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9" r:id="rId10"/>
    <p:sldId id="270" r:id="rId11"/>
    <p:sldId id="271" r:id="rId12"/>
    <p:sldId id="266" r:id="rId13"/>
    <p:sldId id="267" r:id="rId14"/>
    <p:sldId id="274" r:id="rId15"/>
    <p:sldId id="268" r:id="rId16"/>
    <p:sldId id="272" r:id="rId17"/>
    <p:sldId id="273" r:id="rId18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42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71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253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bg>
      <p:bgPr>
        <a:solidFill>
          <a:srgbClr val="007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43608" y="1275606"/>
            <a:ext cx="6552728" cy="1102519"/>
          </a:xfrm>
        </p:spPr>
        <p:txBody>
          <a:bodyPr>
            <a:noAutofit/>
          </a:bodyPr>
          <a:lstStyle>
            <a:lvl1pPr algn="l">
              <a:defRPr sz="7200">
                <a:solidFill>
                  <a:schemeClr val="bg1"/>
                </a:solidFill>
                <a:latin typeface="Covered By Your Grace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7220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Rubrikbild"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48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4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10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10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765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91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78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589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07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D689-879A-4730-ACF2-72A352787B55}" type="datetimeFigureOut">
              <a:rPr lang="sv-SE" smtClean="0"/>
              <a:t>2019-04-01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78AD-9936-4809-A3CA-8D0CB29203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04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55576" y="2283718"/>
            <a:ext cx="7772400" cy="1102519"/>
          </a:xfrm>
        </p:spPr>
        <p:txBody>
          <a:bodyPr>
            <a:normAutofit/>
          </a:bodyPr>
          <a:lstStyle/>
          <a:p>
            <a:pPr algn="l"/>
            <a:r>
              <a:rPr lang="sv-SE" sz="4000" dirty="0" smtClean="0">
                <a:solidFill>
                  <a:schemeClr val="bg1"/>
                </a:solidFill>
              </a:rPr>
              <a:t>En översikt av modellen</a:t>
            </a:r>
            <a:endParaRPr lang="sv-SE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X:\Projekt\Projekt Bostad först 2018-2020\Kommunikation projekt bostad först\Grafisk profil bostad först\Bostad först logotyp\Logotyp vägen ur\Bostad först vit genomskinlig liggande vägen u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7208" r="3542" b="2893"/>
          <a:stretch/>
        </p:blipFill>
        <p:spPr bwMode="auto">
          <a:xfrm>
            <a:off x="827584" y="771550"/>
            <a:ext cx="3744416" cy="11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57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dirty="0" smtClean="0">
                <a:latin typeface="+mn-lt"/>
              </a:rPr>
              <a:t>Vilket stöd erbjuds?</a:t>
            </a:r>
            <a:endParaRPr lang="sv-SE" sz="2400" b="1" dirty="0">
              <a:latin typeface="+mn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39552" y="113159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Stöd för att kunna bo kvar</a:t>
            </a:r>
          </a:p>
          <a:p>
            <a:r>
              <a:rPr lang="sv-SE" sz="2400" dirty="0"/>
              <a:t>Stöd för hälsa och välbefinnande</a:t>
            </a:r>
          </a:p>
          <a:p>
            <a:r>
              <a:rPr lang="sv-SE" sz="2400" dirty="0"/>
              <a:t>Stöd för social integration</a:t>
            </a:r>
          </a:p>
          <a:p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Stödet finns kvar oavsett boendesituation</a:t>
            </a:r>
            <a:endParaRPr lang="sv-SE" sz="2400" dirty="0"/>
          </a:p>
        </p:txBody>
      </p:sp>
      <p:sp>
        <p:nvSpPr>
          <p:cNvPr id="8" name="Rundad rektangulär 7"/>
          <p:cNvSpPr/>
          <p:nvPr/>
        </p:nvSpPr>
        <p:spPr>
          <a:xfrm>
            <a:off x="6228184" y="267494"/>
            <a:ext cx="2585400" cy="1260141"/>
          </a:xfrm>
          <a:prstGeom prst="wedgeRoundRectCallout">
            <a:avLst>
              <a:gd name="adj1" fmla="val -35723"/>
              <a:gd name="adj2" fmla="val 7988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/>
          </a:p>
        </p:txBody>
      </p:sp>
      <p:pic>
        <p:nvPicPr>
          <p:cNvPr id="9" name="Picture 2" descr="C:\Users\chasad\Desktop\powp citat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5999"/>
            <a:ext cx="2561519" cy="17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3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hasad\Desktop\powp citat 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854069" cy="52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X:\Projekt\Projekt Bostad först 2018-2020\Kommunikation projekt bostad först\Grafisk profil bostad först\Bostad först logotyp\Logotyp vägen ur\Bostad först vit genomskinlig liggande vägen u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7208" r="3542" b="2893"/>
          <a:stretch/>
        </p:blipFill>
        <p:spPr bwMode="auto">
          <a:xfrm>
            <a:off x="395536" y="4299942"/>
            <a:ext cx="2088151" cy="6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7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67544" y="483518"/>
            <a:ext cx="324036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000" b="1" dirty="0">
                <a:latin typeface="+mn-lt"/>
              </a:rPr>
              <a:t>Varför ställs inga krav på droger och alkohol?</a:t>
            </a:r>
          </a:p>
        </p:txBody>
      </p:sp>
      <p:sp>
        <p:nvSpPr>
          <p:cNvPr id="3" name="Rektangel 2"/>
          <p:cNvSpPr/>
          <p:nvPr/>
        </p:nvSpPr>
        <p:spPr>
          <a:xfrm>
            <a:off x="539552" y="113159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400" dirty="0"/>
          </a:p>
        </p:txBody>
      </p:sp>
      <p:sp>
        <p:nvSpPr>
          <p:cNvPr id="4" name="Rektangel 3"/>
          <p:cNvSpPr/>
          <p:nvPr/>
        </p:nvSpPr>
        <p:spPr>
          <a:xfrm>
            <a:off x="467544" y="1424846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Det tar tid att göra livsstilsförändringar</a:t>
            </a:r>
          </a:p>
          <a:p>
            <a:r>
              <a:rPr lang="sv-SE" sz="2400" dirty="0" smtClean="0"/>
              <a:t>Vi uppmuntrar till behandling</a:t>
            </a:r>
          </a:p>
          <a:p>
            <a:r>
              <a:rPr lang="sv-SE" sz="2400" dirty="0" smtClean="0"/>
              <a:t>Vi jobbar förebyggande för att minska skador</a:t>
            </a:r>
          </a:p>
          <a:p>
            <a:r>
              <a:rPr lang="sv-SE" sz="2400" dirty="0" smtClean="0"/>
              <a:t>Vi ger tid till återhämtning, vila och egna beslut</a:t>
            </a:r>
          </a:p>
          <a:p>
            <a:r>
              <a:rPr lang="sv-SE" sz="2400" dirty="0"/>
              <a:t>Inget </a:t>
            </a:r>
            <a:r>
              <a:rPr lang="sv-SE" sz="2400" dirty="0" smtClean="0"/>
              <a:t>tvång</a:t>
            </a:r>
            <a:endParaRPr lang="sv-SE" sz="2400" dirty="0"/>
          </a:p>
        </p:txBody>
      </p:sp>
      <p:sp>
        <p:nvSpPr>
          <p:cNvPr id="5" name="Rundad rektangulär 4"/>
          <p:cNvSpPr/>
          <p:nvPr/>
        </p:nvSpPr>
        <p:spPr>
          <a:xfrm>
            <a:off x="6372200" y="195486"/>
            <a:ext cx="2520280" cy="1368154"/>
          </a:xfrm>
          <a:prstGeom prst="wedgeRoundRectCallout">
            <a:avLst>
              <a:gd name="adj1" fmla="val -27963"/>
              <a:gd name="adj2" fmla="val 9186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6" descr="C:\Users\chasad\Desktop\powp citat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21" y="93320"/>
            <a:ext cx="2358730" cy="15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4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smtClean="0">
                <a:latin typeface="+mn-lt"/>
              </a:rPr>
              <a:t>Störningar och kontakt med grannar</a:t>
            </a:r>
            <a:endParaRPr lang="sv-SE" sz="2400" b="1" dirty="0"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9552" y="113159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2400" dirty="0"/>
          </a:p>
        </p:txBody>
      </p:sp>
      <p:sp>
        <p:nvSpPr>
          <p:cNvPr id="4" name="Rektangel 3"/>
          <p:cNvSpPr/>
          <p:nvPr/>
        </p:nvSpPr>
        <p:spPr>
          <a:xfrm>
            <a:off x="539552" y="1059582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Stödet hjälper till att hålla god relation till grannarna</a:t>
            </a:r>
          </a:p>
          <a:p>
            <a:r>
              <a:rPr lang="sv-SE" sz="2400" dirty="0" smtClean="0"/>
              <a:t>Håller tät kontakt med fastighetsägarna och hyresvärdar</a:t>
            </a:r>
          </a:p>
          <a:p>
            <a:endParaRPr lang="sv-SE" sz="2400" dirty="0" smtClean="0"/>
          </a:p>
          <a:p>
            <a:r>
              <a:rPr lang="sv-SE" sz="2400" dirty="0" smtClean="0"/>
              <a:t>Följer upp störningar</a:t>
            </a:r>
          </a:p>
          <a:p>
            <a:r>
              <a:rPr lang="sv-SE" sz="2400" dirty="0" smtClean="0"/>
              <a:t>Är uppmärksamma och jobbar förebyggande</a:t>
            </a:r>
          </a:p>
          <a:p>
            <a:r>
              <a:rPr lang="sv-SE" sz="2400" dirty="0" smtClean="0"/>
              <a:t>Gör hyresgästen uppmärksam på problemen</a:t>
            </a:r>
            <a:endParaRPr lang="sv-SE" sz="2400" dirty="0"/>
          </a:p>
          <a:p>
            <a:r>
              <a:rPr lang="sv-SE" sz="2400" dirty="0"/>
              <a:t/>
            </a:r>
            <a:br>
              <a:rPr lang="sv-SE" sz="2400" dirty="0"/>
            </a:b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4054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asad\Desktop\powp citat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56"/>
            <a:ext cx="7865604" cy="52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X:\Projekt\Projekt Bostad först 2018-2020\Kommunikation projekt bostad först\Grafisk profil bostad först\Bostad först logotyp\Logotyp vägen ur\Bostad först vit genomskinlig liggande vägen u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7208" r="3542" b="2893"/>
          <a:stretch/>
        </p:blipFill>
        <p:spPr bwMode="auto">
          <a:xfrm>
            <a:off x="395536" y="4299942"/>
            <a:ext cx="2088151" cy="6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46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79512" y="1205339"/>
            <a:ext cx="204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Bostad är en </a:t>
            </a:r>
          </a:p>
          <a:p>
            <a:r>
              <a:rPr lang="sv-SE" dirty="0" smtClean="0"/>
              <a:t>Mänsklig rättighet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236250" y="1214759"/>
            <a:ext cx="197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Rätten till val och </a:t>
            </a:r>
          </a:p>
          <a:p>
            <a:r>
              <a:rPr lang="sv-SE" dirty="0" smtClean="0"/>
              <a:t>självbestämmande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658125" y="1214758"/>
            <a:ext cx="243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Bostad och behandling ska separeras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7260598" y="1205339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Stöd riktas till</a:t>
            </a:r>
          </a:p>
          <a:p>
            <a:r>
              <a:rPr lang="sv-SE" dirty="0" smtClean="0"/>
              <a:t>återhämtning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07504" y="3075806"/>
            <a:ext cx="168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Stöd baseras på</a:t>
            </a:r>
          </a:p>
          <a:p>
            <a:r>
              <a:rPr lang="sv-SE" dirty="0" smtClean="0"/>
              <a:t>skademinskning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2123728" y="307580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Aktivt engagemang</a:t>
            </a:r>
          </a:p>
          <a:p>
            <a:r>
              <a:rPr lang="sv-SE" dirty="0" smtClean="0"/>
              <a:t>utan tvång och fostran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4546564" y="3075806"/>
            <a:ext cx="2185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Deltagarstyrt stöd utifrån individens styrkor, behov och egna mål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6641804" y="3075806"/>
            <a:ext cx="2538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Flexibelt stöd under</a:t>
            </a:r>
          </a:p>
          <a:p>
            <a:r>
              <a:rPr lang="sv-SE" dirty="0" smtClean="0"/>
              <a:t>Så lång tid som personen</a:t>
            </a:r>
          </a:p>
          <a:p>
            <a:r>
              <a:rPr lang="sv-SE" dirty="0" smtClean="0"/>
              <a:t>Själv vill och behöver</a:t>
            </a:r>
            <a:endParaRPr lang="sv-SE" dirty="0"/>
          </a:p>
        </p:txBody>
      </p:sp>
      <p:pic>
        <p:nvPicPr>
          <p:cNvPr id="10" name="Picture 2" descr="X:\Projekt\Projekt Bostad först 2018-2020\Kommunikation projekt bostad först\bildarkiv\housing first graphics\CH2_icon1 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514052" cy="128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X:\Projekt\Projekt Bostad först 2018-2020\Kommunikation projekt bostad först\bildarkiv\housing first graphics\CH2_icon2 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34" y="-371"/>
            <a:ext cx="1514446" cy="128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X:\Projekt\Projekt Bostad först 2018-2020\Kommunikation projekt bostad först\bildarkiv\housing first graphics\CH2_icon3 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440" y="11125"/>
            <a:ext cx="1568746" cy="133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X:\Projekt\Projekt Bostad först 2018-2020\Kommunikation projekt bostad först\bildarkiv\housing first graphics\CH2_icon4 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74" y="1851"/>
            <a:ext cx="1512074" cy="12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X:\Projekt\Projekt Bostad först 2018-2020\Kommunikation projekt bostad först\bildarkiv\housing first graphics\CH2_icon5 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7" y="1879266"/>
            <a:ext cx="1485771" cy="12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X:\Projekt\Projekt Bostad först 2018-2020\Kommunikation projekt bostad först\bildarkiv\housing first graphics\CH2_icon6 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96" y="1851670"/>
            <a:ext cx="1478824" cy="125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X:\Projekt\Projekt Bostad först 2018-2020\Kommunikation projekt bostad först\bildarkiv\housing first graphics\CH2_icon7 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82" y="1858340"/>
            <a:ext cx="1515026" cy="12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X:\Projekt\Projekt Bostad först 2018-2020\Kommunikation projekt bostad först\bildarkiv\housing first graphics\CH2_icon8 x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t="17662" r="57187" b="18119"/>
          <a:stretch/>
        </p:blipFill>
        <p:spPr bwMode="auto">
          <a:xfrm>
            <a:off x="7081869" y="1893195"/>
            <a:ext cx="1152128" cy="11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undad rektangulär 17"/>
          <p:cNvSpPr/>
          <p:nvPr/>
        </p:nvSpPr>
        <p:spPr>
          <a:xfrm>
            <a:off x="2951820" y="4443958"/>
            <a:ext cx="3204356" cy="576064"/>
          </a:xfrm>
          <a:prstGeom prst="wedgeRoundRectCallout">
            <a:avLst>
              <a:gd name="adj1" fmla="val -23001"/>
              <a:gd name="adj2" fmla="val -13065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9" name="Picture 10" descr="C:\Users\chasad\Desktop\powp citat 1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38" y="4299942"/>
            <a:ext cx="419150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X:\Projekt\Projekt Bostad först 2018-2020\Kommunikation projekt bostad först\Grafisk profil bostad först\Bostad först logotyp\Logotyp vägen ur\Bostad först ordbild svart transparent liggande vägen u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" y="4302413"/>
            <a:ext cx="2274480" cy="6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4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X:\Projekt\Projekt Bostad först 2018-2020\Kommunikation projekt bostad först\Utbildningsinsatser bostad först\pilotutbildning okt 2018\från utbildningen\Foton Linköping 17-19okt2018\utbildningsbilder\halvdana bilder\Arne Kristiansen - kopia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8" b="3037"/>
          <a:stretch/>
        </p:blipFill>
        <p:spPr bwMode="auto">
          <a:xfrm>
            <a:off x="3251170" y="0"/>
            <a:ext cx="5892829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smtClean="0">
                <a:latin typeface="+mn-lt"/>
              </a:rPr>
              <a:t>Nyckeln i Bostad först: tillit och företroende</a:t>
            </a:r>
            <a:endParaRPr lang="sv-SE" sz="2400" b="1" dirty="0">
              <a:latin typeface="+mn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40312" y="1179205"/>
            <a:ext cx="71840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000" dirty="0" smtClean="0"/>
              <a:t>”I </a:t>
            </a:r>
            <a:r>
              <a:rPr lang="sv-SE" sz="3000" dirty="0"/>
              <a:t>mötet mellan socialarbetare och klient handlar det om att </a:t>
            </a:r>
            <a:r>
              <a:rPr lang="sv-SE" sz="3000" dirty="0" smtClean="0"/>
              <a:t>bygga </a:t>
            </a:r>
            <a:r>
              <a:rPr lang="sv-SE" sz="3000" dirty="0"/>
              <a:t>upp en terapeutisk allians som </a:t>
            </a:r>
            <a:r>
              <a:rPr lang="sv-SE" sz="3000" dirty="0" smtClean="0"/>
              <a:t>så </a:t>
            </a:r>
            <a:r>
              <a:rPr lang="sv-SE" sz="3000" dirty="0"/>
              <a:t>småningom kan utvecklas till en tillitsfull relation. Det i sin tur motiverar människor att förändra sina </a:t>
            </a:r>
            <a:r>
              <a:rPr lang="sv-SE" sz="3000" dirty="0" smtClean="0"/>
              <a:t>liv.”</a:t>
            </a:r>
            <a:endParaRPr lang="sv-SE" sz="3000" dirty="0"/>
          </a:p>
        </p:txBody>
      </p:sp>
      <p:sp>
        <p:nvSpPr>
          <p:cNvPr id="5" name="Rektangel 4"/>
          <p:cNvSpPr/>
          <p:nvPr/>
        </p:nvSpPr>
        <p:spPr>
          <a:xfrm>
            <a:off x="3491880" y="4083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Arne Kristiansen</a:t>
            </a:r>
            <a:endParaRPr lang="sv-SE" dirty="0"/>
          </a:p>
          <a:p>
            <a:r>
              <a:rPr lang="sv-SE" dirty="0" smtClean="0"/>
              <a:t>Docent vid </a:t>
            </a:r>
            <a:r>
              <a:rPr lang="sv-SE" dirty="0"/>
              <a:t>Lunds universitet</a:t>
            </a:r>
          </a:p>
        </p:txBody>
      </p:sp>
      <p:pic>
        <p:nvPicPr>
          <p:cNvPr id="6" name="Picture 2" descr="X:\Projekt\Projekt Bostad först 2018-2020\Kommunikation projekt bostad först\Grafisk profil bostad först\Bostad först logotyp\Logotyp vägen ur\Bostad först ordbild svart transparent liggande vägen 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" y="4302413"/>
            <a:ext cx="2274480" cy="6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14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27534"/>
            <a:ext cx="6679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KÄLLOR OCH VIDARE INFO</a:t>
            </a:r>
            <a:endParaRPr lang="sv-SE" dirty="0"/>
          </a:p>
          <a:p>
            <a:endParaRPr lang="sv-SE" dirty="0" smtClean="0"/>
          </a:p>
          <a:p>
            <a:r>
              <a:rPr lang="sv-SE" b="1" dirty="0" smtClean="0"/>
              <a:t>www.bostadförst.se</a:t>
            </a:r>
          </a:p>
          <a:p>
            <a:r>
              <a:rPr lang="sv-SE" dirty="0" smtClean="0"/>
              <a:t>En webbplats dedikerad för Bostad först framtagen av Sveriges Stadsmissioner i samarbete med Lunds universitet.</a:t>
            </a:r>
          </a:p>
          <a:p>
            <a:endParaRPr lang="sv-SE" dirty="0" smtClean="0"/>
          </a:p>
          <a:p>
            <a:r>
              <a:rPr lang="sv-SE" b="1" dirty="0" smtClean="0"/>
              <a:t>Bostad först Europa – en handbok (</a:t>
            </a:r>
            <a:r>
              <a:rPr lang="sv-SE" b="1" dirty="0" err="1" smtClean="0"/>
              <a:t>Pleace</a:t>
            </a:r>
            <a:r>
              <a:rPr lang="sv-SE" b="1" dirty="0" smtClean="0"/>
              <a:t> 2018)</a:t>
            </a:r>
          </a:p>
          <a:p>
            <a:r>
              <a:rPr lang="sv-SE" dirty="0" smtClean="0"/>
              <a:t>En handbok för hur Bostad först används i europeisk kontext. Framtagen av den Europeiska samarbetsorganisationen mot hemlöshet FEANTSA.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831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hasad\Desktop\powp citat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88558"/>
            <a:ext cx="8568952" cy="57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X:\Projekt\Projekt Bostad först 2018-2020\Kommunikation projekt bostad först\Grafisk profil bostad först\Bostad först logotyp\Logotyp vägen ur\Bostad först vit genomskinlig liggande vägen u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7208" r="3542" b="2893"/>
          <a:stretch/>
        </p:blipFill>
        <p:spPr bwMode="auto">
          <a:xfrm>
            <a:off x="395536" y="4299942"/>
            <a:ext cx="2088151" cy="62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smtClean="0">
                <a:latin typeface="+mn-lt"/>
              </a:rPr>
              <a:t>Vad är bostad först?</a:t>
            </a:r>
            <a:endParaRPr lang="sv-SE" sz="2400" b="1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67544" y="1056145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En beprövad modell mot hemlöshet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Har bevisat goda effekter jämfört med t.ex. boendetrappor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Skapad i New York av psykologen Sam Tsemberis</a:t>
            </a:r>
          </a:p>
          <a:p>
            <a:endParaRPr lang="sv-SE" sz="2400" dirty="0" smtClean="0"/>
          </a:p>
          <a:p>
            <a:r>
              <a:rPr lang="sv-SE" sz="2400" dirty="0" smtClean="0"/>
              <a:t>Hjälper bl.a. människor med beroende och psykisk ohälsa att ta sig ur långvarig hemlöshet.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6959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ndad rektangulär 3"/>
          <p:cNvSpPr/>
          <p:nvPr/>
        </p:nvSpPr>
        <p:spPr>
          <a:xfrm>
            <a:off x="3851920" y="4083918"/>
            <a:ext cx="2520280" cy="858995"/>
          </a:xfrm>
          <a:prstGeom prst="wedgeRoundRectCallout">
            <a:avLst>
              <a:gd name="adj1" fmla="val 6771"/>
              <a:gd name="adj2" fmla="val -84289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ndad rektangulär 4"/>
          <p:cNvSpPr/>
          <p:nvPr/>
        </p:nvSpPr>
        <p:spPr>
          <a:xfrm>
            <a:off x="5940152" y="288155"/>
            <a:ext cx="2520280" cy="1368154"/>
          </a:xfrm>
          <a:prstGeom prst="wedgeRoundRectCallout">
            <a:avLst>
              <a:gd name="adj1" fmla="val -35723"/>
              <a:gd name="adj2" fmla="val 79884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dirty="0" smtClean="0">
                <a:latin typeface="+mn-lt"/>
              </a:rPr>
              <a:t>Hur fungerar Bostad först?</a:t>
            </a:r>
            <a:endParaRPr lang="sv-SE" sz="2400" b="1" dirty="0">
              <a:latin typeface="+mn-lt"/>
            </a:endParaRPr>
          </a:p>
        </p:txBody>
      </p:sp>
      <p:pic>
        <p:nvPicPr>
          <p:cNvPr id="7" name="Picture 2" descr="X:\Projekt\Projekt Bostad först 2018-2020\Kommunikation projekt bostad först\bildarkiv\housing first graphics\CH5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94944"/>
            <a:ext cx="2322096" cy="232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467544" y="107068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Ge </a:t>
            </a:r>
            <a:r>
              <a:rPr lang="sv-SE" sz="2400" dirty="0"/>
              <a:t>människor i hemlöshet en egen </a:t>
            </a:r>
            <a:r>
              <a:rPr lang="sv-SE" sz="2400" dirty="0" smtClean="0"/>
              <a:t>bostad </a:t>
            </a:r>
            <a:endParaRPr lang="sv-SE" sz="2400" dirty="0"/>
          </a:p>
        </p:txBody>
      </p:sp>
      <p:sp>
        <p:nvSpPr>
          <p:cNvPr id="9" name="Rektangel 8"/>
          <p:cNvSpPr/>
          <p:nvPr/>
        </p:nvSpPr>
        <p:spPr>
          <a:xfrm>
            <a:off x="6012160" y="2138159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Erbjud individanpassade stödinsatser </a:t>
            </a:r>
            <a:endParaRPr lang="sv-SE" sz="2400" dirty="0"/>
          </a:p>
        </p:txBody>
      </p:sp>
      <p:sp>
        <p:nvSpPr>
          <p:cNvPr id="10" name="Rektangel 9"/>
          <p:cNvSpPr/>
          <p:nvPr/>
        </p:nvSpPr>
        <p:spPr>
          <a:xfrm>
            <a:off x="3419872" y="3219822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Skapa tillit och relation</a:t>
            </a:r>
            <a:endParaRPr lang="sv-SE" sz="2400" dirty="0"/>
          </a:p>
        </p:txBody>
      </p:sp>
      <p:sp>
        <p:nvSpPr>
          <p:cNvPr id="11" name="Rundad rektangulär 10"/>
          <p:cNvSpPr/>
          <p:nvPr/>
        </p:nvSpPr>
        <p:spPr>
          <a:xfrm>
            <a:off x="251520" y="2355723"/>
            <a:ext cx="2520280" cy="1368154"/>
          </a:xfrm>
          <a:prstGeom prst="wedgeRoundRectCallout">
            <a:avLst>
              <a:gd name="adj1" fmla="val 34947"/>
              <a:gd name="adj2" fmla="val -7470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Picture 6" descr="C:\Users\chasad\Desktop\powp citat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5" y="2271009"/>
            <a:ext cx="2358730" cy="157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chasad\Desktop\powp citat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27455"/>
            <a:ext cx="2508978" cy="16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chasad\Desktop\powp citat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5067"/>
            <a:ext cx="2481494" cy="165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X:\Projekt\Projekt Bostad först 2018-2020\Kommunikation projekt bostad först\Grafisk profil bostad först\Bostad först logotyp\Logotyp vägen ur\Bostad först ordbild svart transparent liggande vägen u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" y="4302413"/>
            <a:ext cx="2274480" cy="6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9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dirty="0" smtClean="0">
                <a:latin typeface="+mn-lt"/>
              </a:rPr>
              <a:t>Bostad först i Sverige</a:t>
            </a:r>
            <a:endParaRPr lang="sv-SE" sz="2400" b="1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67544" y="915566"/>
            <a:ext cx="2664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2018 erbjöd 24 kommuner och organisationer Bostad först, men det behövs </a:t>
            </a:r>
            <a:r>
              <a:rPr lang="sv-SE" sz="2400" dirty="0"/>
              <a:t>i större utsträckning och i fler kommuner.</a:t>
            </a:r>
          </a:p>
          <a:p>
            <a:endParaRPr lang="sv-SE" sz="2400" dirty="0"/>
          </a:p>
        </p:txBody>
      </p:sp>
      <p:sp>
        <p:nvSpPr>
          <p:cNvPr id="7" name="Rundad rektangulär 6"/>
          <p:cNvSpPr/>
          <p:nvPr/>
        </p:nvSpPr>
        <p:spPr>
          <a:xfrm>
            <a:off x="3383869" y="3795886"/>
            <a:ext cx="1773956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413227" y="3795886"/>
            <a:ext cx="1878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Helsingborgs stad</a:t>
            </a:r>
            <a:endParaRPr lang="sv-SE" sz="1600" b="1" dirty="0">
              <a:latin typeface="+mj-lt"/>
            </a:endParaRPr>
          </a:p>
        </p:txBody>
      </p:sp>
      <p:pic>
        <p:nvPicPr>
          <p:cNvPr id="9" name="Picture 2" descr="Sverige karta vektor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25" y="56306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undad rektangulär 10"/>
          <p:cNvSpPr/>
          <p:nvPr/>
        </p:nvSpPr>
        <p:spPr>
          <a:xfrm>
            <a:off x="3491879" y="3219822"/>
            <a:ext cx="1657874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521791" y="3219822"/>
            <a:ext cx="1914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Göteborgs stad</a:t>
            </a:r>
            <a:endParaRPr lang="sv-SE" sz="1600" b="1" dirty="0">
              <a:latin typeface="+mj-lt"/>
            </a:endParaRPr>
          </a:p>
        </p:txBody>
      </p:sp>
      <p:sp>
        <p:nvSpPr>
          <p:cNvPr id="14" name="Rundad rektangulär 13"/>
          <p:cNvSpPr/>
          <p:nvPr/>
        </p:nvSpPr>
        <p:spPr>
          <a:xfrm>
            <a:off x="6814765" y="3597002"/>
            <a:ext cx="1890210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6850769" y="3597002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Åmåls kommun</a:t>
            </a:r>
            <a:endParaRPr lang="sv-SE" sz="1600" b="1" dirty="0">
              <a:latin typeface="+mj-lt"/>
            </a:endParaRPr>
          </a:p>
        </p:txBody>
      </p:sp>
      <p:sp>
        <p:nvSpPr>
          <p:cNvPr id="17" name="Rundad rektangulär 16"/>
          <p:cNvSpPr/>
          <p:nvPr/>
        </p:nvSpPr>
        <p:spPr>
          <a:xfrm>
            <a:off x="3669967" y="1491630"/>
            <a:ext cx="1821872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3700378" y="1491630"/>
            <a:ext cx="1946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Karlstads kommun</a:t>
            </a:r>
            <a:endParaRPr lang="sv-SE" sz="1600" b="1" dirty="0">
              <a:latin typeface="+mj-lt"/>
            </a:endParaRPr>
          </a:p>
        </p:txBody>
      </p:sp>
      <p:sp>
        <p:nvSpPr>
          <p:cNvPr id="20" name="Rundad rektangulär 19"/>
          <p:cNvSpPr/>
          <p:nvPr/>
        </p:nvSpPr>
        <p:spPr>
          <a:xfrm>
            <a:off x="6555755" y="1393200"/>
            <a:ext cx="1998222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6591759" y="1393200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Stockholms stad</a:t>
            </a:r>
            <a:endParaRPr lang="sv-SE" sz="1600" b="1" dirty="0">
              <a:latin typeface="+mj-lt"/>
            </a:endParaRPr>
          </a:p>
        </p:txBody>
      </p:sp>
      <p:grpSp>
        <p:nvGrpSpPr>
          <p:cNvPr id="22" name="Grupp 21"/>
          <p:cNvGrpSpPr/>
          <p:nvPr/>
        </p:nvGrpSpPr>
        <p:grpSpPr>
          <a:xfrm>
            <a:off x="4035676" y="4371950"/>
            <a:ext cx="1904476" cy="432048"/>
            <a:chOff x="323528" y="3363838"/>
            <a:chExt cx="2340260" cy="432048"/>
          </a:xfrm>
        </p:grpSpPr>
        <p:sp>
          <p:nvSpPr>
            <p:cNvPr id="23" name="Rundad rektangulär 22"/>
            <p:cNvSpPr/>
            <p:nvPr/>
          </p:nvSpPr>
          <p:spPr>
            <a:xfrm>
              <a:off x="323528" y="3363838"/>
              <a:ext cx="1548172" cy="432048"/>
            </a:xfrm>
            <a:prstGeom prst="wedgeRoundRectCallout">
              <a:avLst>
                <a:gd name="adj1" fmla="val 12513"/>
                <a:gd name="adj2" fmla="val 25733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600" b="1">
                <a:latin typeface="+mj-lt"/>
              </a:endParaRPr>
            </a:p>
          </p:txBody>
        </p:sp>
        <p:sp>
          <p:nvSpPr>
            <p:cNvPr id="24" name="Rektangel 23"/>
            <p:cNvSpPr/>
            <p:nvPr/>
          </p:nvSpPr>
          <p:spPr>
            <a:xfrm>
              <a:off x="359532" y="3363838"/>
              <a:ext cx="23042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600" b="1" dirty="0" smtClean="0">
                  <a:latin typeface="+mj-lt"/>
                </a:rPr>
                <a:t>Malmö stad</a:t>
              </a:r>
              <a:endParaRPr lang="sv-SE" sz="1600" b="1" dirty="0">
                <a:latin typeface="+mj-lt"/>
              </a:endParaRPr>
            </a:p>
          </p:txBody>
        </p:sp>
      </p:grpSp>
      <p:sp>
        <p:nvSpPr>
          <p:cNvPr id="26" name="Rundad rektangulär 25"/>
          <p:cNvSpPr/>
          <p:nvPr/>
        </p:nvSpPr>
        <p:spPr>
          <a:xfrm>
            <a:off x="3215547" y="2643758"/>
            <a:ext cx="2192341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3243966" y="2643758"/>
            <a:ext cx="2419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Göteborgs stadsmission</a:t>
            </a:r>
            <a:endParaRPr lang="sv-SE" sz="1600" b="1" dirty="0">
              <a:latin typeface="+mj-lt"/>
            </a:endParaRPr>
          </a:p>
        </p:txBody>
      </p:sp>
      <p:sp>
        <p:nvSpPr>
          <p:cNvPr id="29" name="Rundad rektangulär 28"/>
          <p:cNvSpPr/>
          <p:nvPr/>
        </p:nvSpPr>
        <p:spPr>
          <a:xfrm>
            <a:off x="6508337" y="1923678"/>
            <a:ext cx="2301373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30" name="Rektangel 29"/>
          <p:cNvSpPr/>
          <p:nvPr/>
        </p:nvSpPr>
        <p:spPr>
          <a:xfrm>
            <a:off x="6536755" y="1923678"/>
            <a:ext cx="24196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Stockholms stadsmission</a:t>
            </a:r>
            <a:endParaRPr lang="sv-SE" sz="1600" b="1" dirty="0">
              <a:latin typeface="+mj-lt"/>
            </a:endParaRPr>
          </a:p>
        </p:txBody>
      </p:sp>
      <p:sp>
        <p:nvSpPr>
          <p:cNvPr id="32" name="Rundad rektangulär 31"/>
          <p:cNvSpPr/>
          <p:nvPr/>
        </p:nvSpPr>
        <p:spPr>
          <a:xfrm>
            <a:off x="6756091" y="3038574"/>
            <a:ext cx="1908212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33" name="Rektangel 32"/>
          <p:cNvSpPr/>
          <p:nvPr/>
        </p:nvSpPr>
        <p:spPr>
          <a:xfrm>
            <a:off x="6792095" y="3038574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Verdandi Örebro</a:t>
            </a:r>
            <a:endParaRPr lang="sv-SE" sz="1600" b="1" dirty="0">
              <a:latin typeface="+mj-lt"/>
            </a:endParaRPr>
          </a:p>
        </p:txBody>
      </p:sp>
      <p:sp>
        <p:nvSpPr>
          <p:cNvPr id="35" name="Rundad rektangulär 34"/>
          <p:cNvSpPr/>
          <p:nvPr/>
        </p:nvSpPr>
        <p:spPr>
          <a:xfrm>
            <a:off x="3402325" y="2088599"/>
            <a:ext cx="2856896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3432039" y="2088599"/>
            <a:ext cx="2886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Räddningsmissionen Göteborg</a:t>
            </a:r>
            <a:endParaRPr lang="sv-SE" sz="1600" b="1" dirty="0">
              <a:latin typeface="+mj-lt"/>
            </a:endParaRPr>
          </a:p>
        </p:txBody>
      </p:sp>
      <p:sp>
        <p:nvSpPr>
          <p:cNvPr id="38" name="Rundad rektangulär 37"/>
          <p:cNvSpPr/>
          <p:nvPr/>
        </p:nvSpPr>
        <p:spPr>
          <a:xfrm>
            <a:off x="6525217" y="2508468"/>
            <a:ext cx="1998222" cy="432048"/>
          </a:xfrm>
          <a:prstGeom prst="wedgeRoundRectCallout">
            <a:avLst>
              <a:gd name="adj1" fmla="val 12513"/>
              <a:gd name="adj2" fmla="val 257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b="1">
              <a:latin typeface="+mj-lt"/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6561221" y="2508468"/>
            <a:ext cx="2304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 smtClean="0">
                <a:latin typeface="+mj-lt"/>
              </a:rPr>
              <a:t>Västerås stad</a:t>
            </a:r>
            <a:endParaRPr lang="sv-SE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59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Projekt\Projekt Bostad först 2018-2020\Kommunikation projekt bostad först\Utbildningsinsatser bostad först\pilotutbildning okt 2018\från utbildningen\Foton Linköping 17-19okt2018\utbildningsbilder\halvdana bilder\PA171899 - k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-1" r="21358" b="20449"/>
          <a:stretch/>
        </p:blipFill>
        <p:spPr bwMode="auto">
          <a:xfrm>
            <a:off x="3430321" y="0"/>
            <a:ext cx="5713680" cy="515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sv-SE" sz="2400" b="1" dirty="0" smtClean="0">
                <a:latin typeface="+mn-lt"/>
              </a:rPr>
              <a:t>Bostad först i Sverige</a:t>
            </a:r>
            <a:endParaRPr lang="sv-SE" sz="2400" b="1" dirty="0">
              <a:latin typeface="+mn-lt"/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323528" y="843558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dirty="0" smtClean="0"/>
              <a:t>”Vi måste ändra ramarna för hemlöshetsarbetet. Idag är det varken effektivt eller humant”</a:t>
            </a:r>
            <a:endParaRPr lang="sv-SE" sz="3200" dirty="0"/>
          </a:p>
          <a:p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Marcus Knutagård</a:t>
            </a:r>
          </a:p>
          <a:p>
            <a:r>
              <a:rPr lang="sv-SE" sz="2000" dirty="0" smtClean="0"/>
              <a:t>Forskare vid Lunds universitet</a:t>
            </a:r>
            <a:endParaRPr lang="sv-SE" sz="2000" dirty="0"/>
          </a:p>
        </p:txBody>
      </p:sp>
      <p:pic>
        <p:nvPicPr>
          <p:cNvPr id="5" name="Picture 2" descr="X:\Projekt\Projekt Bostad först 2018-2020\Kommunikation projekt bostad först\Grafisk profil bostad först\Bostad först logotyp\Logotyp vägen ur\Bostad först ordbild svart transparent liggande vägen u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7" y="4302413"/>
            <a:ext cx="2274480" cy="64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smtClean="0">
                <a:latin typeface="+mn-lt"/>
              </a:rPr>
              <a:t>Vilken effekt ger bostad först?</a:t>
            </a:r>
            <a:endParaRPr lang="sv-SE" sz="2400" b="1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67544" y="1056145"/>
            <a:ext cx="494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Människor som får boende och stöd genom bostad först:</a:t>
            </a:r>
          </a:p>
          <a:p>
            <a:endParaRPr lang="sv-S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Återtar makten över sitt liv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/>
              <a:t>Hittar en meningsfull tillvaro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Minskar alkohol- och drogmissbruk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/>
          </a:p>
        </p:txBody>
      </p:sp>
      <p:sp>
        <p:nvSpPr>
          <p:cNvPr id="6" name="Rundad rektangulär 5"/>
          <p:cNvSpPr/>
          <p:nvPr/>
        </p:nvSpPr>
        <p:spPr>
          <a:xfrm>
            <a:off x="6120172" y="339502"/>
            <a:ext cx="2520280" cy="1368154"/>
          </a:xfrm>
          <a:prstGeom prst="wedgeRoundRectCallout">
            <a:avLst>
              <a:gd name="adj1" fmla="val -35723"/>
              <a:gd name="adj2" fmla="val 7988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/>
          </a:p>
        </p:txBody>
      </p:sp>
      <p:pic>
        <p:nvPicPr>
          <p:cNvPr id="7" name="Picture 2" descr="C:\Users\chasad\Desktop\powp citat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5486"/>
            <a:ext cx="2454818" cy="163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9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67544" y="33950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smtClean="0">
                <a:latin typeface="+mn-lt"/>
              </a:rPr>
              <a:t>Vilken effekt ger bostad först?</a:t>
            </a:r>
            <a:endParaRPr lang="sv-SE" sz="2400" b="1" dirty="0"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39552" y="1275606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Lägre kostnader </a:t>
            </a:r>
            <a:r>
              <a:rPr lang="sv-SE" sz="2400" dirty="0" smtClean="0"/>
              <a:t>för kommunen jämfört </a:t>
            </a:r>
            <a:r>
              <a:rPr lang="sv-SE" sz="2400" dirty="0"/>
              <a:t>med </a:t>
            </a:r>
            <a:r>
              <a:rPr lang="sv-SE" sz="2400" dirty="0" smtClean="0"/>
              <a:t>t.ex. akuta lösningar.</a:t>
            </a:r>
          </a:p>
          <a:p>
            <a:endParaRPr lang="sv-SE" sz="2400" dirty="0"/>
          </a:p>
          <a:p>
            <a:r>
              <a:rPr lang="sv-SE" sz="2400" dirty="0" smtClean="0"/>
              <a:t>Minskad belastning på akutvård </a:t>
            </a:r>
            <a:r>
              <a:rPr lang="sv-SE" sz="2400" dirty="0"/>
              <a:t>och slutenvård</a:t>
            </a:r>
            <a:r>
              <a:rPr lang="sv-SE" sz="2400" dirty="0" smtClean="0"/>
              <a:t>, </a:t>
            </a:r>
            <a:r>
              <a:rPr lang="sv-SE" sz="2400" dirty="0"/>
              <a:t>rättsväsendet och </a:t>
            </a:r>
            <a:r>
              <a:rPr lang="sv-SE" sz="2400" dirty="0" smtClean="0"/>
              <a:t>andra samhällsaktörer</a:t>
            </a:r>
            <a:r>
              <a:rPr lang="sv-SE" sz="2400" dirty="0"/>
              <a:t>.</a:t>
            </a:r>
          </a:p>
        </p:txBody>
      </p:sp>
      <p:sp>
        <p:nvSpPr>
          <p:cNvPr id="7" name="Rektangel 6"/>
          <p:cNvSpPr/>
          <p:nvPr/>
        </p:nvSpPr>
        <p:spPr>
          <a:xfrm>
            <a:off x="5364088" y="195486"/>
            <a:ext cx="3600400" cy="38164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5506212" y="267494"/>
            <a:ext cx="3746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Kostnad per dygn och </a:t>
            </a:r>
            <a:r>
              <a:rPr lang="sv-SE" sz="2000" b="1" dirty="0" smtClean="0"/>
              <a:t>plats</a:t>
            </a:r>
            <a:endParaRPr lang="sv-SE" sz="2000" b="1" dirty="0" smtClean="0"/>
          </a:p>
          <a:p>
            <a:r>
              <a:rPr lang="sv-SE" sz="1600" dirty="0" smtClean="0"/>
              <a:t>Exempel från Göteborgs stad,</a:t>
            </a:r>
            <a:br>
              <a:rPr lang="sv-SE" sz="1600" dirty="0" smtClean="0"/>
            </a:br>
            <a:r>
              <a:rPr lang="sv-SE" sz="1600" dirty="0" smtClean="0"/>
              <a:t>Social resursförvaltning (2019)</a:t>
            </a:r>
            <a:endParaRPr lang="sv-SE" sz="1600" dirty="0"/>
          </a:p>
          <a:p>
            <a:endParaRPr lang="sv-SE" sz="2000" dirty="0" smtClean="0"/>
          </a:p>
          <a:p>
            <a:endParaRPr lang="sv-SE" sz="2000" dirty="0"/>
          </a:p>
          <a:p>
            <a:endParaRPr lang="sv-SE" sz="2000" dirty="0" smtClean="0"/>
          </a:p>
        </p:txBody>
      </p:sp>
      <p:grpSp>
        <p:nvGrpSpPr>
          <p:cNvPr id="9" name="Grupp 8"/>
          <p:cNvGrpSpPr/>
          <p:nvPr/>
        </p:nvGrpSpPr>
        <p:grpSpPr>
          <a:xfrm>
            <a:off x="6300192" y="1463579"/>
            <a:ext cx="2511008" cy="2435770"/>
            <a:chOff x="7014492" y="1945778"/>
            <a:chExt cx="953444" cy="1440160"/>
          </a:xfrm>
          <a:solidFill>
            <a:srgbClr val="2DCB70"/>
          </a:solidFill>
        </p:grpSpPr>
        <p:grpSp>
          <p:nvGrpSpPr>
            <p:cNvPr id="14" name="Grupp 13"/>
            <p:cNvGrpSpPr/>
            <p:nvPr/>
          </p:nvGrpSpPr>
          <p:grpSpPr>
            <a:xfrm>
              <a:off x="7524328" y="1945778"/>
              <a:ext cx="443608" cy="1440160"/>
              <a:chOff x="5724128" y="1596591"/>
              <a:chExt cx="576064" cy="1870174"/>
            </a:xfrm>
            <a:grpFill/>
          </p:grpSpPr>
          <p:sp>
            <p:nvSpPr>
              <p:cNvPr id="16" name="Rektangel 15"/>
              <p:cNvSpPr/>
              <p:nvPr/>
            </p:nvSpPr>
            <p:spPr>
              <a:xfrm>
                <a:off x="5724128" y="2820727"/>
                <a:ext cx="576064" cy="646038"/>
              </a:xfrm>
              <a:prstGeom prst="rect">
                <a:avLst/>
              </a:prstGeom>
              <a:solidFill>
                <a:srgbClr val="007D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Rektangel 16"/>
              <p:cNvSpPr/>
              <p:nvPr/>
            </p:nvSpPr>
            <p:spPr>
              <a:xfrm>
                <a:off x="5724128" y="1596591"/>
                <a:ext cx="576064" cy="430014"/>
              </a:xfrm>
              <a:prstGeom prst="rect">
                <a:avLst/>
              </a:prstGeom>
              <a:solidFill>
                <a:srgbClr val="007DC8">
                  <a:alpha val="6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Rektangel 17"/>
              <p:cNvSpPr/>
              <p:nvPr/>
            </p:nvSpPr>
            <p:spPr>
              <a:xfrm>
                <a:off x="5724128" y="2103698"/>
                <a:ext cx="576064" cy="646038"/>
              </a:xfrm>
              <a:prstGeom prst="rect">
                <a:avLst/>
              </a:prstGeom>
              <a:solidFill>
                <a:srgbClr val="007DC8">
                  <a:alpha val="8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sv-SE"/>
              </a:p>
            </p:txBody>
          </p:sp>
        </p:grpSp>
        <p:sp>
          <p:nvSpPr>
            <p:cNvPr id="15" name="Rektangel 14"/>
            <p:cNvSpPr/>
            <p:nvPr/>
          </p:nvSpPr>
          <p:spPr>
            <a:xfrm>
              <a:off x="7014492" y="2888445"/>
              <a:ext cx="443608" cy="4974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v-SE"/>
            </a:p>
          </p:txBody>
        </p:sp>
      </p:grpSp>
      <p:sp>
        <p:nvSpPr>
          <p:cNvPr id="10" name="Rektangel 9"/>
          <p:cNvSpPr/>
          <p:nvPr/>
        </p:nvSpPr>
        <p:spPr>
          <a:xfrm>
            <a:off x="5506212" y="2347015"/>
            <a:ext cx="1362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Bostad först </a:t>
            </a:r>
          </a:p>
          <a:p>
            <a:r>
              <a:rPr lang="sv-SE" sz="1600" dirty="0"/>
              <a:t>510 kr </a:t>
            </a:r>
          </a:p>
        </p:txBody>
      </p:sp>
      <p:sp>
        <p:nvSpPr>
          <p:cNvPr id="11" name="Rektangel 10"/>
          <p:cNvSpPr/>
          <p:nvPr/>
        </p:nvSpPr>
        <p:spPr>
          <a:xfrm>
            <a:off x="5904656" y="1275606"/>
            <a:ext cx="1475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smtClean="0"/>
              <a:t>Akutboende </a:t>
            </a:r>
          </a:p>
          <a:p>
            <a:r>
              <a:rPr lang="sv-SE" sz="1600" dirty="0" smtClean="0"/>
              <a:t>1 300 </a:t>
            </a:r>
            <a:r>
              <a:rPr lang="sv-SE" sz="1600" dirty="0"/>
              <a:t>kr</a:t>
            </a:r>
          </a:p>
          <a:p>
            <a:endParaRPr lang="sv-SE" sz="1600" dirty="0"/>
          </a:p>
        </p:txBody>
      </p:sp>
      <p:sp>
        <p:nvSpPr>
          <p:cNvPr id="12" name="Båge 11"/>
          <p:cNvSpPr/>
          <p:nvPr/>
        </p:nvSpPr>
        <p:spPr>
          <a:xfrm rot="10800000">
            <a:off x="5796136" y="2429768"/>
            <a:ext cx="648072" cy="1080120"/>
          </a:xfrm>
          <a:prstGeom prst="arc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sv-SE"/>
          </a:p>
        </p:txBody>
      </p:sp>
      <p:sp>
        <p:nvSpPr>
          <p:cNvPr id="13" name="Båge 12"/>
          <p:cNvSpPr/>
          <p:nvPr/>
        </p:nvSpPr>
        <p:spPr>
          <a:xfrm rot="8369549">
            <a:off x="6768244" y="962895"/>
            <a:ext cx="648072" cy="1080120"/>
          </a:xfrm>
          <a:prstGeom prst="arc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59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67544" y="930324"/>
            <a:ext cx="8229600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dirty="0" smtClean="0">
                <a:latin typeface="+mn-lt"/>
              </a:rPr>
              <a:t>Vilka lägenheter erbjuds?</a:t>
            </a:r>
            <a:endParaRPr lang="sv-SE" sz="2400" b="1" dirty="0"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7544" y="1419622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God standard</a:t>
            </a:r>
          </a:p>
          <a:p>
            <a:r>
              <a:rPr lang="sv-SE" sz="2400" dirty="0"/>
              <a:t>Ö</a:t>
            </a:r>
            <a:r>
              <a:rPr lang="sv-SE" sz="2400" dirty="0" smtClean="0"/>
              <a:t>verkomlig hyra</a:t>
            </a:r>
          </a:p>
          <a:p>
            <a:r>
              <a:rPr lang="sv-SE" sz="2400" dirty="0" smtClean="0"/>
              <a:t>Bra kommunikationer</a:t>
            </a:r>
          </a:p>
          <a:p>
            <a:r>
              <a:rPr lang="sv-SE" sz="2400" dirty="0" smtClean="0"/>
              <a:t>Trygg och privat bostad</a:t>
            </a:r>
          </a:p>
          <a:p>
            <a:r>
              <a:rPr lang="sv-SE" sz="2400" dirty="0"/>
              <a:t>Lägenheter i det vanliga beståndet</a:t>
            </a:r>
          </a:p>
          <a:p>
            <a:r>
              <a:rPr lang="sv-SE" sz="2400" dirty="0" smtClean="0"/>
              <a:t>Hyreskontrakt </a:t>
            </a:r>
            <a:r>
              <a:rPr lang="sv-SE" sz="2400" dirty="0"/>
              <a:t>som övergår i </a:t>
            </a:r>
            <a:r>
              <a:rPr lang="sv-SE" sz="2400" dirty="0" smtClean="0"/>
              <a:t>förstahand</a:t>
            </a:r>
            <a:endParaRPr lang="sv-SE" sz="2400" dirty="0"/>
          </a:p>
        </p:txBody>
      </p:sp>
      <p:sp>
        <p:nvSpPr>
          <p:cNvPr id="4" name="Rundad rektangulär 3"/>
          <p:cNvSpPr/>
          <p:nvPr/>
        </p:nvSpPr>
        <p:spPr>
          <a:xfrm>
            <a:off x="6303928" y="255590"/>
            <a:ext cx="2520280" cy="1368154"/>
          </a:xfrm>
          <a:prstGeom prst="wedgeRoundRectCallout">
            <a:avLst>
              <a:gd name="adj1" fmla="val -35723"/>
              <a:gd name="adj2" fmla="val 7988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122" name="Picture 2" descr="C:\Users\chasad\Desktop\powp citat 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2911"/>
            <a:ext cx="2443245" cy="16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8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481</Words>
  <Application>Microsoft Office PowerPoint</Application>
  <PresentationFormat>Bildspel på skärmen (16:9)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En översikt av modellen</vt:lpstr>
      <vt:lpstr>PowerPoint-presentation</vt:lpstr>
      <vt:lpstr>PowerPoint-presentation</vt:lpstr>
      <vt:lpstr>PowerPoint-presentation</vt:lpstr>
      <vt:lpstr>PowerPoint-presentation</vt:lpstr>
      <vt:lpstr>Bostad först i Sverige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GKS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Charbel Sader</dc:creator>
  <cp:lastModifiedBy>Charbel Sader</cp:lastModifiedBy>
  <cp:revision>6</cp:revision>
  <dcterms:created xsi:type="dcterms:W3CDTF">2019-04-01T09:01:21Z</dcterms:created>
  <dcterms:modified xsi:type="dcterms:W3CDTF">2019-04-01T11:24:34Z</dcterms:modified>
</cp:coreProperties>
</file>