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58" r:id="rId2"/>
    <p:sldId id="803" r:id="rId3"/>
    <p:sldId id="789" r:id="rId4"/>
    <p:sldId id="260" r:id="rId5"/>
    <p:sldId id="788" r:id="rId6"/>
    <p:sldId id="805" r:id="rId7"/>
    <p:sldId id="792" r:id="rId8"/>
    <p:sldId id="275" r:id="rId9"/>
    <p:sldId id="797" r:id="rId10"/>
    <p:sldId id="804" r:id="rId11"/>
    <p:sldId id="262" r:id="rId12"/>
    <p:sldId id="800" r:id="rId13"/>
    <p:sldId id="772" r:id="rId14"/>
    <p:sldId id="787" r:id="rId15"/>
    <p:sldId id="794" r:id="rId16"/>
    <p:sldId id="780" r:id="rId17"/>
    <p:sldId id="779" r:id="rId18"/>
    <p:sldId id="459" r:id="rId19"/>
    <p:sldId id="748" r:id="rId20"/>
    <p:sldId id="268"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0AA"/>
    <a:srgbClr val="FFE054"/>
    <a:srgbClr val="FFF800"/>
    <a:srgbClr val="FEBA00"/>
    <a:srgbClr val="FAD300"/>
    <a:srgbClr val="FFFE00"/>
    <a:srgbClr val="E8EB2A"/>
    <a:srgbClr val="CDCF26"/>
    <a:srgbClr val="F0F600"/>
    <a:srgbClr val="ECA2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651"/>
  </p:normalViewPr>
  <p:slideViewPr>
    <p:cSldViewPr snapToGrid="0">
      <p:cViewPr varScale="1">
        <p:scale>
          <a:sx n="93" d="100"/>
          <a:sy n="93" d="100"/>
        </p:scale>
        <p:origin x="216"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336A3B-F335-4590-B298-D991BA5BFD5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E4ECC90-0AAA-4CA0-BC73-F026B89EB319}">
      <dgm:prSet/>
      <dgm:spPr>
        <a:solidFill>
          <a:srgbClr val="FF0000"/>
        </a:solidFill>
      </dgm:spPr>
      <dgm:t>
        <a:bodyPr/>
        <a:lstStyle/>
        <a:p>
          <a:r>
            <a:rPr lang="en-US" b="1" dirty="0"/>
            <a:t>Bostad </a:t>
          </a:r>
          <a:r>
            <a:rPr lang="en-US" b="1" dirty="0" err="1"/>
            <a:t>är</a:t>
          </a:r>
          <a:r>
            <a:rPr lang="en-US" b="1" dirty="0"/>
            <a:t> </a:t>
          </a:r>
          <a:r>
            <a:rPr lang="en-US" b="1" dirty="0" err="1"/>
            <a:t>en</a:t>
          </a:r>
          <a:r>
            <a:rPr lang="en-US" b="1" dirty="0"/>
            <a:t> </a:t>
          </a:r>
          <a:r>
            <a:rPr lang="en-US" b="1" dirty="0" err="1"/>
            <a:t>mänsklig</a:t>
          </a:r>
          <a:r>
            <a:rPr lang="en-US" b="1" dirty="0"/>
            <a:t> </a:t>
          </a:r>
          <a:r>
            <a:rPr lang="en-US" b="1" dirty="0" err="1"/>
            <a:t>rättighet</a:t>
          </a:r>
          <a:endParaRPr lang="en-US" b="1" dirty="0"/>
        </a:p>
      </dgm:t>
    </dgm:pt>
    <dgm:pt modelId="{5F1554B2-05DF-41B6-ABE8-704C463EE622}" type="parTrans" cxnId="{3CA4D470-9FCF-4962-BA9E-3246CE48ECA0}">
      <dgm:prSet/>
      <dgm:spPr/>
      <dgm:t>
        <a:bodyPr/>
        <a:lstStyle/>
        <a:p>
          <a:endParaRPr lang="en-US"/>
        </a:p>
      </dgm:t>
    </dgm:pt>
    <dgm:pt modelId="{501B782D-249D-44CD-AE4C-0A032D754FAB}" type="sibTrans" cxnId="{3CA4D470-9FCF-4962-BA9E-3246CE48ECA0}">
      <dgm:prSet/>
      <dgm:spPr/>
      <dgm:t>
        <a:bodyPr/>
        <a:lstStyle/>
        <a:p>
          <a:endParaRPr lang="en-US"/>
        </a:p>
      </dgm:t>
    </dgm:pt>
    <dgm:pt modelId="{B0FCD95E-4FCD-4D0C-9205-96E4791E4552}">
      <dgm:prSet/>
      <dgm:spPr>
        <a:solidFill>
          <a:srgbClr val="FFC000"/>
        </a:solidFill>
      </dgm:spPr>
      <dgm:t>
        <a:bodyPr/>
        <a:lstStyle/>
        <a:p>
          <a:r>
            <a:rPr lang="sv-SE" b="1" i="0" u="none" dirty="0"/>
            <a:t>Rätten till val och självbestämmande</a:t>
          </a:r>
          <a:endParaRPr lang="en-US" b="1" dirty="0"/>
        </a:p>
      </dgm:t>
    </dgm:pt>
    <dgm:pt modelId="{249FD90C-DDA7-4A2A-A07B-BBCB5ED892BF}" type="parTrans" cxnId="{3C54DC2E-73D6-44D9-97C6-7A1A72DD3FFC}">
      <dgm:prSet/>
      <dgm:spPr/>
      <dgm:t>
        <a:bodyPr/>
        <a:lstStyle/>
        <a:p>
          <a:endParaRPr lang="en-US"/>
        </a:p>
      </dgm:t>
    </dgm:pt>
    <dgm:pt modelId="{77F84B32-2A72-44E8-B5CE-F1E3F0F9918A}" type="sibTrans" cxnId="{3C54DC2E-73D6-44D9-97C6-7A1A72DD3FFC}">
      <dgm:prSet/>
      <dgm:spPr/>
      <dgm:t>
        <a:bodyPr/>
        <a:lstStyle/>
        <a:p>
          <a:endParaRPr lang="en-US"/>
        </a:p>
      </dgm:t>
    </dgm:pt>
    <dgm:pt modelId="{AFB517E9-CA18-438C-9E13-40C9A0B8E58C}">
      <dgm:prSet/>
      <dgm:spPr>
        <a:solidFill>
          <a:srgbClr val="FFE054"/>
        </a:solidFill>
      </dgm:spPr>
      <dgm:t>
        <a:bodyPr/>
        <a:lstStyle/>
        <a:p>
          <a:r>
            <a:rPr lang="sv-SE" b="1" i="0" u="none" dirty="0"/>
            <a:t>Bostad och behandling ska separeras från varandra</a:t>
          </a:r>
          <a:endParaRPr lang="en-US" b="1" dirty="0"/>
        </a:p>
      </dgm:t>
    </dgm:pt>
    <dgm:pt modelId="{24E1B601-252A-467E-8F03-B8525D23A264}" type="parTrans" cxnId="{B9CEDAAC-1967-45C7-8A89-AC5B1B03A839}">
      <dgm:prSet/>
      <dgm:spPr/>
      <dgm:t>
        <a:bodyPr/>
        <a:lstStyle/>
        <a:p>
          <a:endParaRPr lang="en-US"/>
        </a:p>
      </dgm:t>
    </dgm:pt>
    <dgm:pt modelId="{872C0068-7051-4636-9AE3-DFBBF3FF0FEE}" type="sibTrans" cxnId="{B9CEDAAC-1967-45C7-8A89-AC5B1B03A839}">
      <dgm:prSet/>
      <dgm:spPr/>
      <dgm:t>
        <a:bodyPr/>
        <a:lstStyle/>
        <a:p>
          <a:endParaRPr lang="en-US"/>
        </a:p>
      </dgm:t>
    </dgm:pt>
    <dgm:pt modelId="{F497F001-890C-4019-8818-6FEA63F628D4}">
      <dgm:prSet/>
      <dgm:spPr>
        <a:solidFill>
          <a:srgbClr val="00B050">
            <a:alpha val="80000"/>
          </a:srgbClr>
        </a:solidFill>
      </dgm:spPr>
      <dgm:t>
        <a:bodyPr/>
        <a:lstStyle/>
        <a:p>
          <a:r>
            <a:rPr lang="sv-SE" b="1" i="0" u="none" dirty="0"/>
            <a:t>Stöd riktas till återhämtning</a:t>
          </a:r>
          <a:endParaRPr lang="en-US" b="1" dirty="0"/>
        </a:p>
      </dgm:t>
    </dgm:pt>
    <dgm:pt modelId="{8E643F6A-8B82-46B3-9701-30FB3B674E17}" type="parTrans" cxnId="{E97E9DA1-11DE-4A35-BD88-885AF92B8D1A}">
      <dgm:prSet/>
      <dgm:spPr/>
      <dgm:t>
        <a:bodyPr/>
        <a:lstStyle/>
        <a:p>
          <a:endParaRPr lang="en-US"/>
        </a:p>
      </dgm:t>
    </dgm:pt>
    <dgm:pt modelId="{16E90ADD-D57A-4C81-B615-0F5DB27E44DC}" type="sibTrans" cxnId="{E97E9DA1-11DE-4A35-BD88-885AF92B8D1A}">
      <dgm:prSet/>
      <dgm:spPr/>
      <dgm:t>
        <a:bodyPr/>
        <a:lstStyle/>
        <a:p>
          <a:endParaRPr lang="en-US"/>
        </a:p>
      </dgm:t>
    </dgm:pt>
    <dgm:pt modelId="{F9DC6BD3-37B0-4C31-8638-7B926A5D0914}">
      <dgm:prSet/>
      <dgm:spPr>
        <a:solidFill>
          <a:srgbClr val="00B0F0"/>
        </a:solidFill>
      </dgm:spPr>
      <dgm:t>
        <a:bodyPr/>
        <a:lstStyle/>
        <a:p>
          <a:r>
            <a:rPr lang="sv-SE" b="1" i="0" u="none" dirty="0"/>
            <a:t>Stöd baseras på skademinskning</a:t>
          </a:r>
          <a:endParaRPr lang="en-US" b="1" dirty="0"/>
        </a:p>
      </dgm:t>
    </dgm:pt>
    <dgm:pt modelId="{A2747934-AF42-4725-925F-FCFC3E96EDB3}" type="parTrans" cxnId="{64E23589-1F47-426F-9834-DF475323AC84}">
      <dgm:prSet/>
      <dgm:spPr/>
      <dgm:t>
        <a:bodyPr/>
        <a:lstStyle/>
        <a:p>
          <a:endParaRPr lang="en-US"/>
        </a:p>
      </dgm:t>
    </dgm:pt>
    <dgm:pt modelId="{20B215A1-81E5-41D5-AAE3-D9DD91D9E24E}" type="sibTrans" cxnId="{64E23589-1F47-426F-9834-DF475323AC84}">
      <dgm:prSet/>
      <dgm:spPr/>
      <dgm:t>
        <a:bodyPr/>
        <a:lstStyle/>
        <a:p>
          <a:endParaRPr lang="en-US"/>
        </a:p>
      </dgm:t>
    </dgm:pt>
    <dgm:pt modelId="{2A4EF4E5-A317-4F77-A083-5EC695EC0698}">
      <dgm:prSet/>
      <dgm:spPr>
        <a:solidFill>
          <a:srgbClr val="0070C0"/>
        </a:solidFill>
      </dgm:spPr>
      <dgm:t>
        <a:bodyPr/>
        <a:lstStyle/>
        <a:p>
          <a:r>
            <a:rPr lang="sv-SE" b="1" i="0" u="none" dirty="0"/>
            <a:t>Aktivt engagemang utan tvång och fostran</a:t>
          </a:r>
          <a:endParaRPr lang="en-US" b="1" dirty="0"/>
        </a:p>
      </dgm:t>
    </dgm:pt>
    <dgm:pt modelId="{71CF82F8-C81C-4FF8-A846-CF65C3DA14ED}" type="parTrans" cxnId="{98263F6A-B252-44A1-BCB4-22F205BB83FB}">
      <dgm:prSet/>
      <dgm:spPr/>
      <dgm:t>
        <a:bodyPr/>
        <a:lstStyle/>
        <a:p>
          <a:endParaRPr lang="en-US"/>
        </a:p>
      </dgm:t>
    </dgm:pt>
    <dgm:pt modelId="{D613369A-7B14-4CE0-B032-F440508BBC05}" type="sibTrans" cxnId="{98263F6A-B252-44A1-BCB4-22F205BB83FB}">
      <dgm:prSet/>
      <dgm:spPr/>
      <dgm:t>
        <a:bodyPr/>
        <a:lstStyle/>
        <a:p>
          <a:endParaRPr lang="en-US"/>
        </a:p>
      </dgm:t>
    </dgm:pt>
    <dgm:pt modelId="{8B1F8C6B-5DBF-49FA-8B1F-FFF654747939}">
      <dgm:prSet/>
      <dgm:spPr>
        <a:solidFill>
          <a:schemeClr val="accent5">
            <a:lumMod val="60000"/>
            <a:lumOff val="40000"/>
          </a:schemeClr>
        </a:solidFill>
      </dgm:spPr>
      <dgm:t>
        <a:bodyPr/>
        <a:lstStyle/>
        <a:p>
          <a:r>
            <a:rPr lang="sv-SE" b="1" i="0" u="none" dirty="0"/>
            <a:t>Deltagarstyrt stöd utifrån individens styrkor, behov och egna mål</a:t>
          </a:r>
          <a:endParaRPr lang="en-US" b="1" dirty="0"/>
        </a:p>
      </dgm:t>
    </dgm:pt>
    <dgm:pt modelId="{B8C14FBE-6816-467D-9580-C8A20AF2C3B6}" type="parTrans" cxnId="{110ACE10-B5A6-4625-AA7D-A44D660CDFB2}">
      <dgm:prSet/>
      <dgm:spPr/>
      <dgm:t>
        <a:bodyPr/>
        <a:lstStyle/>
        <a:p>
          <a:endParaRPr lang="en-US"/>
        </a:p>
      </dgm:t>
    </dgm:pt>
    <dgm:pt modelId="{3596C07D-FCA6-4639-9E15-04FA2E53EEF3}" type="sibTrans" cxnId="{110ACE10-B5A6-4625-AA7D-A44D660CDFB2}">
      <dgm:prSet/>
      <dgm:spPr/>
      <dgm:t>
        <a:bodyPr/>
        <a:lstStyle/>
        <a:p>
          <a:endParaRPr lang="en-US"/>
        </a:p>
      </dgm:t>
    </dgm:pt>
    <dgm:pt modelId="{4D99832B-5DB2-4F42-8F79-CF6B06B37052}">
      <dgm:prSet/>
      <dgm:spPr>
        <a:solidFill>
          <a:srgbClr val="7030A0"/>
        </a:solidFill>
      </dgm:spPr>
      <dgm:t>
        <a:bodyPr/>
        <a:lstStyle/>
        <a:p>
          <a:r>
            <a:rPr lang="sv-SE" b="1" i="0" u="none" dirty="0"/>
            <a:t>Flexibelt stöd under så lång tid som personen själv vill och behöver</a:t>
          </a:r>
          <a:endParaRPr lang="en-US" b="1" dirty="0"/>
        </a:p>
      </dgm:t>
    </dgm:pt>
    <dgm:pt modelId="{D5C77291-3663-4505-AB9B-F44D755DA25F}" type="parTrans" cxnId="{AE2D0135-2080-4B1D-A2A8-A5E17EBA6FEE}">
      <dgm:prSet/>
      <dgm:spPr/>
      <dgm:t>
        <a:bodyPr/>
        <a:lstStyle/>
        <a:p>
          <a:endParaRPr lang="en-US"/>
        </a:p>
      </dgm:t>
    </dgm:pt>
    <dgm:pt modelId="{A01143F7-0A0C-46CC-BC54-49D346C9C30E}" type="sibTrans" cxnId="{AE2D0135-2080-4B1D-A2A8-A5E17EBA6FEE}">
      <dgm:prSet/>
      <dgm:spPr/>
      <dgm:t>
        <a:bodyPr/>
        <a:lstStyle/>
        <a:p>
          <a:endParaRPr lang="en-US"/>
        </a:p>
      </dgm:t>
    </dgm:pt>
    <dgm:pt modelId="{5B6B7F63-900D-0744-BB6B-F784D6D4199C}" type="pres">
      <dgm:prSet presAssocID="{F8336A3B-F335-4590-B298-D991BA5BFD53}" presName="diagram" presStyleCnt="0">
        <dgm:presLayoutVars>
          <dgm:dir/>
          <dgm:resizeHandles val="exact"/>
        </dgm:presLayoutVars>
      </dgm:prSet>
      <dgm:spPr/>
    </dgm:pt>
    <dgm:pt modelId="{00F5CADC-3E5C-5146-A5F7-8BB6B9132FE4}" type="pres">
      <dgm:prSet presAssocID="{6E4ECC90-0AAA-4CA0-BC73-F026B89EB319}" presName="node" presStyleLbl="node1" presStyleIdx="0" presStyleCnt="8">
        <dgm:presLayoutVars>
          <dgm:bulletEnabled val="1"/>
        </dgm:presLayoutVars>
      </dgm:prSet>
      <dgm:spPr/>
    </dgm:pt>
    <dgm:pt modelId="{6F689B62-715A-F847-997B-B03083E2C90A}" type="pres">
      <dgm:prSet presAssocID="{501B782D-249D-44CD-AE4C-0A032D754FAB}" presName="sibTrans" presStyleCnt="0"/>
      <dgm:spPr/>
    </dgm:pt>
    <dgm:pt modelId="{DE4E61A5-B811-8B42-BA02-A4BD4C3D4EAC}" type="pres">
      <dgm:prSet presAssocID="{B0FCD95E-4FCD-4D0C-9205-96E4791E4552}" presName="node" presStyleLbl="node1" presStyleIdx="1" presStyleCnt="8">
        <dgm:presLayoutVars>
          <dgm:bulletEnabled val="1"/>
        </dgm:presLayoutVars>
      </dgm:prSet>
      <dgm:spPr/>
    </dgm:pt>
    <dgm:pt modelId="{65480F0C-DA49-A240-A167-6FBF4869A761}" type="pres">
      <dgm:prSet presAssocID="{77F84B32-2A72-44E8-B5CE-F1E3F0F9918A}" presName="sibTrans" presStyleCnt="0"/>
      <dgm:spPr/>
    </dgm:pt>
    <dgm:pt modelId="{F91CCA93-C321-2B42-B0B2-B1321133B6F4}" type="pres">
      <dgm:prSet presAssocID="{AFB517E9-CA18-438C-9E13-40C9A0B8E58C}" presName="node" presStyleLbl="node1" presStyleIdx="2" presStyleCnt="8">
        <dgm:presLayoutVars>
          <dgm:bulletEnabled val="1"/>
        </dgm:presLayoutVars>
      </dgm:prSet>
      <dgm:spPr/>
    </dgm:pt>
    <dgm:pt modelId="{49A57627-103A-3D41-A96B-FFC927D189A9}" type="pres">
      <dgm:prSet presAssocID="{872C0068-7051-4636-9AE3-DFBBF3FF0FEE}" presName="sibTrans" presStyleCnt="0"/>
      <dgm:spPr/>
    </dgm:pt>
    <dgm:pt modelId="{BCE1EC2C-35A9-074A-B9B0-C20AEAEEC985}" type="pres">
      <dgm:prSet presAssocID="{F497F001-890C-4019-8818-6FEA63F628D4}" presName="node" presStyleLbl="node1" presStyleIdx="3" presStyleCnt="8">
        <dgm:presLayoutVars>
          <dgm:bulletEnabled val="1"/>
        </dgm:presLayoutVars>
      </dgm:prSet>
      <dgm:spPr/>
    </dgm:pt>
    <dgm:pt modelId="{BCBB564D-6A87-5C44-83AA-5503BA52CF24}" type="pres">
      <dgm:prSet presAssocID="{16E90ADD-D57A-4C81-B615-0F5DB27E44DC}" presName="sibTrans" presStyleCnt="0"/>
      <dgm:spPr/>
    </dgm:pt>
    <dgm:pt modelId="{ECAAE83E-3C8D-7E41-BD12-89F9AAE8DDCA}" type="pres">
      <dgm:prSet presAssocID="{F9DC6BD3-37B0-4C31-8638-7B926A5D0914}" presName="node" presStyleLbl="node1" presStyleIdx="4" presStyleCnt="8">
        <dgm:presLayoutVars>
          <dgm:bulletEnabled val="1"/>
        </dgm:presLayoutVars>
      </dgm:prSet>
      <dgm:spPr/>
    </dgm:pt>
    <dgm:pt modelId="{9DAA6E3E-21C7-1343-8E01-45C21C1A5339}" type="pres">
      <dgm:prSet presAssocID="{20B215A1-81E5-41D5-AAE3-D9DD91D9E24E}" presName="sibTrans" presStyleCnt="0"/>
      <dgm:spPr/>
    </dgm:pt>
    <dgm:pt modelId="{346C0A22-F0D9-F347-B81C-E1EE41E659F2}" type="pres">
      <dgm:prSet presAssocID="{2A4EF4E5-A317-4F77-A083-5EC695EC0698}" presName="node" presStyleLbl="node1" presStyleIdx="5" presStyleCnt="8">
        <dgm:presLayoutVars>
          <dgm:bulletEnabled val="1"/>
        </dgm:presLayoutVars>
      </dgm:prSet>
      <dgm:spPr/>
    </dgm:pt>
    <dgm:pt modelId="{0D7C44FC-F1A4-9C4C-B1F2-EA12E4EC4AF5}" type="pres">
      <dgm:prSet presAssocID="{D613369A-7B14-4CE0-B032-F440508BBC05}" presName="sibTrans" presStyleCnt="0"/>
      <dgm:spPr/>
    </dgm:pt>
    <dgm:pt modelId="{08F047DE-40E7-3C44-961E-3FA9D8352A38}" type="pres">
      <dgm:prSet presAssocID="{8B1F8C6B-5DBF-49FA-8B1F-FFF654747939}" presName="node" presStyleLbl="node1" presStyleIdx="6" presStyleCnt="8">
        <dgm:presLayoutVars>
          <dgm:bulletEnabled val="1"/>
        </dgm:presLayoutVars>
      </dgm:prSet>
      <dgm:spPr/>
    </dgm:pt>
    <dgm:pt modelId="{625100F0-04A5-DF40-BD12-3D05C04E7D0E}" type="pres">
      <dgm:prSet presAssocID="{3596C07D-FCA6-4639-9E15-04FA2E53EEF3}" presName="sibTrans" presStyleCnt="0"/>
      <dgm:spPr/>
    </dgm:pt>
    <dgm:pt modelId="{D9553B52-FFCE-B04E-A794-713CD0505C5C}" type="pres">
      <dgm:prSet presAssocID="{4D99832B-5DB2-4F42-8F79-CF6B06B37052}" presName="node" presStyleLbl="node1" presStyleIdx="7" presStyleCnt="8">
        <dgm:presLayoutVars>
          <dgm:bulletEnabled val="1"/>
        </dgm:presLayoutVars>
      </dgm:prSet>
      <dgm:spPr/>
    </dgm:pt>
  </dgm:ptLst>
  <dgm:cxnLst>
    <dgm:cxn modelId="{110ACE10-B5A6-4625-AA7D-A44D660CDFB2}" srcId="{F8336A3B-F335-4590-B298-D991BA5BFD53}" destId="{8B1F8C6B-5DBF-49FA-8B1F-FFF654747939}" srcOrd="6" destOrd="0" parTransId="{B8C14FBE-6816-467D-9580-C8A20AF2C3B6}" sibTransId="{3596C07D-FCA6-4639-9E15-04FA2E53EEF3}"/>
    <dgm:cxn modelId="{3F231911-766B-DC4A-A1DB-EC9959A5E9F7}" type="presOf" srcId="{F497F001-890C-4019-8818-6FEA63F628D4}" destId="{BCE1EC2C-35A9-074A-B9B0-C20AEAEEC985}" srcOrd="0" destOrd="0" presId="urn:microsoft.com/office/officeart/2005/8/layout/default"/>
    <dgm:cxn modelId="{B172DA1F-9A45-A64B-80C9-E6DCA2E28645}" type="presOf" srcId="{8B1F8C6B-5DBF-49FA-8B1F-FFF654747939}" destId="{08F047DE-40E7-3C44-961E-3FA9D8352A38}" srcOrd="0" destOrd="0" presId="urn:microsoft.com/office/officeart/2005/8/layout/default"/>
    <dgm:cxn modelId="{B6B9302A-9C0A-7F47-8125-BC0A7F1CC4A3}" type="presOf" srcId="{4D99832B-5DB2-4F42-8F79-CF6B06B37052}" destId="{D9553B52-FFCE-B04E-A794-713CD0505C5C}" srcOrd="0" destOrd="0" presId="urn:microsoft.com/office/officeart/2005/8/layout/default"/>
    <dgm:cxn modelId="{3C54DC2E-73D6-44D9-97C6-7A1A72DD3FFC}" srcId="{F8336A3B-F335-4590-B298-D991BA5BFD53}" destId="{B0FCD95E-4FCD-4D0C-9205-96E4791E4552}" srcOrd="1" destOrd="0" parTransId="{249FD90C-DDA7-4A2A-A07B-BBCB5ED892BF}" sibTransId="{77F84B32-2A72-44E8-B5CE-F1E3F0F9918A}"/>
    <dgm:cxn modelId="{AE2D0135-2080-4B1D-A2A8-A5E17EBA6FEE}" srcId="{F8336A3B-F335-4590-B298-D991BA5BFD53}" destId="{4D99832B-5DB2-4F42-8F79-CF6B06B37052}" srcOrd="7" destOrd="0" parTransId="{D5C77291-3663-4505-AB9B-F44D755DA25F}" sibTransId="{A01143F7-0A0C-46CC-BC54-49D346C9C30E}"/>
    <dgm:cxn modelId="{1940AD42-E74D-4C45-A1F3-EC045D459C56}" type="presOf" srcId="{AFB517E9-CA18-438C-9E13-40C9A0B8E58C}" destId="{F91CCA93-C321-2B42-B0B2-B1321133B6F4}" srcOrd="0" destOrd="0" presId="urn:microsoft.com/office/officeart/2005/8/layout/default"/>
    <dgm:cxn modelId="{73595D45-2958-5548-B910-DDA1451D4856}" type="presOf" srcId="{2A4EF4E5-A317-4F77-A083-5EC695EC0698}" destId="{346C0A22-F0D9-F347-B81C-E1EE41E659F2}" srcOrd="0" destOrd="0" presId="urn:microsoft.com/office/officeart/2005/8/layout/default"/>
    <dgm:cxn modelId="{98263F6A-B252-44A1-BCB4-22F205BB83FB}" srcId="{F8336A3B-F335-4590-B298-D991BA5BFD53}" destId="{2A4EF4E5-A317-4F77-A083-5EC695EC0698}" srcOrd="5" destOrd="0" parTransId="{71CF82F8-C81C-4FF8-A846-CF65C3DA14ED}" sibTransId="{D613369A-7B14-4CE0-B032-F440508BBC05}"/>
    <dgm:cxn modelId="{3CA4D470-9FCF-4962-BA9E-3246CE48ECA0}" srcId="{F8336A3B-F335-4590-B298-D991BA5BFD53}" destId="{6E4ECC90-0AAA-4CA0-BC73-F026B89EB319}" srcOrd="0" destOrd="0" parTransId="{5F1554B2-05DF-41B6-ABE8-704C463EE622}" sibTransId="{501B782D-249D-44CD-AE4C-0A032D754FAB}"/>
    <dgm:cxn modelId="{64E23589-1F47-426F-9834-DF475323AC84}" srcId="{F8336A3B-F335-4590-B298-D991BA5BFD53}" destId="{F9DC6BD3-37B0-4C31-8638-7B926A5D0914}" srcOrd="4" destOrd="0" parTransId="{A2747934-AF42-4725-925F-FCFC3E96EDB3}" sibTransId="{20B215A1-81E5-41D5-AAE3-D9DD91D9E24E}"/>
    <dgm:cxn modelId="{E97E9DA1-11DE-4A35-BD88-885AF92B8D1A}" srcId="{F8336A3B-F335-4590-B298-D991BA5BFD53}" destId="{F497F001-890C-4019-8818-6FEA63F628D4}" srcOrd="3" destOrd="0" parTransId="{8E643F6A-8B82-46B3-9701-30FB3B674E17}" sibTransId="{16E90ADD-D57A-4C81-B615-0F5DB27E44DC}"/>
    <dgm:cxn modelId="{B9CEDAAC-1967-45C7-8A89-AC5B1B03A839}" srcId="{F8336A3B-F335-4590-B298-D991BA5BFD53}" destId="{AFB517E9-CA18-438C-9E13-40C9A0B8E58C}" srcOrd="2" destOrd="0" parTransId="{24E1B601-252A-467E-8F03-B8525D23A264}" sibTransId="{872C0068-7051-4636-9AE3-DFBBF3FF0FEE}"/>
    <dgm:cxn modelId="{40B957B7-FA48-0D4F-8D1C-637B755BAD8A}" type="presOf" srcId="{B0FCD95E-4FCD-4D0C-9205-96E4791E4552}" destId="{DE4E61A5-B811-8B42-BA02-A4BD4C3D4EAC}" srcOrd="0" destOrd="0" presId="urn:microsoft.com/office/officeart/2005/8/layout/default"/>
    <dgm:cxn modelId="{803206CE-8C08-DB43-94C4-61F8C36E5A1D}" type="presOf" srcId="{6E4ECC90-0AAA-4CA0-BC73-F026B89EB319}" destId="{00F5CADC-3E5C-5146-A5F7-8BB6B9132FE4}" srcOrd="0" destOrd="0" presId="urn:microsoft.com/office/officeart/2005/8/layout/default"/>
    <dgm:cxn modelId="{AA8AF6E5-01FC-8447-BAE0-0017AFCB4296}" type="presOf" srcId="{F9DC6BD3-37B0-4C31-8638-7B926A5D0914}" destId="{ECAAE83E-3C8D-7E41-BD12-89F9AAE8DDCA}" srcOrd="0" destOrd="0" presId="urn:microsoft.com/office/officeart/2005/8/layout/default"/>
    <dgm:cxn modelId="{A87FEAF2-8561-3241-9D2C-AFB4F03CADA1}" type="presOf" srcId="{F8336A3B-F335-4590-B298-D991BA5BFD53}" destId="{5B6B7F63-900D-0744-BB6B-F784D6D4199C}" srcOrd="0" destOrd="0" presId="urn:microsoft.com/office/officeart/2005/8/layout/default"/>
    <dgm:cxn modelId="{871FB966-520D-5C40-8415-1C30D55EAA52}" type="presParOf" srcId="{5B6B7F63-900D-0744-BB6B-F784D6D4199C}" destId="{00F5CADC-3E5C-5146-A5F7-8BB6B9132FE4}" srcOrd="0" destOrd="0" presId="urn:microsoft.com/office/officeart/2005/8/layout/default"/>
    <dgm:cxn modelId="{CCD1CC99-827F-6743-80DB-F893A7620EF5}" type="presParOf" srcId="{5B6B7F63-900D-0744-BB6B-F784D6D4199C}" destId="{6F689B62-715A-F847-997B-B03083E2C90A}" srcOrd="1" destOrd="0" presId="urn:microsoft.com/office/officeart/2005/8/layout/default"/>
    <dgm:cxn modelId="{5AC60FA9-E9EB-DE42-A787-D9CD4DC6374D}" type="presParOf" srcId="{5B6B7F63-900D-0744-BB6B-F784D6D4199C}" destId="{DE4E61A5-B811-8B42-BA02-A4BD4C3D4EAC}" srcOrd="2" destOrd="0" presId="urn:microsoft.com/office/officeart/2005/8/layout/default"/>
    <dgm:cxn modelId="{13045A12-E6FF-444E-8048-5A8BE6AD194C}" type="presParOf" srcId="{5B6B7F63-900D-0744-BB6B-F784D6D4199C}" destId="{65480F0C-DA49-A240-A167-6FBF4869A761}" srcOrd="3" destOrd="0" presId="urn:microsoft.com/office/officeart/2005/8/layout/default"/>
    <dgm:cxn modelId="{856B8357-A9F6-9F48-B549-F7C19B4B6D6E}" type="presParOf" srcId="{5B6B7F63-900D-0744-BB6B-F784D6D4199C}" destId="{F91CCA93-C321-2B42-B0B2-B1321133B6F4}" srcOrd="4" destOrd="0" presId="urn:microsoft.com/office/officeart/2005/8/layout/default"/>
    <dgm:cxn modelId="{5F0477A7-ED0D-A94A-8579-8C7D02BBB029}" type="presParOf" srcId="{5B6B7F63-900D-0744-BB6B-F784D6D4199C}" destId="{49A57627-103A-3D41-A96B-FFC927D189A9}" srcOrd="5" destOrd="0" presId="urn:microsoft.com/office/officeart/2005/8/layout/default"/>
    <dgm:cxn modelId="{AED01B55-E579-414A-BEA7-9D37159460A5}" type="presParOf" srcId="{5B6B7F63-900D-0744-BB6B-F784D6D4199C}" destId="{BCE1EC2C-35A9-074A-B9B0-C20AEAEEC985}" srcOrd="6" destOrd="0" presId="urn:microsoft.com/office/officeart/2005/8/layout/default"/>
    <dgm:cxn modelId="{6D999A7B-799E-A749-9276-CF7ACFCE0A26}" type="presParOf" srcId="{5B6B7F63-900D-0744-BB6B-F784D6D4199C}" destId="{BCBB564D-6A87-5C44-83AA-5503BA52CF24}" srcOrd="7" destOrd="0" presId="urn:microsoft.com/office/officeart/2005/8/layout/default"/>
    <dgm:cxn modelId="{A9026A11-2B84-B14C-9AAF-F8C5FD5EE3F5}" type="presParOf" srcId="{5B6B7F63-900D-0744-BB6B-F784D6D4199C}" destId="{ECAAE83E-3C8D-7E41-BD12-89F9AAE8DDCA}" srcOrd="8" destOrd="0" presId="urn:microsoft.com/office/officeart/2005/8/layout/default"/>
    <dgm:cxn modelId="{439F73EB-9728-0F4E-B793-E102D3D81E8A}" type="presParOf" srcId="{5B6B7F63-900D-0744-BB6B-F784D6D4199C}" destId="{9DAA6E3E-21C7-1343-8E01-45C21C1A5339}" srcOrd="9" destOrd="0" presId="urn:microsoft.com/office/officeart/2005/8/layout/default"/>
    <dgm:cxn modelId="{0376BA98-142F-7447-AB86-E6B712DD9E37}" type="presParOf" srcId="{5B6B7F63-900D-0744-BB6B-F784D6D4199C}" destId="{346C0A22-F0D9-F347-B81C-E1EE41E659F2}" srcOrd="10" destOrd="0" presId="urn:microsoft.com/office/officeart/2005/8/layout/default"/>
    <dgm:cxn modelId="{88ED1543-03BF-044A-8B51-4D1220FEC58F}" type="presParOf" srcId="{5B6B7F63-900D-0744-BB6B-F784D6D4199C}" destId="{0D7C44FC-F1A4-9C4C-B1F2-EA12E4EC4AF5}" srcOrd="11" destOrd="0" presId="urn:microsoft.com/office/officeart/2005/8/layout/default"/>
    <dgm:cxn modelId="{82FA2493-D57B-4449-BEB6-604540B8D5CF}" type="presParOf" srcId="{5B6B7F63-900D-0744-BB6B-F784D6D4199C}" destId="{08F047DE-40E7-3C44-961E-3FA9D8352A38}" srcOrd="12" destOrd="0" presId="urn:microsoft.com/office/officeart/2005/8/layout/default"/>
    <dgm:cxn modelId="{42403E44-F222-0A41-BB75-D1AF0C50DAF0}" type="presParOf" srcId="{5B6B7F63-900D-0744-BB6B-F784D6D4199C}" destId="{625100F0-04A5-DF40-BD12-3D05C04E7D0E}" srcOrd="13" destOrd="0" presId="urn:microsoft.com/office/officeart/2005/8/layout/default"/>
    <dgm:cxn modelId="{48E9928B-F5D6-DD48-9EA1-54B10851ABC6}" type="presParOf" srcId="{5B6B7F63-900D-0744-BB6B-F784D6D4199C}" destId="{D9553B52-FFCE-B04E-A794-713CD0505C5C}"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4C5292-FE27-452F-BB2C-10DFDF80E6D2}"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5A851BF6-7E2A-4C70-9702-FBDA8B4972B9}">
      <dgm:prSet/>
      <dgm:spPr/>
      <dgm:t>
        <a:bodyPr/>
        <a:lstStyle/>
        <a:p>
          <a:r>
            <a:rPr lang="en-US" dirty="0"/>
            <a:t>Bostad </a:t>
          </a:r>
          <a:r>
            <a:rPr lang="en-US" dirty="0" err="1"/>
            <a:t>först</a:t>
          </a:r>
          <a:r>
            <a:rPr lang="en-US" dirty="0"/>
            <a:t> </a:t>
          </a:r>
          <a:r>
            <a:rPr lang="en-US" dirty="0" err="1"/>
            <a:t>är</a:t>
          </a:r>
          <a:r>
            <a:rPr lang="en-US" dirty="0"/>
            <a:t> </a:t>
          </a:r>
          <a:r>
            <a:rPr lang="en-US" dirty="0" err="1"/>
            <a:t>en</a:t>
          </a:r>
          <a:r>
            <a:rPr lang="en-US"/>
            <a:t> rättighets</a:t>
          </a:r>
          <a:r>
            <a:rPr lang="en-US" dirty="0"/>
            <a:t>- </a:t>
          </a:r>
          <a:r>
            <a:rPr lang="en-US" dirty="0" err="1"/>
            <a:t>och</a:t>
          </a:r>
          <a:r>
            <a:rPr lang="en-US" dirty="0"/>
            <a:t> </a:t>
          </a:r>
          <a:r>
            <a:rPr lang="en-US" dirty="0" err="1"/>
            <a:t>evidensbaserat</a:t>
          </a:r>
          <a:r>
            <a:rPr lang="en-US" dirty="0"/>
            <a:t> </a:t>
          </a:r>
          <a:r>
            <a:rPr lang="en-US" dirty="0" err="1"/>
            <a:t>arbetsmodell</a:t>
          </a:r>
          <a:r>
            <a:rPr lang="en-US" dirty="0"/>
            <a:t> för </a:t>
          </a:r>
          <a:r>
            <a:rPr lang="en-US" dirty="0" err="1"/>
            <a:t>att</a:t>
          </a:r>
          <a:r>
            <a:rPr lang="en-US" dirty="0"/>
            <a:t> </a:t>
          </a:r>
          <a:r>
            <a:rPr lang="en-US" dirty="0" err="1"/>
            <a:t>bryta</a:t>
          </a:r>
          <a:r>
            <a:rPr lang="en-US" dirty="0"/>
            <a:t> </a:t>
          </a:r>
          <a:r>
            <a:rPr lang="en-US" dirty="0" err="1"/>
            <a:t>hemlöshet</a:t>
          </a:r>
          <a:r>
            <a:rPr lang="en-US" dirty="0"/>
            <a:t>.</a:t>
          </a:r>
        </a:p>
      </dgm:t>
    </dgm:pt>
    <dgm:pt modelId="{1ABDDE0F-6105-4352-BB35-BEB97307D371}" type="parTrans" cxnId="{B1FDFA93-4905-4ED8-9F57-D9A9101AA552}">
      <dgm:prSet/>
      <dgm:spPr/>
      <dgm:t>
        <a:bodyPr/>
        <a:lstStyle/>
        <a:p>
          <a:endParaRPr lang="en-US"/>
        </a:p>
      </dgm:t>
    </dgm:pt>
    <dgm:pt modelId="{86D93525-4884-405A-B23A-C330C4F122AB}" type="sibTrans" cxnId="{B1FDFA93-4905-4ED8-9F57-D9A9101AA552}">
      <dgm:prSet/>
      <dgm:spPr/>
      <dgm:t>
        <a:bodyPr/>
        <a:lstStyle/>
        <a:p>
          <a:endParaRPr lang="en-US"/>
        </a:p>
      </dgm:t>
    </dgm:pt>
    <dgm:pt modelId="{78507BE3-9602-40DC-9B97-962D09E0354B}">
      <dgm:prSet/>
      <dgm:spPr/>
      <dgm:t>
        <a:bodyPr/>
        <a:lstStyle/>
        <a:p>
          <a:r>
            <a:rPr lang="en-US"/>
            <a:t>Bostad först är INTE missbruksvård eller någon annan form av behandling och ska därför inte användas som en ersättning för vård och behandling av olika sociala problem. </a:t>
          </a:r>
        </a:p>
      </dgm:t>
    </dgm:pt>
    <dgm:pt modelId="{C4FDFC55-5533-4683-BB30-E836F6F7CEA2}" type="parTrans" cxnId="{15BA4DC1-582A-422D-88C2-1B52790EAC95}">
      <dgm:prSet/>
      <dgm:spPr/>
      <dgm:t>
        <a:bodyPr/>
        <a:lstStyle/>
        <a:p>
          <a:endParaRPr lang="en-US"/>
        </a:p>
      </dgm:t>
    </dgm:pt>
    <dgm:pt modelId="{708E680B-875E-4C54-A3C8-2CB6FCF99FF5}" type="sibTrans" cxnId="{15BA4DC1-582A-422D-88C2-1B52790EAC95}">
      <dgm:prSet/>
      <dgm:spPr/>
      <dgm:t>
        <a:bodyPr/>
        <a:lstStyle/>
        <a:p>
          <a:endParaRPr lang="en-US"/>
        </a:p>
      </dgm:t>
    </dgm:pt>
    <dgm:pt modelId="{DA361869-8826-43AB-BB11-74EF6504ED70}">
      <dgm:prSet/>
      <dgm:spPr/>
      <dgm:t>
        <a:bodyPr/>
        <a:lstStyle/>
        <a:p>
          <a:r>
            <a:rPr lang="en-US"/>
            <a:t>Bostad först med god programtrohet medför ofta att de boende i Bostad först-verksamheter förändrar sina liv även i andra avseenden.</a:t>
          </a:r>
        </a:p>
      </dgm:t>
    </dgm:pt>
    <dgm:pt modelId="{921272D2-BB74-4329-B79E-EE49F24DBD81}" type="parTrans" cxnId="{5579B357-19A9-4BBA-9C7C-9C7E0A0FA638}">
      <dgm:prSet/>
      <dgm:spPr/>
      <dgm:t>
        <a:bodyPr/>
        <a:lstStyle/>
        <a:p>
          <a:endParaRPr lang="en-US"/>
        </a:p>
      </dgm:t>
    </dgm:pt>
    <dgm:pt modelId="{A4700AEA-915E-4C04-B523-64D075DDFD6E}" type="sibTrans" cxnId="{5579B357-19A9-4BBA-9C7C-9C7E0A0FA638}">
      <dgm:prSet/>
      <dgm:spPr/>
      <dgm:t>
        <a:bodyPr/>
        <a:lstStyle/>
        <a:p>
          <a:endParaRPr lang="en-US"/>
        </a:p>
      </dgm:t>
    </dgm:pt>
    <dgm:pt modelId="{C39EF5BB-F006-D747-9FB8-E4C39BCC9829}" type="pres">
      <dgm:prSet presAssocID="{C04C5292-FE27-452F-BB2C-10DFDF80E6D2}" presName="linear" presStyleCnt="0">
        <dgm:presLayoutVars>
          <dgm:animLvl val="lvl"/>
          <dgm:resizeHandles val="exact"/>
        </dgm:presLayoutVars>
      </dgm:prSet>
      <dgm:spPr/>
    </dgm:pt>
    <dgm:pt modelId="{0CA9A791-3827-7143-8451-850647663E51}" type="pres">
      <dgm:prSet presAssocID="{5A851BF6-7E2A-4C70-9702-FBDA8B4972B9}" presName="parentText" presStyleLbl="node1" presStyleIdx="0" presStyleCnt="3">
        <dgm:presLayoutVars>
          <dgm:chMax val="0"/>
          <dgm:bulletEnabled val="1"/>
        </dgm:presLayoutVars>
      </dgm:prSet>
      <dgm:spPr/>
    </dgm:pt>
    <dgm:pt modelId="{1CDA4B42-4452-7946-AD9D-6326D20D0E3E}" type="pres">
      <dgm:prSet presAssocID="{86D93525-4884-405A-B23A-C330C4F122AB}" presName="spacer" presStyleCnt="0"/>
      <dgm:spPr/>
    </dgm:pt>
    <dgm:pt modelId="{7947C323-26F3-7D46-9853-C3924560A34E}" type="pres">
      <dgm:prSet presAssocID="{78507BE3-9602-40DC-9B97-962D09E0354B}" presName="parentText" presStyleLbl="node1" presStyleIdx="1" presStyleCnt="3">
        <dgm:presLayoutVars>
          <dgm:chMax val="0"/>
          <dgm:bulletEnabled val="1"/>
        </dgm:presLayoutVars>
      </dgm:prSet>
      <dgm:spPr/>
    </dgm:pt>
    <dgm:pt modelId="{91229C04-CCD3-2841-B178-9D862801BACF}" type="pres">
      <dgm:prSet presAssocID="{708E680B-875E-4C54-A3C8-2CB6FCF99FF5}" presName="spacer" presStyleCnt="0"/>
      <dgm:spPr/>
    </dgm:pt>
    <dgm:pt modelId="{A99A4352-0D99-0448-BBB0-0C7788BE1CA9}" type="pres">
      <dgm:prSet presAssocID="{DA361869-8826-43AB-BB11-74EF6504ED70}" presName="parentText" presStyleLbl="node1" presStyleIdx="2" presStyleCnt="3">
        <dgm:presLayoutVars>
          <dgm:chMax val="0"/>
          <dgm:bulletEnabled val="1"/>
        </dgm:presLayoutVars>
      </dgm:prSet>
      <dgm:spPr/>
    </dgm:pt>
  </dgm:ptLst>
  <dgm:cxnLst>
    <dgm:cxn modelId="{875B4E40-2E68-BA48-B232-79492D9F2C71}" type="presOf" srcId="{5A851BF6-7E2A-4C70-9702-FBDA8B4972B9}" destId="{0CA9A791-3827-7143-8451-850647663E51}" srcOrd="0" destOrd="0" presId="urn:microsoft.com/office/officeart/2005/8/layout/vList2"/>
    <dgm:cxn modelId="{5579B357-19A9-4BBA-9C7C-9C7E0A0FA638}" srcId="{C04C5292-FE27-452F-BB2C-10DFDF80E6D2}" destId="{DA361869-8826-43AB-BB11-74EF6504ED70}" srcOrd="2" destOrd="0" parTransId="{921272D2-BB74-4329-B79E-EE49F24DBD81}" sibTransId="{A4700AEA-915E-4C04-B523-64D075DDFD6E}"/>
    <dgm:cxn modelId="{8DC2155F-F4E9-C74C-892B-8CB708D55982}" type="presOf" srcId="{C04C5292-FE27-452F-BB2C-10DFDF80E6D2}" destId="{C39EF5BB-F006-D747-9FB8-E4C39BCC9829}" srcOrd="0" destOrd="0" presId="urn:microsoft.com/office/officeart/2005/8/layout/vList2"/>
    <dgm:cxn modelId="{E28C2367-8F66-5543-9A60-9BDAC0A3C3F0}" type="presOf" srcId="{78507BE3-9602-40DC-9B97-962D09E0354B}" destId="{7947C323-26F3-7D46-9853-C3924560A34E}" srcOrd="0" destOrd="0" presId="urn:microsoft.com/office/officeart/2005/8/layout/vList2"/>
    <dgm:cxn modelId="{B1FDFA93-4905-4ED8-9F57-D9A9101AA552}" srcId="{C04C5292-FE27-452F-BB2C-10DFDF80E6D2}" destId="{5A851BF6-7E2A-4C70-9702-FBDA8B4972B9}" srcOrd="0" destOrd="0" parTransId="{1ABDDE0F-6105-4352-BB35-BEB97307D371}" sibTransId="{86D93525-4884-405A-B23A-C330C4F122AB}"/>
    <dgm:cxn modelId="{15BA4DC1-582A-422D-88C2-1B52790EAC95}" srcId="{C04C5292-FE27-452F-BB2C-10DFDF80E6D2}" destId="{78507BE3-9602-40DC-9B97-962D09E0354B}" srcOrd="1" destOrd="0" parTransId="{C4FDFC55-5533-4683-BB30-E836F6F7CEA2}" sibTransId="{708E680B-875E-4C54-A3C8-2CB6FCF99FF5}"/>
    <dgm:cxn modelId="{85B443C7-F4AD-F141-AB20-C32D52514062}" type="presOf" srcId="{DA361869-8826-43AB-BB11-74EF6504ED70}" destId="{A99A4352-0D99-0448-BBB0-0C7788BE1CA9}" srcOrd="0" destOrd="0" presId="urn:microsoft.com/office/officeart/2005/8/layout/vList2"/>
    <dgm:cxn modelId="{7992A0B2-071C-B940-B175-F5B85CBD49E5}" type="presParOf" srcId="{C39EF5BB-F006-D747-9FB8-E4C39BCC9829}" destId="{0CA9A791-3827-7143-8451-850647663E51}" srcOrd="0" destOrd="0" presId="urn:microsoft.com/office/officeart/2005/8/layout/vList2"/>
    <dgm:cxn modelId="{7BE589D0-6083-6541-8E7D-4B9A12531454}" type="presParOf" srcId="{C39EF5BB-F006-D747-9FB8-E4C39BCC9829}" destId="{1CDA4B42-4452-7946-AD9D-6326D20D0E3E}" srcOrd="1" destOrd="0" presId="urn:microsoft.com/office/officeart/2005/8/layout/vList2"/>
    <dgm:cxn modelId="{C5676EAB-8DAA-3D45-B5A5-9ACB237EDBD1}" type="presParOf" srcId="{C39EF5BB-F006-D747-9FB8-E4C39BCC9829}" destId="{7947C323-26F3-7D46-9853-C3924560A34E}" srcOrd="2" destOrd="0" presId="urn:microsoft.com/office/officeart/2005/8/layout/vList2"/>
    <dgm:cxn modelId="{21F31BE3-30BA-B341-B58C-7DD30D4595E4}" type="presParOf" srcId="{C39EF5BB-F006-D747-9FB8-E4C39BCC9829}" destId="{91229C04-CCD3-2841-B178-9D862801BACF}" srcOrd="3" destOrd="0" presId="urn:microsoft.com/office/officeart/2005/8/layout/vList2"/>
    <dgm:cxn modelId="{A2BF0420-5634-4A46-8CA0-D2A5CB3D722A}" type="presParOf" srcId="{C39EF5BB-F006-D747-9FB8-E4C39BCC9829}" destId="{A99A4352-0D99-0448-BBB0-0C7788BE1CA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D4A6D1-267A-49EB-A2F7-6C93C92857A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A4BAA84-8FDE-4244-AB19-7D0AC5060039}">
      <dgm:prSet/>
      <dgm:spPr/>
      <dgm:t>
        <a:bodyPr/>
        <a:lstStyle/>
        <a:p>
          <a:r>
            <a:rPr lang="en-US"/>
            <a:t>Problemfokusering</a:t>
          </a:r>
        </a:p>
      </dgm:t>
    </dgm:pt>
    <dgm:pt modelId="{D6964555-A79B-4B77-8CB5-4BFDC7B4DE8A}" type="parTrans" cxnId="{2C7479AB-AB9F-45FD-A06E-E516237DC0CB}">
      <dgm:prSet/>
      <dgm:spPr/>
      <dgm:t>
        <a:bodyPr/>
        <a:lstStyle/>
        <a:p>
          <a:endParaRPr lang="en-US"/>
        </a:p>
      </dgm:t>
    </dgm:pt>
    <dgm:pt modelId="{FEB1B833-6EC5-4FB6-B11A-11C4440AD467}" type="sibTrans" cxnId="{2C7479AB-AB9F-45FD-A06E-E516237DC0CB}">
      <dgm:prSet/>
      <dgm:spPr/>
      <dgm:t>
        <a:bodyPr/>
        <a:lstStyle/>
        <a:p>
          <a:endParaRPr lang="en-US"/>
        </a:p>
      </dgm:t>
    </dgm:pt>
    <dgm:pt modelId="{44BBF380-1307-48E1-8B38-7C88A61F95B6}">
      <dgm:prSet/>
      <dgm:spPr/>
      <dgm:t>
        <a:bodyPr/>
        <a:lstStyle/>
        <a:p>
          <a:r>
            <a:rPr lang="en-US"/>
            <a:t>Individualisering</a:t>
          </a:r>
        </a:p>
      </dgm:t>
    </dgm:pt>
    <dgm:pt modelId="{CBD5B9B8-AABC-4382-8661-EF381B2D05C8}" type="parTrans" cxnId="{90D0DD0E-9865-49E2-BCDD-3B34F4606771}">
      <dgm:prSet/>
      <dgm:spPr/>
      <dgm:t>
        <a:bodyPr/>
        <a:lstStyle/>
        <a:p>
          <a:endParaRPr lang="en-US"/>
        </a:p>
      </dgm:t>
    </dgm:pt>
    <dgm:pt modelId="{6ADE0DBE-B66D-4A2B-808D-0634E0AEEDC4}" type="sibTrans" cxnId="{90D0DD0E-9865-49E2-BCDD-3B34F4606771}">
      <dgm:prSet/>
      <dgm:spPr/>
      <dgm:t>
        <a:bodyPr/>
        <a:lstStyle/>
        <a:p>
          <a:endParaRPr lang="en-US"/>
        </a:p>
      </dgm:t>
    </dgm:pt>
    <dgm:pt modelId="{06FF832B-6886-4051-8CB4-F0C670997A40}">
      <dgm:prSet/>
      <dgm:spPr/>
      <dgm:t>
        <a:bodyPr/>
        <a:lstStyle/>
        <a:p>
          <a:r>
            <a:rPr lang="en-US" dirty="0" err="1"/>
            <a:t>Socialarbetaren</a:t>
          </a:r>
          <a:endParaRPr lang="en-US" dirty="0"/>
        </a:p>
        <a:p>
          <a:r>
            <a:rPr lang="en-US" dirty="0" err="1"/>
            <a:t>är</a:t>
          </a:r>
          <a:r>
            <a:rPr lang="en-US" dirty="0"/>
            <a:t> expert</a:t>
          </a:r>
        </a:p>
      </dgm:t>
    </dgm:pt>
    <dgm:pt modelId="{3091C7FC-04D7-4325-A617-6F6E1329E9CF}" type="parTrans" cxnId="{4D85D44B-0162-4503-BE8A-EC9417F505F1}">
      <dgm:prSet/>
      <dgm:spPr/>
      <dgm:t>
        <a:bodyPr/>
        <a:lstStyle/>
        <a:p>
          <a:endParaRPr lang="en-US"/>
        </a:p>
      </dgm:t>
    </dgm:pt>
    <dgm:pt modelId="{604F9C02-427C-419F-909F-62413393D539}" type="sibTrans" cxnId="{4D85D44B-0162-4503-BE8A-EC9417F505F1}">
      <dgm:prSet/>
      <dgm:spPr/>
      <dgm:t>
        <a:bodyPr/>
        <a:lstStyle/>
        <a:p>
          <a:endParaRPr lang="en-US"/>
        </a:p>
      </dgm:t>
    </dgm:pt>
    <dgm:pt modelId="{19BA50C9-ECE1-4821-97CF-E53C7DDB9CEA}">
      <dgm:prSet/>
      <dgm:spPr/>
      <dgm:t>
        <a:bodyPr/>
        <a:lstStyle/>
        <a:p>
          <a:r>
            <a:rPr lang="en-US"/>
            <a:t>Symptomintolerans</a:t>
          </a:r>
        </a:p>
      </dgm:t>
    </dgm:pt>
    <dgm:pt modelId="{B7246AEC-C290-4815-A57E-0F3A58ED9EFA}" type="parTrans" cxnId="{2FC062AD-0F28-446E-A352-7EA14E69A734}">
      <dgm:prSet/>
      <dgm:spPr/>
      <dgm:t>
        <a:bodyPr/>
        <a:lstStyle/>
        <a:p>
          <a:endParaRPr lang="en-US"/>
        </a:p>
      </dgm:t>
    </dgm:pt>
    <dgm:pt modelId="{CADC9675-2044-4C88-B663-209320684E44}" type="sibTrans" cxnId="{2FC062AD-0F28-446E-A352-7EA14E69A734}">
      <dgm:prSet/>
      <dgm:spPr/>
      <dgm:t>
        <a:bodyPr/>
        <a:lstStyle/>
        <a:p>
          <a:endParaRPr lang="en-US"/>
        </a:p>
      </dgm:t>
    </dgm:pt>
    <dgm:pt modelId="{037A3A84-2A97-4727-9110-310917C315B7}">
      <dgm:prSet/>
      <dgm:spPr/>
      <dgm:t>
        <a:bodyPr/>
        <a:lstStyle/>
        <a:p>
          <a:r>
            <a:rPr lang="en-US"/>
            <a:t>Specialisering</a:t>
          </a:r>
        </a:p>
      </dgm:t>
    </dgm:pt>
    <dgm:pt modelId="{A21DC300-EB0D-41D8-AA15-A990F354A0DD}" type="parTrans" cxnId="{050CD1C9-97CF-4928-8D94-78086FD55856}">
      <dgm:prSet/>
      <dgm:spPr/>
      <dgm:t>
        <a:bodyPr/>
        <a:lstStyle/>
        <a:p>
          <a:endParaRPr lang="en-US"/>
        </a:p>
      </dgm:t>
    </dgm:pt>
    <dgm:pt modelId="{DAE5E002-8D88-4DF6-A7AD-BBB23BC6DAA8}" type="sibTrans" cxnId="{050CD1C9-97CF-4928-8D94-78086FD55856}">
      <dgm:prSet/>
      <dgm:spPr/>
      <dgm:t>
        <a:bodyPr/>
        <a:lstStyle/>
        <a:p>
          <a:endParaRPr lang="en-US"/>
        </a:p>
      </dgm:t>
    </dgm:pt>
    <dgm:pt modelId="{1AFE94D6-417C-4449-A363-3BA3C6DD6CDE}">
      <dgm:prSet/>
      <dgm:spPr/>
      <dgm:t>
        <a:bodyPr/>
        <a:lstStyle/>
        <a:p>
          <a:r>
            <a:rPr lang="en-US" dirty="0" err="1"/>
            <a:t>Strukturerade</a:t>
          </a:r>
          <a:r>
            <a:rPr lang="en-US" dirty="0"/>
            <a:t> </a:t>
          </a:r>
        </a:p>
        <a:p>
          <a:r>
            <a:rPr lang="en-US" dirty="0" err="1"/>
            <a:t>steg</a:t>
          </a:r>
          <a:r>
            <a:rPr lang="en-US" dirty="0"/>
            <a:t>-för-</a:t>
          </a:r>
          <a:r>
            <a:rPr lang="en-US" dirty="0" err="1"/>
            <a:t>steg</a:t>
          </a:r>
          <a:endParaRPr lang="en-US" dirty="0"/>
        </a:p>
      </dgm:t>
    </dgm:pt>
    <dgm:pt modelId="{527720B5-BAF5-4939-804F-49191C0F942E}" type="parTrans" cxnId="{3333121A-2587-4750-8E43-938A9EE73FF7}">
      <dgm:prSet/>
      <dgm:spPr/>
      <dgm:t>
        <a:bodyPr/>
        <a:lstStyle/>
        <a:p>
          <a:endParaRPr lang="en-US"/>
        </a:p>
      </dgm:t>
    </dgm:pt>
    <dgm:pt modelId="{AA129A6B-BAAE-4233-B58A-C6DCE694F53C}" type="sibTrans" cxnId="{3333121A-2587-4750-8E43-938A9EE73FF7}">
      <dgm:prSet/>
      <dgm:spPr/>
      <dgm:t>
        <a:bodyPr/>
        <a:lstStyle/>
        <a:p>
          <a:endParaRPr lang="en-US"/>
        </a:p>
      </dgm:t>
    </dgm:pt>
    <dgm:pt modelId="{A82ABF2E-6775-9E44-AA31-D5F8C7F42993}" type="pres">
      <dgm:prSet presAssocID="{BBD4A6D1-267A-49EB-A2F7-6C93C92857A4}" presName="diagram" presStyleCnt="0">
        <dgm:presLayoutVars>
          <dgm:dir/>
          <dgm:resizeHandles val="exact"/>
        </dgm:presLayoutVars>
      </dgm:prSet>
      <dgm:spPr/>
    </dgm:pt>
    <dgm:pt modelId="{DE6A1ECB-B215-D54A-808F-891CE1D7A292}" type="pres">
      <dgm:prSet presAssocID="{FA4BAA84-8FDE-4244-AB19-7D0AC5060039}" presName="node" presStyleLbl="node1" presStyleIdx="0" presStyleCnt="6">
        <dgm:presLayoutVars>
          <dgm:bulletEnabled val="1"/>
        </dgm:presLayoutVars>
      </dgm:prSet>
      <dgm:spPr/>
    </dgm:pt>
    <dgm:pt modelId="{9EA6304D-F114-0A4A-860A-EFA6E6B96311}" type="pres">
      <dgm:prSet presAssocID="{FEB1B833-6EC5-4FB6-B11A-11C4440AD467}" presName="sibTrans" presStyleCnt="0"/>
      <dgm:spPr/>
    </dgm:pt>
    <dgm:pt modelId="{602D677F-97A1-2049-9C99-1F08F0B78C0B}" type="pres">
      <dgm:prSet presAssocID="{44BBF380-1307-48E1-8B38-7C88A61F95B6}" presName="node" presStyleLbl="node1" presStyleIdx="1" presStyleCnt="6">
        <dgm:presLayoutVars>
          <dgm:bulletEnabled val="1"/>
        </dgm:presLayoutVars>
      </dgm:prSet>
      <dgm:spPr/>
    </dgm:pt>
    <dgm:pt modelId="{CE083968-A8E9-B946-8F1D-9DD650CBC87D}" type="pres">
      <dgm:prSet presAssocID="{6ADE0DBE-B66D-4A2B-808D-0634E0AEEDC4}" presName="sibTrans" presStyleCnt="0"/>
      <dgm:spPr/>
    </dgm:pt>
    <dgm:pt modelId="{905CA5AC-3F59-2545-8ADE-9CE4F2C64DE8}" type="pres">
      <dgm:prSet presAssocID="{06FF832B-6886-4051-8CB4-F0C670997A40}" presName="node" presStyleLbl="node1" presStyleIdx="2" presStyleCnt="6">
        <dgm:presLayoutVars>
          <dgm:bulletEnabled val="1"/>
        </dgm:presLayoutVars>
      </dgm:prSet>
      <dgm:spPr/>
    </dgm:pt>
    <dgm:pt modelId="{827519DF-D048-4F4E-9F03-4195AA11FFB2}" type="pres">
      <dgm:prSet presAssocID="{604F9C02-427C-419F-909F-62413393D539}" presName="sibTrans" presStyleCnt="0"/>
      <dgm:spPr/>
    </dgm:pt>
    <dgm:pt modelId="{7991D2CE-1729-AE40-8045-D1381339BF78}" type="pres">
      <dgm:prSet presAssocID="{19BA50C9-ECE1-4821-97CF-E53C7DDB9CEA}" presName="node" presStyleLbl="node1" presStyleIdx="3" presStyleCnt="6">
        <dgm:presLayoutVars>
          <dgm:bulletEnabled val="1"/>
        </dgm:presLayoutVars>
      </dgm:prSet>
      <dgm:spPr/>
    </dgm:pt>
    <dgm:pt modelId="{BE20B3D0-B691-2447-93E2-E2F45D4F98EE}" type="pres">
      <dgm:prSet presAssocID="{CADC9675-2044-4C88-B663-209320684E44}" presName="sibTrans" presStyleCnt="0"/>
      <dgm:spPr/>
    </dgm:pt>
    <dgm:pt modelId="{A7B138B1-A11F-AD4B-A5A1-52E99833142E}" type="pres">
      <dgm:prSet presAssocID="{037A3A84-2A97-4727-9110-310917C315B7}" presName="node" presStyleLbl="node1" presStyleIdx="4" presStyleCnt="6">
        <dgm:presLayoutVars>
          <dgm:bulletEnabled val="1"/>
        </dgm:presLayoutVars>
      </dgm:prSet>
      <dgm:spPr/>
    </dgm:pt>
    <dgm:pt modelId="{0BC2DB87-66BC-EB4A-8448-74D81E5E0DF3}" type="pres">
      <dgm:prSet presAssocID="{DAE5E002-8D88-4DF6-A7AD-BBB23BC6DAA8}" presName="sibTrans" presStyleCnt="0"/>
      <dgm:spPr/>
    </dgm:pt>
    <dgm:pt modelId="{7483FECF-8E66-7D47-92B9-5CDB3C52B596}" type="pres">
      <dgm:prSet presAssocID="{1AFE94D6-417C-4449-A363-3BA3C6DD6CDE}" presName="node" presStyleLbl="node1" presStyleIdx="5" presStyleCnt="6">
        <dgm:presLayoutVars>
          <dgm:bulletEnabled val="1"/>
        </dgm:presLayoutVars>
      </dgm:prSet>
      <dgm:spPr/>
    </dgm:pt>
  </dgm:ptLst>
  <dgm:cxnLst>
    <dgm:cxn modelId="{90D0DD0E-9865-49E2-BCDD-3B34F4606771}" srcId="{BBD4A6D1-267A-49EB-A2F7-6C93C92857A4}" destId="{44BBF380-1307-48E1-8B38-7C88A61F95B6}" srcOrd="1" destOrd="0" parTransId="{CBD5B9B8-AABC-4382-8661-EF381B2D05C8}" sibTransId="{6ADE0DBE-B66D-4A2B-808D-0634E0AEEDC4}"/>
    <dgm:cxn modelId="{49284010-2718-4E49-83C3-96F34CAE9D7A}" type="presOf" srcId="{06FF832B-6886-4051-8CB4-F0C670997A40}" destId="{905CA5AC-3F59-2545-8ADE-9CE4F2C64DE8}" srcOrd="0" destOrd="0" presId="urn:microsoft.com/office/officeart/2005/8/layout/default"/>
    <dgm:cxn modelId="{3333121A-2587-4750-8E43-938A9EE73FF7}" srcId="{BBD4A6D1-267A-49EB-A2F7-6C93C92857A4}" destId="{1AFE94D6-417C-4449-A363-3BA3C6DD6CDE}" srcOrd="5" destOrd="0" parTransId="{527720B5-BAF5-4939-804F-49191C0F942E}" sibTransId="{AA129A6B-BAAE-4233-B58A-C6DCE694F53C}"/>
    <dgm:cxn modelId="{7FD8F92B-EAEB-FB45-A413-19F0F8DD7CDA}" type="presOf" srcId="{037A3A84-2A97-4727-9110-310917C315B7}" destId="{A7B138B1-A11F-AD4B-A5A1-52E99833142E}" srcOrd="0" destOrd="0" presId="urn:microsoft.com/office/officeart/2005/8/layout/default"/>
    <dgm:cxn modelId="{4D85D44B-0162-4503-BE8A-EC9417F505F1}" srcId="{BBD4A6D1-267A-49EB-A2F7-6C93C92857A4}" destId="{06FF832B-6886-4051-8CB4-F0C670997A40}" srcOrd="2" destOrd="0" parTransId="{3091C7FC-04D7-4325-A617-6F6E1329E9CF}" sibTransId="{604F9C02-427C-419F-909F-62413393D539}"/>
    <dgm:cxn modelId="{AADB7975-8B12-874C-ADD3-97EDCEBD9F0C}" type="presOf" srcId="{BBD4A6D1-267A-49EB-A2F7-6C93C92857A4}" destId="{A82ABF2E-6775-9E44-AA31-D5F8C7F42993}" srcOrd="0" destOrd="0" presId="urn:microsoft.com/office/officeart/2005/8/layout/default"/>
    <dgm:cxn modelId="{2E904A83-15CA-5D44-AD54-E1190A7E8631}" type="presOf" srcId="{1AFE94D6-417C-4449-A363-3BA3C6DD6CDE}" destId="{7483FECF-8E66-7D47-92B9-5CDB3C52B596}" srcOrd="0" destOrd="0" presId="urn:microsoft.com/office/officeart/2005/8/layout/default"/>
    <dgm:cxn modelId="{9EEFE6A9-B7BF-1D4A-B10A-82CDBE29AADC}" type="presOf" srcId="{FA4BAA84-8FDE-4244-AB19-7D0AC5060039}" destId="{DE6A1ECB-B215-D54A-808F-891CE1D7A292}" srcOrd="0" destOrd="0" presId="urn:microsoft.com/office/officeart/2005/8/layout/default"/>
    <dgm:cxn modelId="{2C7479AB-AB9F-45FD-A06E-E516237DC0CB}" srcId="{BBD4A6D1-267A-49EB-A2F7-6C93C92857A4}" destId="{FA4BAA84-8FDE-4244-AB19-7D0AC5060039}" srcOrd="0" destOrd="0" parTransId="{D6964555-A79B-4B77-8CB5-4BFDC7B4DE8A}" sibTransId="{FEB1B833-6EC5-4FB6-B11A-11C4440AD467}"/>
    <dgm:cxn modelId="{2FC062AD-0F28-446E-A352-7EA14E69A734}" srcId="{BBD4A6D1-267A-49EB-A2F7-6C93C92857A4}" destId="{19BA50C9-ECE1-4821-97CF-E53C7DDB9CEA}" srcOrd="3" destOrd="0" parTransId="{B7246AEC-C290-4815-A57E-0F3A58ED9EFA}" sibTransId="{CADC9675-2044-4C88-B663-209320684E44}"/>
    <dgm:cxn modelId="{050CD1C9-97CF-4928-8D94-78086FD55856}" srcId="{BBD4A6D1-267A-49EB-A2F7-6C93C92857A4}" destId="{037A3A84-2A97-4727-9110-310917C315B7}" srcOrd="4" destOrd="0" parTransId="{A21DC300-EB0D-41D8-AA15-A990F354A0DD}" sibTransId="{DAE5E002-8D88-4DF6-A7AD-BBB23BC6DAA8}"/>
    <dgm:cxn modelId="{C403F5DD-4E09-9D4F-B904-5D5610C8B757}" type="presOf" srcId="{44BBF380-1307-48E1-8B38-7C88A61F95B6}" destId="{602D677F-97A1-2049-9C99-1F08F0B78C0B}" srcOrd="0" destOrd="0" presId="urn:microsoft.com/office/officeart/2005/8/layout/default"/>
    <dgm:cxn modelId="{62A53AFA-388F-8B4B-990E-F6744A55C9B0}" type="presOf" srcId="{19BA50C9-ECE1-4821-97CF-E53C7DDB9CEA}" destId="{7991D2CE-1729-AE40-8045-D1381339BF78}" srcOrd="0" destOrd="0" presId="urn:microsoft.com/office/officeart/2005/8/layout/default"/>
    <dgm:cxn modelId="{8441B0E2-4DB8-4147-954A-0FC9DE93DAB7}" type="presParOf" srcId="{A82ABF2E-6775-9E44-AA31-D5F8C7F42993}" destId="{DE6A1ECB-B215-D54A-808F-891CE1D7A292}" srcOrd="0" destOrd="0" presId="urn:microsoft.com/office/officeart/2005/8/layout/default"/>
    <dgm:cxn modelId="{1D0DEF06-9F07-9949-847A-E96058B077EA}" type="presParOf" srcId="{A82ABF2E-6775-9E44-AA31-D5F8C7F42993}" destId="{9EA6304D-F114-0A4A-860A-EFA6E6B96311}" srcOrd="1" destOrd="0" presId="urn:microsoft.com/office/officeart/2005/8/layout/default"/>
    <dgm:cxn modelId="{DA20BD6B-44EF-8E48-833B-6428A23419DF}" type="presParOf" srcId="{A82ABF2E-6775-9E44-AA31-D5F8C7F42993}" destId="{602D677F-97A1-2049-9C99-1F08F0B78C0B}" srcOrd="2" destOrd="0" presId="urn:microsoft.com/office/officeart/2005/8/layout/default"/>
    <dgm:cxn modelId="{598BD869-9651-3C44-BC42-503476246FBF}" type="presParOf" srcId="{A82ABF2E-6775-9E44-AA31-D5F8C7F42993}" destId="{CE083968-A8E9-B946-8F1D-9DD650CBC87D}" srcOrd="3" destOrd="0" presId="urn:microsoft.com/office/officeart/2005/8/layout/default"/>
    <dgm:cxn modelId="{56421D4F-9203-2342-AA0F-9EF191B24BCA}" type="presParOf" srcId="{A82ABF2E-6775-9E44-AA31-D5F8C7F42993}" destId="{905CA5AC-3F59-2545-8ADE-9CE4F2C64DE8}" srcOrd="4" destOrd="0" presId="urn:microsoft.com/office/officeart/2005/8/layout/default"/>
    <dgm:cxn modelId="{2D1D81A2-D316-3749-AFFB-729C9848A249}" type="presParOf" srcId="{A82ABF2E-6775-9E44-AA31-D5F8C7F42993}" destId="{827519DF-D048-4F4E-9F03-4195AA11FFB2}" srcOrd="5" destOrd="0" presId="urn:microsoft.com/office/officeart/2005/8/layout/default"/>
    <dgm:cxn modelId="{558D303F-6366-C543-8DCB-DBC9CDCD1A7C}" type="presParOf" srcId="{A82ABF2E-6775-9E44-AA31-D5F8C7F42993}" destId="{7991D2CE-1729-AE40-8045-D1381339BF78}" srcOrd="6" destOrd="0" presId="urn:microsoft.com/office/officeart/2005/8/layout/default"/>
    <dgm:cxn modelId="{F0A7EA8E-53E6-0E40-8655-1AED0493DACC}" type="presParOf" srcId="{A82ABF2E-6775-9E44-AA31-D5F8C7F42993}" destId="{BE20B3D0-B691-2447-93E2-E2F45D4F98EE}" srcOrd="7" destOrd="0" presId="urn:microsoft.com/office/officeart/2005/8/layout/default"/>
    <dgm:cxn modelId="{3C674282-B148-F244-91F4-A74B78BFDD8C}" type="presParOf" srcId="{A82ABF2E-6775-9E44-AA31-D5F8C7F42993}" destId="{A7B138B1-A11F-AD4B-A5A1-52E99833142E}" srcOrd="8" destOrd="0" presId="urn:microsoft.com/office/officeart/2005/8/layout/default"/>
    <dgm:cxn modelId="{E84F3437-56AF-BB48-A286-A6173A6A25D4}" type="presParOf" srcId="{A82ABF2E-6775-9E44-AA31-D5F8C7F42993}" destId="{0BC2DB87-66BC-EB4A-8448-74D81E5E0DF3}" srcOrd="9" destOrd="0" presId="urn:microsoft.com/office/officeart/2005/8/layout/default"/>
    <dgm:cxn modelId="{64C5C124-C647-0C4B-9994-CACA4BFD93B8}" type="presParOf" srcId="{A82ABF2E-6775-9E44-AA31-D5F8C7F42993}" destId="{7483FECF-8E66-7D47-92B9-5CDB3C52B59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5CADC-3E5C-5146-A5F7-8BB6B9132FE4}">
      <dsp:nvSpPr>
        <dsp:cNvPr id="0" name=""/>
        <dsp:cNvSpPr/>
      </dsp:nvSpPr>
      <dsp:spPr>
        <a:xfrm>
          <a:off x="3253" y="276934"/>
          <a:ext cx="2580811" cy="1548486"/>
        </a:xfrm>
        <a:prstGeom prst="rect">
          <a:avLst/>
        </a:prstGeom>
        <a:solidFill>
          <a:srgbClr val="FF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Bostad </a:t>
          </a:r>
          <a:r>
            <a:rPr lang="en-US" sz="2100" b="1" kern="1200" dirty="0" err="1"/>
            <a:t>är</a:t>
          </a:r>
          <a:r>
            <a:rPr lang="en-US" sz="2100" b="1" kern="1200" dirty="0"/>
            <a:t> </a:t>
          </a:r>
          <a:r>
            <a:rPr lang="en-US" sz="2100" b="1" kern="1200" dirty="0" err="1"/>
            <a:t>en</a:t>
          </a:r>
          <a:r>
            <a:rPr lang="en-US" sz="2100" b="1" kern="1200" dirty="0"/>
            <a:t> </a:t>
          </a:r>
          <a:r>
            <a:rPr lang="en-US" sz="2100" b="1" kern="1200" dirty="0" err="1"/>
            <a:t>mänsklig</a:t>
          </a:r>
          <a:r>
            <a:rPr lang="en-US" sz="2100" b="1" kern="1200" dirty="0"/>
            <a:t> </a:t>
          </a:r>
          <a:r>
            <a:rPr lang="en-US" sz="2100" b="1" kern="1200" dirty="0" err="1"/>
            <a:t>rättighet</a:t>
          </a:r>
          <a:endParaRPr lang="en-US" sz="2100" b="1" kern="1200" dirty="0"/>
        </a:p>
      </dsp:txBody>
      <dsp:txXfrm>
        <a:off x="3253" y="276934"/>
        <a:ext cx="2580811" cy="1548486"/>
      </dsp:txXfrm>
    </dsp:sp>
    <dsp:sp modelId="{DE4E61A5-B811-8B42-BA02-A4BD4C3D4EAC}">
      <dsp:nvSpPr>
        <dsp:cNvPr id="0" name=""/>
        <dsp:cNvSpPr/>
      </dsp:nvSpPr>
      <dsp:spPr>
        <a:xfrm>
          <a:off x="2842145" y="276934"/>
          <a:ext cx="2580811" cy="1548486"/>
        </a:xfrm>
        <a:prstGeom prst="rect">
          <a:avLst/>
        </a:prstGeom>
        <a:solidFill>
          <a:srgbClr val="FFC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sv-SE" sz="2100" b="1" i="0" u="none" kern="1200" dirty="0"/>
            <a:t>Rätten till val och självbestämmande</a:t>
          </a:r>
          <a:endParaRPr lang="en-US" sz="2100" b="1" kern="1200" dirty="0"/>
        </a:p>
      </dsp:txBody>
      <dsp:txXfrm>
        <a:off x="2842145" y="276934"/>
        <a:ext cx="2580811" cy="1548486"/>
      </dsp:txXfrm>
    </dsp:sp>
    <dsp:sp modelId="{F91CCA93-C321-2B42-B0B2-B1321133B6F4}">
      <dsp:nvSpPr>
        <dsp:cNvPr id="0" name=""/>
        <dsp:cNvSpPr/>
      </dsp:nvSpPr>
      <dsp:spPr>
        <a:xfrm>
          <a:off x="5681038" y="276934"/>
          <a:ext cx="2580811" cy="1548486"/>
        </a:xfrm>
        <a:prstGeom prst="rect">
          <a:avLst/>
        </a:prstGeom>
        <a:solidFill>
          <a:srgbClr val="FFE05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sv-SE" sz="2100" b="1" i="0" u="none" kern="1200" dirty="0"/>
            <a:t>Bostad och behandling ska separeras från varandra</a:t>
          </a:r>
          <a:endParaRPr lang="en-US" sz="2100" b="1" kern="1200" dirty="0"/>
        </a:p>
      </dsp:txBody>
      <dsp:txXfrm>
        <a:off x="5681038" y="276934"/>
        <a:ext cx="2580811" cy="1548486"/>
      </dsp:txXfrm>
    </dsp:sp>
    <dsp:sp modelId="{BCE1EC2C-35A9-074A-B9B0-C20AEAEEC985}">
      <dsp:nvSpPr>
        <dsp:cNvPr id="0" name=""/>
        <dsp:cNvSpPr/>
      </dsp:nvSpPr>
      <dsp:spPr>
        <a:xfrm>
          <a:off x="8519931" y="276934"/>
          <a:ext cx="2580811" cy="1548486"/>
        </a:xfrm>
        <a:prstGeom prst="rect">
          <a:avLst/>
        </a:prstGeom>
        <a:solidFill>
          <a:srgbClr val="00B050">
            <a:alpha val="8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sv-SE" sz="2100" b="1" i="0" u="none" kern="1200" dirty="0"/>
            <a:t>Stöd riktas till återhämtning</a:t>
          </a:r>
          <a:endParaRPr lang="en-US" sz="2100" b="1" kern="1200" dirty="0"/>
        </a:p>
      </dsp:txBody>
      <dsp:txXfrm>
        <a:off x="8519931" y="276934"/>
        <a:ext cx="2580811" cy="1548486"/>
      </dsp:txXfrm>
    </dsp:sp>
    <dsp:sp modelId="{ECAAE83E-3C8D-7E41-BD12-89F9AAE8DDCA}">
      <dsp:nvSpPr>
        <dsp:cNvPr id="0" name=""/>
        <dsp:cNvSpPr/>
      </dsp:nvSpPr>
      <dsp:spPr>
        <a:xfrm>
          <a:off x="3253" y="2083502"/>
          <a:ext cx="2580811" cy="1548486"/>
        </a:xfrm>
        <a:prstGeom prst="rect">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sv-SE" sz="2100" b="1" i="0" u="none" kern="1200" dirty="0"/>
            <a:t>Stöd baseras på skademinskning</a:t>
          </a:r>
          <a:endParaRPr lang="en-US" sz="2100" b="1" kern="1200" dirty="0"/>
        </a:p>
      </dsp:txBody>
      <dsp:txXfrm>
        <a:off x="3253" y="2083502"/>
        <a:ext cx="2580811" cy="1548486"/>
      </dsp:txXfrm>
    </dsp:sp>
    <dsp:sp modelId="{346C0A22-F0D9-F347-B81C-E1EE41E659F2}">
      <dsp:nvSpPr>
        <dsp:cNvPr id="0" name=""/>
        <dsp:cNvSpPr/>
      </dsp:nvSpPr>
      <dsp:spPr>
        <a:xfrm>
          <a:off x="2842145" y="2083502"/>
          <a:ext cx="2580811" cy="1548486"/>
        </a:xfrm>
        <a:prstGeom prst="rect">
          <a:avLst/>
        </a:prstGeom>
        <a:solidFill>
          <a:srgbClr val="0070C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sv-SE" sz="2100" b="1" i="0" u="none" kern="1200" dirty="0"/>
            <a:t>Aktivt engagemang utan tvång och fostran</a:t>
          </a:r>
          <a:endParaRPr lang="en-US" sz="2100" b="1" kern="1200" dirty="0"/>
        </a:p>
      </dsp:txBody>
      <dsp:txXfrm>
        <a:off x="2842145" y="2083502"/>
        <a:ext cx="2580811" cy="1548486"/>
      </dsp:txXfrm>
    </dsp:sp>
    <dsp:sp modelId="{08F047DE-40E7-3C44-961E-3FA9D8352A38}">
      <dsp:nvSpPr>
        <dsp:cNvPr id="0" name=""/>
        <dsp:cNvSpPr/>
      </dsp:nvSpPr>
      <dsp:spPr>
        <a:xfrm>
          <a:off x="5681038" y="2083502"/>
          <a:ext cx="2580811" cy="1548486"/>
        </a:xfrm>
        <a:prstGeom prst="rect">
          <a:avLst/>
        </a:prstGeom>
        <a:solidFill>
          <a:schemeClr val="accent5">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sv-SE" sz="2100" b="1" i="0" u="none" kern="1200" dirty="0"/>
            <a:t>Deltagarstyrt stöd utifrån individens styrkor, behov och egna mål</a:t>
          </a:r>
          <a:endParaRPr lang="en-US" sz="2100" b="1" kern="1200" dirty="0"/>
        </a:p>
      </dsp:txBody>
      <dsp:txXfrm>
        <a:off x="5681038" y="2083502"/>
        <a:ext cx="2580811" cy="1548486"/>
      </dsp:txXfrm>
    </dsp:sp>
    <dsp:sp modelId="{D9553B52-FFCE-B04E-A794-713CD0505C5C}">
      <dsp:nvSpPr>
        <dsp:cNvPr id="0" name=""/>
        <dsp:cNvSpPr/>
      </dsp:nvSpPr>
      <dsp:spPr>
        <a:xfrm>
          <a:off x="8519931" y="2083502"/>
          <a:ext cx="2580811" cy="1548486"/>
        </a:xfrm>
        <a:prstGeom prst="rect">
          <a:avLst/>
        </a:prstGeom>
        <a:solidFill>
          <a:srgbClr val="7030A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sv-SE" sz="2100" b="1" i="0" u="none" kern="1200" dirty="0"/>
            <a:t>Flexibelt stöd under så lång tid som personen själv vill och behöver</a:t>
          </a:r>
          <a:endParaRPr lang="en-US" sz="2100" b="1" kern="1200" dirty="0"/>
        </a:p>
      </dsp:txBody>
      <dsp:txXfrm>
        <a:off x="8519931" y="2083502"/>
        <a:ext cx="2580811" cy="15484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9A791-3827-7143-8451-850647663E51}">
      <dsp:nvSpPr>
        <dsp:cNvPr id="0" name=""/>
        <dsp:cNvSpPr/>
      </dsp:nvSpPr>
      <dsp:spPr>
        <a:xfrm>
          <a:off x="0" y="12862"/>
          <a:ext cx="6666833" cy="176139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Bostad </a:t>
          </a:r>
          <a:r>
            <a:rPr lang="en-US" sz="2500" kern="1200" dirty="0" err="1"/>
            <a:t>först</a:t>
          </a:r>
          <a:r>
            <a:rPr lang="en-US" sz="2500" kern="1200" dirty="0"/>
            <a:t> </a:t>
          </a:r>
          <a:r>
            <a:rPr lang="en-US" sz="2500" kern="1200" dirty="0" err="1"/>
            <a:t>är</a:t>
          </a:r>
          <a:r>
            <a:rPr lang="en-US" sz="2500" kern="1200" dirty="0"/>
            <a:t> </a:t>
          </a:r>
          <a:r>
            <a:rPr lang="en-US" sz="2500" kern="1200" dirty="0" err="1"/>
            <a:t>en</a:t>
          </a:r>
          <a:r>
            <a:rPr lang="en-US" sz="2500" kern="1200"/>
            <a:t> rättighets</a:t>
          </a:r>
          <a:r>
            <a:rPr lang="en-US" sz="2500" kern="1200" dirty="0"/>
            <a:t>- </a:t>
          </a:r>
          <a:r>
            <a:rPr lang="en-US" sz="2500" kern="1200" dirty="0" err="1"/>
            <a:t>och</a:t>
          </a:r>
          <a:r>
            <a:rPr lang="en-US" sz="2500" kern="1200" dirty="0"/>
            <a:t> </a:t>
          </a:r>
          <a:r>
            <a:rPr lang="en-US" sz="2500" kern="1200" dirty="0" err="1"/>
            <a:t>evidensbaserat</a:t>
          </a:r>
          <a:r>
            <a:rPr lang="en-US" sz="2500" kern="1200" dirty="0"/>
            <a:t> </a:t>
          </a:r>
          <a:r>
            <a:rPr lang="en-US" sz="2500" kern="1200" dirty="0" err="1"/>
            <a:t>arbetsmodell</a:t>
          </a:r>
          <a:r>
            <a:rPr lang="en-US" sz="2500" kern="1200" dirty="0"/>
            <a:t> för </a:t>
          </a:r>
          <a:r>
            <a:rPr lang="en-US" sz="2500" kern="1200" dirty="0" err="1"/>
            <a:t>att</a:t>
          </a:r>
          <a:r>
            <a:rPr lang="en-US" sz="2500" kern="1200" dirty="0"/>
            <a:t> </a:t>
          </a:r>
          <a:r>
            <a:rPr lang="en-US" sz="2500" kern="1200" dirty="0" err="1"/>
            <a:t>bryta</a:t>
          </a:r>
          <a:r>
            <a:rPr lang="en-US" sz="2500" kern="1200" dirty="0"/>
            <a:t> </a:t>
          </a:r>
          <a:r>
            <a:rPr lang="en-US" sz="2500" kern="1200" dirty="0" err="1"/>
            <a:t>hemlöshet</a:t>
          </a:r>
          <a:r>
            <a:rPr lang="en-US" sz="2500" kern="1200" dirty="0"/>
            <a:t>.</a:t>
          </a:r>
        </a:p>
      </dsp:txBody>
      <dsp:txXfrm>
        <a:off x="85984" y="98846"/>
        <a:ext cx="6494865" cy="1589430"/>
      </dsp:txXfrm>
    </dsp:sp>
    <dsp:sp modelId="{7947C323-26F3-7D46-9853-C3924560A34E}">
      <dsp:nvSpPr>
        <dsp:cNvPr id="0" name=""/>
        <dsp:cNvSpPr/>
      </dsp:nvSpPr>
      <dsp:spPr>
        <a:xfrm>
          <a:off x="0" y="1846260"/>
          <a:ext cx="6666833" cy="1761398"/>
        </a:xfrm>
        <a:prstGeom prst="roundRect">
          <a:avLst/>
        </a:prstGeom>
        <a:gradFill rotWithShape="0">
          <a:gsLst>
            <a:gs pos="0">
              <a:schemeClr val="accent2">
                <a:hueOff val="3221806"/>
                <a:satOff val="-9246"/>
                <a:lumOff val="-14805"/>
                <a:alphaOff val="0"/>
                <a:satMod val="103000"/>
                <a:lumMod val="102000"/>
                <a:tint val="94000"/>
              </a:schemeClr>
            </a:gs>
            <a:gs pos="50000">
              <a:schemeClr val="accent2">
                <a:hueOff val="3221806"/>
                <a:satOff val="-9246"/>
                <a:lumOff val="-14805"/>
                <a:alphaOff val="0"/>
                <a:satMod val="110000"/>
                <a:lumMod val="100000"/>
                <a:shade val="100000"/>
              </a:schemeClr>
            </a:gs>
            <a:gs pos="100000">
              <a:schemeClr val="accent2">
                <a:hueOff val="3221806"/>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Bostad först är INTE missbruksvård eller någon annan form av behandling och ska därför inte användas som en ersättning för vård och behandling av olika sociala problem. </a:t>
          </a:r>
        </a:p>
      </dsp:txBody>
      <dsp:txXfrm>
        <a:off x="85984" y="1932244"/>
        <a:ext cx="6494865" cy="1589430"/>
      </dsp:txXfrm>
    </dsp:sp>
    <dsp:sp modelId="{A99A4352-0D99-0448-BBB0-0C7788BE1CA9}">
      <dsp:nvSpPr>
        <dsp:cNvPr id="0" name=""/>
        <dsp:cNvSpPr/>
      </dsp:nvSpPr>
      <dsp:spPr>
        <a:xfrm>
          <a:off x="0" y="3679659"/>
          <a:ext cx="6666833" cy="1761398"/>
        </a:xfrm>
        <a:prstGeom prst="roundRect">
          <a:avLst/>
        </a:prstGeom>
        <a:gradFill rotWithShape="0">
          <a:gsLst>
            <a:gs pos="0">
              <a:schemeClr val="accent2">
                <a:hueOff val="6443612"/>
                <a:satOff val="-18493"/>
                <a:lumOff val="-29609"/>
                <a:alphaOff val="0"/>
                <a:satMod val="103000"/>
                <a:lumMod val="102000"/>
                <a:tint val="94000"/>
              </a:schemeClr>
            </a:gs>
            <a:gs pos="50000">
              <a:schemeClr val="accent2">
                <a:hueOff val="6443612"/>
                <a:satOff val="-18493"/>
                <a:lumOff val="-29609"/>
                <a:alphaOff val="0"/>
                <a:satMod val="110000"/>
                <a:lumMod val="100000"/>
                <a:shade val="100000"/>
              </a:schemeClr>
            </a:gs>
            <a:gs pos="100000">
              <a:schemeClr val="accent2">
                <a:hueOff val="6443612"/>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Bostad först med god programtrohet medför ofta att de boende i Bostad först-verksamheter förändrar sina liv även i andra avseenden.</a:t>
          </a:r>
        </a:p>
      </dsp:txBody>
      <dsp:txXfrm>
        <a:off x="85984" y="3765643"/>
        <a:ext cx="6494865" cy="15894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A1ECB-B215-D54A-808F-891CE1D7A292}">
      <dsp:nvSpPr>
        <dsp:cNvPr id="0" name=""/>
        <dsp:cNvSpPr/>
      </dsp:nvSpPr>
      <dsp:spPr>
        <a:xfrm>
          <a:off x="0"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Problemfokusering</a:t>
          </a:r>
        </a:p>
      </dsp:txBody>
      <dsp:txXfrm>
        <a:off x="0" y="39687"/>
        <a:ext cx="3286125" cy="1971675"/>
      </dsp:txXfrm>
    </dsp:sp>
    <dsp:sp modelId="{602D677F-97A1-2049-9C99-1F08F0B78C0B}">
      <dsp:nvSpPr>
        <dsp:cNvPr id="0" name=""/>
        <dsp:cNvSpPr/>
      </dsp:nvSpPr>
      <dsp:spPr>
        <a:xfrm>
          <a:off x="3614737"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Individualisering</a:t>
          </a:r>
        </a:p>
      </dsp:txBody>
      <dsp:txXfrm>
        <a:off x="3614737" y="39687"/>
        <a:ext cx="3286125" cy="1971675"/>
      </dsp:txXfrm>
    </dsp:sp>
    <dsp:sp modelId="{905CA5AC-3F59-2545-8ADE-9CE4F2C64DE8}">
      <dsp:nvSpPr>
        <dsp:cNvPr id="0" name=""/>
        <dsp:cNvSpPr/>
      </dsp:nvSpPr>
      <dsp:spPr>
        <a:xfrm>
          <a:off x="7229475"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err="1"/>
            <a:t>Socialarbetaren</a:t>
          </a:r>
          <a:endParaRPr lang="en-US" sz="2800" kern="1200" dirty="0"/>
        </a:p>
        <a:p>
          <a:pPr marL="0" lvl="0" indent="0" algn="ctr" defTabSz="1244600">
            <a:lnSpc>
              <a:spcPct val="90000"/>
            </a:lnSpc>
            <a:spcBef>
              <a:spcPct val="0"/>
            </a:spcBef>
            <a:spcAft>
              <a:spcPct val="35000"/>
            </a:spcAft>
            <a:buNone/>
          </a:pPr>
          <a:r>
            <a:rPr lang="en-US" sz="2800" kern="1200" dirty="0" err="1"/>
            <a:t>är</a:t>
          </a:r>
          <a:r>
            <a:rPr lang="en-US" sz="2800" kern="1200" dirty="0"/>
            <a:t> expert</a:t>
          </a:r>
        </a:p>
      </dsp:txBody>
      <dsp:txXfrm>
        <a:off x="7229475" y="39687"/>
        <a:ext cx="3286125" cy="1971675"/>
      </dsp:txXfrm>
    </dsp:sp>
    <dsp:sp modelId="{7991D2CE-1729-AE40-8045-D1381339BF78}">
      <dsp:nvSpPr>
        <dsp:cNvPr id="0" name=""/>
        <dsp:cNvSpPr/>
      </dsp:nvSpPr>
      <dsp:spPr>
        <a:xfrm>
          <a:off x="0" y="2339975"/>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Symptomintolerans</a:t>
          </a:r>
        </a:p>
      </dsp:txBody>
      <dsp:txXfrm>
        <a:off x="0" y="2339975"/>
        <a:ext cx="3286125" cy="1971675"/>
      </dsp:txXfrm>
    </dsp:sp>
    <dsp:sp modelId="{A7B138B1-A11F-AD4B-A5A1-52E99833142E}">
      <dsp:nvSpPr>
        <dsp:cNvPr id="0" name=""/>
        <dsp:cNvSpPr/>
      </dsp:nvSpPr>
      <dsp:spPr>
        <a:xfrm>
          <a:off x="3614737" y="2339975"/>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Specialisering</a:t>
          </a:r>
        </a:p>
      </dsp:txBody>
      <dsp:txXfrm>
        <a:off x="3614737" y="2339975"/>
        <a:ext cx="3286125" cy="1971675"/>
      </dsp:txXfrm>
    </dsp:sp>
    <dsp:sp modelId="{7483FECF-8E66-7D47-92B9-5CDB3C52B596}">
      <dsp:nvSpPr>
        <dsp:cNvPr id="0" name=""/>
        <dsp:cNvSpPr/>
      </dsp:nvSpPr>
      <dsp:spPr>
        <a:xfrm>
          <a:off x="7229475" y="2339975"/>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err="1"/>
            <a:t>Strukturerade</a:t>
          </a:r>
          <a:r>
            <a:rPr lang="en-US" sz="2800" kern="1200" dirty="0"/>
            <a:t> </a:t>
          </a:r>
        </a:p>
        <a:p>
          <a:pPr marL="0" lvl="0" indent="0" algn="ctr" defTabSz="1244600">
            <a:lnSpc>
              <a:spcPct val="90000"/>
            </a:lnSpc>
            <a:spcBef>
              <a:spcPct val="0"/>
            </a:spcBef>
            <a:spcAft>
              <a:spcPct val="35000"/>
            </a:spcAft>
            <a:buNone/>
          </a:pPr>
          <a:r>
            <a:rPr lang="en-US" sz="2800" kern="1200" dirty="0" err="1"/>
            <a:t>steg</a:t>
          </a:r>
          <a:r>
            <a:rPr lang="en-US" sz="2800" kern="1200" dirty="0"/>
            <a:t>-för-</a:t>
          </a:r>
          <a:r>
            <a:rPr lang="en-US" sz="2800" kern="1200" dirty="0" err="1"/>
            <a:t>steg</a:t>
          </a:r>
          <a:endParaRPr lang="en-US" sz="2800" kern="1200" dirty="0"/>
        </a:p>
      </dsp:txBody>
      <dsp:txXfrm>
        <a:off x="7229475"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509E27D-5A31-6983-8A96-BF2B363ED3D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3918F9D2-0AEA-A02A-DF69-6CE631CCE8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86381F-A1AF-2547-830F-1C24C8ECE0C0}" type="datetime1">
              <a:rPr lang="sv-SE" smtClean="0"/>
              <a:t>2025-09-14</a:t>
            </a:fld>
            <a:endParaRPr lang="sv-SE"/>
          </a:p>
        </p:txBody>
      </p:sp>
      <p:sp>
        <p:nvSpPr>
          <p:cNvPr id="4" name="Platshållare för sidfot 3">
            <a:extLst>
              <a:ext uri="{FF2B5EF4-FFF2-40B4-BE49-F238E27FC236}">
                <a16:creationId xmlns:a16="http://schemas.microsoft.com/office/drawing/2014/main" id="{B4506D07-5357-1404-EB04-3AC9A9FD66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sv-SE"/>
              <a:t>Arne Kristiansen</a:t>
            </a:r>
          </a:p>
        </p:txBody>
      </p:sp>
      <p:sp>
        <p:nvSpPr>
          <p:cNvPr id="5" name="Platshållare för bildnummer 4">
            <a:extLst>
              <a:ext uri="{FF2B5EF4-FFF2-40B4-BE49-F238E27FC236}">
                <a16:creationId xmlns:a16="http://schemas.microsoft.com/office/drawing/2014/main" id="{0001EE57-258F-2D19-17A4-12E9CD6D64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B4F71D-981D-9A46-966C-52793683B4FF}" type="slidenum">
              <a:rPr lang="sv-SE" smtClean="0"/>
              <a:t>‹#›</a:t>
            </a:fld>
            <a:endParaRPr lang="sv-SE"/>
          </a:p>
        </p:txBody>
      </p:sp>
    </p:spTree>
    <p:extLst>
      <p:ext uri="{BB962C8B-B14F-4D97-AF65-F5344CB8AC3E}">
        <p14:creationId xmlns:p14="http://schemas.microsoft.com/office/powerpoint/2010/main" val="35683316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95460D-E605-3B4A-AFDA-83BEEC65462D}" type="datetime1">
              <a:rPr lang="sv-SE" smtClean="0"/>
              <a:t>2025-09-14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sv-SE"/>
              <a:t>Arne Kristiansen</a:t>
            </a:r>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AFDF5F-BE1D-ED40-857E-B59D2526128E}" type="slidenum">
              <a:rPr lang="sv-SE" smtClean="0"/>
              <a:t>‹#›</a:t>
            </a:fld>
            <a:endParaRPr lang="sv-SE"/>
          </a:p>
        </p:txBody>
      </p:sp>
    </p:spTree>
    <p:extLst>
      <p:ext uri="{BB962C8B-B14F-4D97-AF65-F5344CB8AC3E}">
        <p14:creationId xmlns:p14="http://schemas.microsoft.com/office/powerpoint/2010/main" val="1135659180"/>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2A35BF2-85D5-404D-8153-DE011A72B397}" type="slidenum">
              <a:rPr lang="sv-SE" smtClean="0"/>
              <a:t>20</a:t>
            </a:fld>
            <a:endParaRPr lang="sv-SE"/>
          </a:p>
        </p:txBody>
      </p:sp>
      <p:sp>
        <p:nvSpPr>
          <p:cNvPr id="5" name="Platshållare för datum 4">
            <a:extLst>
              <a:ext uri="{FF2B5EF4-FFF2-40B4-BE49-F238E27FC236}">
                <a16:creationId xmlns:a16="http://schemas.microsoft.com/office/drawing/2014/main" id="{2D067B20-3372-5525-E6D4-F294DC29EB87}"/>
              </a:ext>
            </a:extLst>
          </p:cNvPr>
          <p:cNvSpPr>
            <a:spLocks noGrp="1"/>
          </p:cNvSpPr>
          <p:nvPr>
            <p:ph type="dt" idx="1"/>
          </p:nvPr>
        </p:nvSpPr>
        <p:spPr/>
        <p:txBody>
          <a:bodyPr/>
          <a:lstStyle/>
          <a:p>
            <a:fld id="{B1A21112-D16E-F14A-A696-DF8A8D0309A5}" type="datetime1">
              <a:rPr lang="sv-SE" smtClean="0"/>
              <a:t>2025-09-14</a:t>
            </a:fld>
            <a:endParaRPr lang="sv-SE"/>
          </a:p>
        </p:txBody>
      </p:sp>
      <p:sp>
        <p:nvSpPr>
          <p:cNvPr id="6" name="Platshållare för sidfot 5">
            <a:extLst>
              <a:ext uri="{FF2B5EF4-FFF2-40B4-BE49-F238E27FC236}">
                <a16:creationId xmlns:a16="http://schemas.microsoft.com/office/drawing/2014/main" id="{0DB4ABD7-1303-D43E-8872-666763C9BF32}"/>
              </a:ext>
            </a:extLst>
          </p:cNvPr>
          <p:cNvSpPr>
            <a:spLocks noGrp="1"/>
          </p:cNvSpPr>
          <p:nvPr>
            <p:ph type="ftr" sz="quarter" idx="4"/>
          </p:nvPr>
        </p:nvSpPr>
        <p:spPr/>
        <p:txBody>
          <a:bodyPr/>
          <a:lstStyle/>
          <a:p>
            <a:r>
              <a:rPr lang="sv-SE"/>
              <a:t>Arne Kristiansen</a:t>
            </a:r>
          </a:p>
        </p:txBody>
      </p:sp>
    </p:spTree>
    <p:extLst>
      <p:ext uri="{BB962C8B-B14F-4D97-AF65-F5344CB8AC3E}">
        <p14:creationId xmlns:p14="http://schemas.microsoft.com/office/powerpoint/2010/main" val="900334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7F916A-B397-6CF0-5D8B-06106FDA0572}"/>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50964756-1D70-2C42-0784-F813E97195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CBA8856B-B51B-CB1A-AB5B-7BB1CE240D8E}"/>
              </a:ext>
            </a:extLst>
          </p:cNvPr>
          <p:cNvSpPr>
            <a:spLocks noGrp="1"/>
          </p:cNvSpPr>
          <p:nvPr>
            <p:ph type="dt" sz="half" idx="10"/>
          </p:nvPr>
        </p:nvSpPr>
        <p:spPr/>
        <p:txBody>
          <a:bodyPr/>
          <a:lstStyle/>
          <a:p>
            <a:fld id="{23BA164C-5454-5947-B360-C43AECBE5C88}" type="datetime1">
              <a:rPr lang="sv-SE" smtClean="0"/>
              <a:t>2025-09-14</a:t>
            </a:fld>
            <a:endParaRPr lang="sv-SE"/>
          </a:p>
        </p:txBody>
      </p:sp>
      <p:sp>
        <p:nvSpPr>
          <p:cNvPr id="5" name="Platshållare för sidfot 4">
            <a:extLst>
              <a:ext uri="{FF2B5EF4-FFF2-40B4-BE49-F238E27FC236}">
                <a16:creationId xmlns:a16="http://schemas.microsoft.com/office/drawing/2014/main" id="{86AF12EB-84C2-9526-10BD-A9B183B95666}"/>
              </a:ext>
            </a:extLst>
          </p:cNvPr>
          <p:cNvSpPr>
            <a:spLocks noGrp="1"/>
          </p:cNvSpPr>
          <p:nvPr>
            <p:ph type="ftr" sz="quarter" idx="11"/>
          </p:nvPr>
        </p:nvSpPr>
        <p:spPr/>
        <p:txBody>
          <a:bodyPr/>
          <a:lstStyle/>
          <a:p>
            <a:r>
              <a:rPr lang="sv-SE"/>
              <a:t>Arne Kristiansen</a:t>
            </a:r>
          </a:p>
        </p:txBody>
      </p:sp>
      <p:sp>
        <p:nvSpPr>
          <p:cNvPr id="6" name="Platshållare för bildnummer 5">
            <a:extLst>
              <a:ext uri="{FF2B5EF4-FFF2-40B4-BE49-F238E27FC236}">
                <a16:creationId xmlns:a16="http://schemas.microsoft.com/office/drawing/2014/main" id="{4F30FCE0-6A30-C7CF-B20E-9025BFF5E973}"/>
              </a:ext>
            </a:extLst>
          </p:cNvPr>
          <p:cNvSpPr>
            <a:spLocks noGrp="1"/>
          </p:cNvSpPr>
          <p:nvPr>
            <p:ph type="sldNum" sz="quarter" idx="12"/>
          </p:nvPr>
        </p:nvSpPr>
        <p:spPr/>
        <p:txBody>
          <a:bodyPr/>
          <a:lstStyle/>
          <a:p>
            <a:fld id="{0FC72438-7ED3-D847-9853-3C152D20B8A1}" type="slidenum">
              <a:rPr lang="sv-SE" smtClean="0"/>
              <a:t>‹#›</a:t>
            </a:fld>
            <a:endParaRPr lang="sv-SE"/>
          </a:p>
        </p:txBody>
      </p:sp>
    </p:spTree>
    <p:extLst>
      <p:ext uri="{BB962C8B-B14F-4D97-AF65-F5344CB8AC3E}">
        <p14:creationId xmlns:p14="http://schemas.microsoft.com/office/powerpoint/2010/main" val="1478585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923A6E-A794-A89E-AED2-E5651A1CCFD2}"/>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9AC9BF0-D2A0-CB51-0DD1-9710EA8F2021}"/>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FE0C960-9D41-2D5B-0CA9-4DF600D13383}"/>
              </a:ext>
            </a:extLst>
          </p:cNvPr>
          <p:cNvSpPr>
            <a:spLocks noGrp="1"/>
          </p:cNvSpPr>
          <p:nvPr>
            <p:ph type="dt" sz="half" idx="10"/>
          </p:nvPr>
        </p:nvSpPr>
        <p:spPr/>
        <p:txBody>
          <a:bodyPr/>
          <a:lstStyle/>
          <a:p>
            <a:fld id="{D4439E54-53D4-FE4C-A35B-1DF14389828F}" type="datetime1">
              <a:rPr lang="sv-SE" smtClean="0"/>
              <a:t>2025-09-14</a:t>
            </a:fld>
            <a:endParaRPr lang="sv-SE"/>
          </a:p>
        </p:txBody>
      </p:sp>
      <p:sp>
        <p:nvSpPr>
          <p:cNvPr id="5" name="Platshållare för sidfot 4">
            <a:extLst>
              <a:ext uri="{FF2B5EF4-FFF2-40B4-BE49-F238E27FC236}">
                <a16:creationId xmlns:a16="http://schemas.microsoft.com/office/drawing/2014/main" id="{658493F9-DD79-CB8B-B8FF-5564D01C3957}"/>
              </a:ext>
            </a:extLst>
          </p:cNvPr>
          <p:cNvSpPr>
            <a:spLocks noGrp="1"/>
          </p:cNvSpPr>
          <p:nvPr>
            <p:ph type="ftr" sz="quarter" idx="11"/>
          </p:nvPr>
        </p:nvSpPr>
        <p:spPr/>
        <p:txBody>
          <a:bodyPr/>
          <a:lstStyle/>
          <a:p>
            <a:r>
              <a:rPr lang="sv-SE"/>
              <a:t>Arne Kristiansen</a:t>
            </a:r>
          </a:p>
        </p:txBody>
      </p:sp>
      <p:sp>
        <p:nvSpPr>
          <p:cNvPr id="6" name="Platshållare för bildnummer 5">
            <a:extLst>
              <a:ext uri="{FF2B5EF4-FFF2-40B4-BE49-F238E27FC236}">
                <a16:creationId xmlns:a16="http://schemas.microsoft.com/office/drawing/2014/main" id="{D5338612-E70A-D7FE-35CE-4766616FD221}"/>
              </a:ext>
            </a:extLst>
          </p:cNvPr>
          <p:cNvSpPr>
            <a:spLocks noGrp="1"/>
          </p:cNvSpPr>
          <p:nvPr>
            <p:ph type="sldNum" sz="quarter" idx="12"/>
          </p:nvPr>
        </p:nvSpPr>
        <p:spPr/>
        <p:txBody>
          <a:bodyPr/>
          <a:lstStyle/>
          <a:p>
            <a:fld id="{0FC72438-7ED3-D847-9853-3C152D20B8A1}" type="slidenum">
              <a:rPr lang="sv-SE" smtClean="0"/>
              <a:t>‹#›</a:t>
            </a:fld>
            <a:endParaRPr lang="sv-SE"/>
          </a:p>
        </p:txBody>
      </p:sp>
    </p:spTree>
    <p:extLst>
      <p:ext uri="{BB962C8B-B14F-4D97-AF65-F5344CB8AC3E}">
        <p14:creationId xmlns:p14="http://schemas.microsoft.com/office/powerpoint/2010/main" val="3955633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04062B19-5CC1-6393-2D46-41CAD614524F}"/>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8CD242E-0C82-5D24-6BD2-E5C4CAF3F9B0}"/>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91521BF-BEAF-C6ED-BB30-79F482AD1F1A}"/>
              </a:ext>
            </a:extLst>
          </p:cNvPr>
          <p:cNvSpPr>
            <a:spLocks noGrp="1"/>
          </p:cNvSpPr>
          <p:nvPr>
            <p:ph type="dt" sz="half" idx="10"/>
          </p:nvPr>
        </p:nvSpPr>
        <p:spPr/>
        <p:txBody>
          <a:bodyPr/>
          <a:lstStyle/>
          <a:p>
            <a:fld id="{E9FDE951-8DCD-B649-9E6C-0D97BAD2DFE5}" type="datetime1">
              <a:rPr lang="sv-SE" smtClean="0"/>
              <a:t>2025-09-14</a:t>
            </a:fld>
            <a:endParaRPr lang="sv-SE"/>
          </a:p>
        </p:txBody>
      </p:sp>
      <p:sp>
        <p:nvSpPr>
          <p:cNvPr id="5" name="Platshållare för sidfot 4">
            <a:extLst>
              <a:ext uri="{FF2B5EF4-FFF2-40B4-BE49-F238E27FC236}">
                <a16:creationId xmlns:a16="http://schemas.microsoft.com/office/drawing/2014/main" id="{C83F6A5F-7AAC-632C-7D8B-9BB7FB33E747}"/>
              </a:ext>
            </a:extLst>
          </p:cNvPr>
          <p:cNvSpPr>
            <a:spLocks noGrp="1"/>
          </p:cNvSpPr>
          <p:nvPr>
            <p:ph type="ftr" sz="quarter" idx="11"/>
          </p:nvPr>
        </p:nvSpPr>
        <p:spPr/>
        <p:txBody>
          <a:bodyPr/>
          <a:lstStyle/>
          <a:p>
            <a:r>
              <a:rPr lang="sv-SE"/>
              <a:t>Arne Kristiansen</a:t>
            </a:r>
          </a:p>
        </p:txBody>
      </p:sp>
      <p:sp>
        <p:nvSpPr>
          <p:cNvPr id="6" name="Platshållare för bildnummer 5">
            <a:extLst>
              <a:ext uri="{FF2B5EF4-FFF2-40B4-BE49-F238E27FC236}">
                <a16:creationId xmlns:a16="http://schemas.microsoft.com/office/drawing/2014/main" id="{50D4400A-FBA1-3598-875F-B650D9F5B50D}"/>
              </a:ext>
            </a:extLst>
          </p:cNvPr>
          <p:cNvSpPr>
            <a:spLocks noGrp="1"/>
          </p:cNvSpPr>
          <p:nvPr>
            <p:ph type="sldNum" sz="quarter" idx="12"/>
          </p:nvPr>
        </p:nvSpPr>
        <p:spPr/>
        <p:txBody>
          <a:bodyPr/>
          <a:lstStyle/>
          <a:p>
            <a:fld id="{0FC72438-7ED3-D847-9853-3C152D20B8A1}" type="slidenum">
              <a:rPr lang="sv-SE" smtClean="0"/>
              <a:t>‹#›</a:t>
            </a:fld>
            <a:endParaRPr lang="sv-SE"/>
          </a:p>
        </p:txBody>
      </p:sp>
    </p:spTree>
    <p:extLst>
      <p:ext uri="{BB962C8B-B14F-4D97-AF65-F5344CB8AC3E}">
        <p14:creationId xmlns:p14="http://schemas.microsoft.com/office/powerpoint/2010/main" val="3564426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longer">
    <p:spTree>
      <p:nvGrpSpPr>
        <p:cNvPr id="1" name=""/>
        <p:cNvGrpSpPr/>
        <p:nvPr/>
      </p:nvGrpSpPr>
      <p:grpSpPr>
        <a:xfrm>
          <a:off x="0" y="0"/>
          <a:ext cx="0" cy="0"/>
          <a:chOff x="0" y="0"/>
          <a:chExt cx="0" cy="0"/>
        </a:xfrm>
      </p:grpSpPr>
      <p:pic>
        <p:nvPicPr>
          <p:cNvPr id="18" name="Bildobjekt 17">
            <a:extLst>
              <a:ext uri="{FF2B5EF4-FFF2-40B4-BE49-F238E27FC236}">
                <a16:creationId xmlns:a16="http://schemas.microsoft.com/office/drawing/2014/main" id="{B9FAF899-14FA-F046-96DB-82762ED4101E}"/>
              </a:ext>
            </a:extLst>
          </p:cNvPr>
          <p:cNvPicPr>
            <a:picLocks noChangeAspect="1"/>
          </p:cNvPicPr>
          <p:nvPr userDrawn="1"/>
        </p:nvPicPr>
        <p:blipFill rotWithShape="1">
          <a:blip r:embed="rId2"/>
          <a:srcRect t="1410" b="15718"/>
          <a:stretch/>
        </p:blipFill>
        <p:spPr>
          <a:xfrm>
            <a:off x="192088" y="188913"/>
            <a:ext cx="11807825" cy="6480175"/>
          </a:xfrm>
          <a:prstGeom prst="rect">
            <a:avLst/>
          </a:prstGeom>
        </p:spPr>
      </p:pic>
      <p:sp>
        <p:nvSpPr>
          <p:cNvPr id="22" name="Rektangel 2">
            <a:extLst>
              <a:ext uri="{FF2B5EF4-FFF2-40B4-BE49-F238E27FC236}">
                <a16:creationId xmlns:a16="http://schemas.microsoft.com/office/drawing/2014/main" id="{1E6DED82-8490-6141-A0AD-5A832A551408}"/>
              </a:ext>
            </a:extLst>
          </p:cNvPr>
          <p:cNvSpPr/>
          <p:nvPr userDrawn="1"/>
        </p:nvSpPr>
        <p:spPr>
          <a:xfrm>
            <a:off x="135627" y="123307"/>
            <a:ext cx="4264252" cy="2479783"/>
          </a:xfrm>
          <a:custGeom>
            <a:avLst/>
            <a:gdLst>
              <a:gd name="connsiteX0" fmla="*/ 0 w 4488028"/>
              <a:gd name="connsiteY0" fmla="*/ 0 h 2937993"/>
              <a:gd name="connsiteX1" fmla="*/ 4488028 w 4488028"/>
              <a:gd name="connsiteY1" fmla="*/ 0 h 2937993"/>
              <a:gd name="connsiteX2" fmla="*/ 4488028 w 4488028"/>
              <a:gd name="connsiteY2" fmla="*/ 2937993 h 2937993"/>
              <a:gd name="connsiteX3" fmla="*/ 0 w 4488028"/>
              <a:gd name="connsiteY3" fmla="*/ 2937993 h 2937993"/>
              <a:gd name="connsiteX4" fmla="*/ 0 w 4488028"/>
              <a:gd name="connsiteY4" fmla="*/ 0 h 2937993"/>
              <a:gd name="connsiteX0" fmla="*/ 0 w 4488028"/>
              <a:gd name="connsiteY0" fmla="*/ 0 h 2937993"/>
              <a:gd name="connsiteX1" fmla="*/ 4488028 w 4488028"/>
              <a:gd name="connsiteY1" fmla="*/ 0 h 2937993"/>
              <a:gd name="connsiteX2" fmla="*/ 0 w 4488028"/>
              <a:gd name="connsiteY2" fmla="*/ 2937993 h 2937993"/>
              <a:gd name="connsiteX3" fmla="*/ 0 w 4488028"/>
              <a:gd name="connsiteY3" fmla="*/ 0 h 2937993"/>
            </a:gdLst>
            <a:ahLst/>
            <a:cxnLst>
              <a:cxn ang="0">
                <a:pos x="connsiteX0" y="connsiteY0"/>
              </a:cxn>
              <a:cxn ang="0">
                <a:pos x="connsiteX1" y="connsiteY1"/>
              </a:cxn>
              <a:cxn ang="0">
                <a:pos x="connsiteX2" y="connsiteY2"/>
              </a:cxn>
              <a:cxn ang="0">
                <a:pos x="connsiteX3" y="connsiteY3"/>
              </a:cxn>
            </a:cxnLst>
            <a:rect l="l" t="t" r="r" b="b"/>
            <a:pathLst>
              <a:path w="4488028" h="2937993">
                <a:moveTo>
                  <a:pt x="0" y="0"/>
                </a:moveTo>
                <a:lnTo>
                  <a:pt x="4488028" y="0"/>
                </a:lnTo>
                <a:lnTo>
                  <a:pt x="0" y="2937993"/>
                </a:lnTo>
                <a:lnTo>
                  <a:pt x="0" y="0"/>
                </a:lnTo>
                <a:close/>
              </a:path>
            </a:pathLst>
          </a:custGeom>
          <a:gradFill flip="none" rotWithShape="1">
            <a:gsLst>
              <a:gs pos="41000">
                <a:srgbClr val="FFFFFF">
                  <a:alpha val="76000"/>
                </a:srgbClr>
              </a:gs>
              <a:gs pos="50000">
                <a:srgbClr val="FFFFFF">
                  <a:alpha val="0"/>
                </a:srgbClr>
              </a:gs>
            </a:gsLst>
            <a:lin ang="3600000" scaled="0"/>
            <a:tileRect/>
          </a:gradFill>
          <a:ln w="12700" cap="flat">
            <a:noFill/>
            <a:miter lim="400000"/>
          </a:ln>
          <a:effectLst/>
          <a:sp3d/>
        </p:spPr>
        <p:txBody>
          <a:bodyPr rot="0" spcFirstLastPara="1" vertOverflow="overflow" horzOverflow="overflow" vert="horz" wrap="square" lIns="50800" tIns="50800" rIns="50800" bIns="50800" numCol="1" spcCol="38100" rtlCol="0" anchor="t" anchorCtr="0">
            <a:no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FFFFFF"/>
              </a:solidFill>
              <a:effectLst/>
              <a:uLnTx/>
              <a:uFillTx/>
              <a:latin typeface="Helvetica Light"/>
              <a:sym typeface="Helvetica Light"/>
            </a:endParaRPr>
          </a:p>
        </p:txBody>
      </p:sp>
      <p:pic>
        <p:nvPicPr>
          <p:cNvPr id="11" name="Bildobjekt 10" descr="Lund University's logotype.">
            <a:extLst>
              <a:ext uri="{FF2B5EF4-FFF2-40B4-BE49-F238E27FC236}">
                <a16:creationId xmlns:a16="http://schemas.microsoft.com/office/drawing/2014/main" id="{642E6626-F4CE-8846-81B4-39A44570A073}"/>
              </a:ext>
            </a:extLst>
          </p:cNvPr>
          <p:cNvPicPr>
            <a:picLocks noChangeAspect="1"/>
          </p:cNvPicPr>
          <p:nvPr userDrawn="1"/>
        </p:nvPicPr>
        <p:blipFill>
          <a:blip r:embed="rId3"/>
          <a:srcRect/>
          <a:stretch/>
        </p:blipFill>
        <p:spPr>
          <a:xfrm>
            <a:off x="476746" y="353139"/>
            <a:ext cx="744262" cy="993215"/>
          </a:xfrm>
          <a:prstGeom prst="rect">
            <a:avLst/>
          </a:prstGeom>
        </p:spPr>
      </p:pic>
      <p:sp>
        <p:nvSpPr>
          <p:cNvPr id="3" name="Rektangel 2">
            <a:extLst>
              <a:ext uri="{FF2B5EF4-FFF2-40B4-BE49-F238E27FC236}">
                <a16:creationId xmlns:a16="http://schemas.microsoft.com/office/drawing/2014/main" id="{CC78BE5A-F044-6E4A-86D0-B28B85339425}"/>
              </a:ext>
            </a:extLst>
          </p:cNvPr>
          <p:cNvSpPr/>
          <p:nvPr userDrawn="1"/>
        </p:nvSpPr>
        <p:spPr>
          <a:xfrm>
            <a:off x="5439210" y="1484556"/>
            <a:ext cx="6752790" cy="2592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Rubrik 1">
            <a:extLst>
              <a:ext uri="{FF2B5EF4-FFF2-40B4-BE49-F238E27FC236}">
                <a16:creationId xmlns:a16="http://schemas.microsoft.com/office/drawing/2014/main" id="{A1A56743-FB24-1849-93B5-ADD6F23CD397}"/>
              </a:ext>
            </a:extLst>
          </p:cNvPr>
          <p:cNvSpPr>
            <a:spLocks noGrp="1"/>
          </p:cNvSpPr>
          <p:nvPr>
            <p:ph type="title" hasCustomPrompt="1"/>
          </p:nvPr>
        </p:nvSpPr>
        <p:spPr>
          <a:xfrm>
            <a:off x="5854311" y="1859358"/>
            <a:ext cx="6144864" cy="1292662"/>
          </a:xfrm>
        </p:spPr>
        <p:txBody>
          <a:bodyPr wrap="square" bIns="0" anchor="t" anchorCtr="0">
            <a:spAutoFit/>
          </a:bodyPr>
          <a:lstStyle>
            <a:lvl1pPr>
              <a:lnSpc>
                <a:spcPct val="100000"/>
              </a:lnSpc>
              <a:defRPr sz="4200"/>
            </a:lvl1pPr>
          </a:lstStyle>
          <a:p>
            <a:r>
              <a:rPr lang="en-GB" noProof="0"/>
              <a:t>Title slide for longer headline</a:t>
            </a:r>
          </a:p>
        </p:txBody>
      </p:sp>
      <p:cxnSp>
        <p:nvCxnSpPr>
          <p:cNvPr id="7" name="Rak 6">
            <a:extLst>
              <a:ext uri="{FF2B5EF4-FFF2-40B4-BE49-F238E27FC236}">
                <a16:creationId xmlns:a16="http://schemas.microsoft.com/office/drawing/2014/main" id="{6EB25FC1-ABE1-A344-8F65-DA7EE26B4227}"/>
              </a:ext>
            </a:extLst>
          </p:cNvPr>
          <p:cNvCxnSpPr>
            <a:cxnSpLocks/>
          </p:cNvCxnSpPr>
          <p:nvPr userDrawn="1"/>
        </p:nvCxnSpPr>
        <p:spPr>
          <a:xfrm>
            <a:off x="5854930" y="3353694"/>
            <a:ext cx="614486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Platshållare för text 11">
            <a:extLst>
              <a:ext uri="{FF2B5EF4-FFF2-40B4-BE49-F238E27FC236}">
                <a16:creationId xmlns:a16="http://schemas.microsoft.com/office/drawing/2014/main" id="{4BB7ED9B-1D2D-7541-ABE9-750F505D4492}"/>
              </a:ext>
            </a:extLst>
          </p:cNvPr>
          <p:cNvSpPr>
            <a:spLocks noGrp="1"/>
          </p:cNvSpPr>
          <p:nvPr>
            <p:ph type="body" sz="quarter" idx="11" hasCustomPrompt="1"/>
          </p:nvPr>
        </p:nvSpPr>
        <p:spPr>
          <a:xfrm>
            <a:off x="5854313" y="3499576"/>
            <a:ext cx="6145601" cy="349418"/>
          </a:xfrm>
        </p:spPr>
        <p:txBody>
          <a:bodyPr>
            <a:noAutofit/>
          </a:bodyPr>
          <a:lstStyle>
            <a:lvl1pPr marL="0" indent="0">
              <a:spcBef>
                <a:spcPts val="0"/>
              </a:spcBef>
              <a:buNone/>
              <a:defRPr sz="1200" b="1" cap="all" spc="50" baseline="0">
                <a:solidFill>
                  <a:schemeClr val="accent1"/>
                </a:solidFill>
              </a:defRPr>
            </a:lvl1pPr>
          </a:lstStyle>
          <a:p>
            <a:r>
              <a:rPr lang="en-GB" noProof="0" dirty="0"/>
              <a:t>Name, affiliation etc.</a:t>
            </a:r>
          </a:p>
        </p:txBody>
      </p:sp>
      <p:pic>
        <p:nvPicPr>
          <p:cNvPr id="10" name="Bildobjekt 9">
            <a:extLst>
              <a:ext uri="{FF2B5EF4-FFF2-40B4-BE49-F238E27FC236}">
                <a16:creationId xmlns:a16="http://schemas.microsoft.com/office/drawing/2014/main" id="{3D946A34-F6D8-4B44-9644-EC06EE3B26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spTree>
    <p:extLst>
      <p:ext uri="{BB962C8B-B14F-4D97-AF65-F5344CB8AC3E}">
        <p14:creationId xmlns:p14="http://schemas.microsoft.com/office/powerpoint/2010/main" val="3551496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o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CB9E94-CD43-A846-848D-1D1C817F52CD}"/>
              </a:ext>
            </a:extLst>
          </p:cNvPr>
          <p:cNvSpPr>
            <a:spLocks noGrp="1"/>
          </p:cNvSpPr>
          <p:nvPr>
            <p:ph type="title" hasCustomPrompt="1"/>
          </p:nvPr>
        </p:nvSpPr>
        <p:spPr>
          <a:xfrm>
            <a:off x="192088" y="-406473"/>
            <a:ext cx="9272423" cy="304699"/>
          </a:xfrm>
        </p:spPr>
        <p:txBody>
          <a:bodyPr wrap="square" lIns="0" tIns="0" rIns="0" bIns="0">
            <a:spAutoFit/>
          </a:bodyPr>
          <a:lstStyle>
            <a:lvl1pPr>
              <a:defRPr sz="2200" baseline="0">
                <a:latin typeface="Arial" panose="020B0604020202020204" pitchFamily="34" charset="0"/>
                <a:cs typeface="Arial" panose="020B0604020202020204" pitchFamily="34" charset="0"/>
              </a:defRPr>
            </a:lvl1pPr>
          </a:lstStyle>
          <a:p>
            <a:r>
              <a:rPr lang="en-GB" noProof="0" dirty="0"/>
              <a:t>Click here to add a title</a:t>
            </a:r>
          </a:p>
        </p:txBody>
      </p:sp>
      <p:pic>
        <p:nvPicPr>
          <p:cNvPr id="3" name="Bildobjekt 2">
            <a:extLst>
              <a:ext uri="{FF2B5EF4-FFF2-40B4-BE49-F238E27FC236}">
                <a16:creationId xmlns:a16="http://schemas.microsoft.com/office/drawing/2014/main" id="{C9EDCECD-A53F-2645-97B7-45A73EC0A9ED}"/>
              </a:ext>
            </a:extLst>
          </p:cNvPr>
          <p:cNvPicPr>
            <a:picLocks noChangeAspect="1"/>
          </p:cNvPicPr>
          <p:nvPr userDrawn="1"/>
        </p:nvPicPr>
        <p:blipFill>
          <a:blip r:embed="rId2"/>
          <a:srcRect/>
          <a:stretch/>
        </p:blipFill>
        <p:spPr>
          <a:xfrm>
            <a:off x="10989749" y="5561052"/>
            <a:ext cx="708740" cy="945809"/>
          </a:xfrm>
          <a:prstGeom prst="rect">
            <a:avLst/>
          </a:prstGeom>
        </p:spPr>
      </p:pic>
    </p:spTree>
    <p:extLst>
      <p:ext uri="{BB962C8B-B14F-4D97-AF65-F5344CB8AC3E}">
        <p14:creationId xmlns:p14="http://schemas.microsoft.com/office/powerpoint/2010/main" val="228061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48892D-31F8-0A92-2A0A-8B60051AF59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2D007FA-496F-D0E5-4186-1671F6E4C9C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042D05E-AEBF-9876-3634-309D76783BC4}"/>
              </a:ext>
            </a:extLst>
          </p:cNvPr>
          <p:cNvSpPr>
            <a:spLocks noGrp="1"/>
          </p:cNvSpPr>
          <p:nvPr>
            <p:ph type="dt" sz="half" idx="10"/>
          </p:nvPr>
        </p:nvSpPr>
        <p:spPr/>
        <p:txBody>
          <a:bodyPr/>
          <a:lstStyle/>
          <a:p>
            <a:fld id="{434CD33B-54BA-4749-9619-EE067251E837}" type="datetime1">
              <a:rPr lang="sv-SE" smtClean="0"/>
              <a:t>2025-09-14</a:t>
            </a:fld>
            <a:endParaRPr lang="sv-SE"/>
          </a:p>
        </p:txBody>
      </p:sp>
      <p:sp>
        <p:nvSpPr>
          <p:cNvPr id="5" name="Platshållare för sidfot 4">
            <a:extLst>
              <a:ext uri="{FF2B5EF4-FFF2-40B4-BE49-F238E27FC236}">
                <a16:creationId xmlns:a16="http://schemas.microsoft.com/office/drawing/2014/main" id="{DD4FAB2B-6C9B-6B5E-BD9F-0CBBB82A49CC}"/>
              </a:ext>
            </a:extLst>
          </p:cNvPr>
          <p:cNvSpPr>
            <a:spLocks noGrp="1"/>
          </p:cNvSpPr>
          <p:nvPr>
            <p:ph type="ftr" sz="quarter" idx="11"/>
          </p:nvPr>
        </p:nvSpPr>
        <p:spPr/>
        <p:txBody>
          <a:bodyPr/>
          <a:lstStyle/>
          <a:p>
            <a:r>
              <a:rPr lang="sv-SE"/>
              <a:t>Arne Kristiansen</a:t>
            </a:r>
          </a:p>
        </p:txBody>
      </p:sp>
      <p:sp>
        <p:nvSpPr>
          <p:cNvPr id="6" name="Platshållare för bildnummer 5">
            <a:extLst>
              <a:ext uri="{FF2B5EF4-FFF2-40B4-BE49-F238E27FC236}">
                <a16:creationId xmlns:a16="http://schemas.microsoft.com/office/drawing/2014/main" id="{8E4FFCF5-3D32-8383-D18A-4609826EF33E}"/>
              </a:ext>
            </a:extLst>
          </p:cNvPr>
          <p:cNvSpPr>
            <a:spLocks noGrp="1"/>
          </p:cNvSpPr>
          <p:nvPr>
            <p:ph type="sldNum" sz="quarter" idx="12"/>
          </p:nvPr>
        </p:nvSpPr>
        <p:spPr/>
        <p:txBody>
          <a:bodyPr/>
          <a:lstStyle/>
          <a:p>
            <a:fld id="{0FC72438-7ED3-D847-9853-3C152D20B8A1}" type="slidenum">
              <a:rPr lang="sv-SE" smtClean="0"/>
              <a:t>‹#›</a:t>
            </a:fld>
            <a:endParaRPr lang="sv-SE"/>
          </a:p>
        </p:txBody>
      </p:sp>
    </p:spTree>
    <p:extLst>
      <p:ext uri="{BB962C8B-B14F-4D97-AF65-F5344CB8AC3E}">
        <p14:creationId xmlns:p14="http://schemas.microsoft.com/office/powerpoint/2010/main" val="642123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E47448-EB59-64ED-46FF-D700286821F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2D92559B-BC9B-F3DC-55AE-DE7FDCC0398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44F23A0-7F4F-6EDE-46D5-5E73BA008D91}"/>
              </a:ext>
            </a:extLst>
          </p:cNvPr>
          <p:cNvSpPr>
            <a:spLocks noGrp="1"/>
          </p:cNvSpPr>
          <p:nvPr>
            <p:ph type="dt" sz="half" idx="10"/>
          </p:nvPr>
        </p:nvSpPr>
        <p:spPr/>
        <p:txBody>
          <a:bodyPr/>
          <a:lstStyle/>
          <a:p>
            <a:fld id="{E1186260-1666-DF40-ACEB-1EDD4E343419}" type="datetime1">
              <a:rPr lang="sv-SE" smtClean="0"/>
              <a:t>2025-09-14</a:t>
            </a:fld>
            <a:endParaRPr lang="sv-SE"/>
          </a:p>
        </p:txBody>
      </p:sp>
      <p:sp>
        <p:nvSpPr>
          <p:cNvPr id="5" name="Platshållare för sidfot 4">
            <a:extLst>
              <a:ext uri="{FF2B5EF4-FFF2-40B4-BE49-F238E27FC236}">
                <a16:creationId xmlns:a16="http://schemas.microsoft.com/office/drawing/2014/main" id="{C52011B1-04F6-A3F8-921C-60D177487059}"/>
              </a:ext>
            </a:extLst>
          </p:cNvPr>
          <p:cNvSpPr>
            <a:spLocks noGrp="1"/>
          </p:cNvSpPr>
          <p:nvPr>
            <p:ph type="ftr" sz="quarter" idx="11"/>
          </p:nvPr>
        </p:nvSpPr>
        <p:spPr/>
        <p:txBody>
          <a:bodyPr/>
          <a:lstStyle/>
          <a:p>
            <a:r>
              <a:rPr lang="sv-SE"/>
              <a:t>Arne Kristiansen</a:t>
            </a:r>
          </a:p>
        </p:txBody>
      </p:sp>
      <p:sp>
        <p:nvSpPr>
          <p:cNvPr id="6" name="Platshållare för bildnummer 5">
            <a:extLst>
              <a:ext uri="{FF2B5EF4-FFF2-40B4-BE49-F238E27FC236}">
                <a16:creationId xmlns:a16="http://schemas.microsoft.com/office/drawing/2014/main" id="{BDB06D95-93E1-2849-7A4F-0A1D753CDA74}"/>
              </a:ext>
            </a:extLst>
          </p:cNvPr>
          <p:cNvSpPr>
            <a:spLocks noGrp="1"/>
          </p:cNvSpPr>
          <p:nvPr>
            <p:ph type="sldNum" sz="quarter" idx="12"/>
          </p:nvPr>
        </p:nvSpPr>
        <p:spPr/>
        <p:txBody>
          <a:bodyPr/>
          <a:lstStyle/>
          <a:p>
            <a:fld id="{0FC72438-7ED3-D847-9853-3C152D20B8A1}" type="slidenum">
              <a:rPr lang="sv-SE" smtClean="0"/>
              <a:t>‹#›</a:t>
            </a:fld>
            <a:endParaRPr lang="sv-SE"/>
          </a:p>
        </p:txBody>
      </p:sp>
    </p:spTree>
    <p:extLst>
      <p:ext uri="{BB962C8B-B14F-4D97-AF65-F5344CB8AC3E}">
        <p14:creationId xmlns:p14="http://schemas.microsoft.com/office/powerpoint/2010/main" val="3544141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6698C8-8CE0-E044-993D-9E0501F274E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38BA369-D4A8-E22A-FB99-0411991F706A}"/>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589D6CB2-6433-66ED-9C94-749D661DFA90}"/>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48F23606-B7D8-A776-5C39-3DDC075500B9}"/>
              </a:ext>
            </a:extLst>
          </p:cNvPr>
          <p:cNvSpPr>
            <a:spLocks noGrp="1"/>
          </p:cNvSpPr>
          <p:nvPr>
            <p:ph type="dt" sz="half" idx="10"/>
          </p:nvPr>
        </p:nvSpPr>
        <p:spPr/>
        <p:txBody>
          <a:bodyPr/>
          <a:lstStyle/>
          <a:p>
            <a:fld id="{63C21CBA-5631-5043-BF79-D9D0AA402ED2}" type="datetime1">
              <a:rPr lang="sv-SE" smtClean="0"/>
              <a:t>2025-09-14</a:t>
            </a:fld>
            <a:endParaRPr lang="sv-SE"/>
          </a:p>
        </p:txBody>
      </p:sp>
      <p:sp>
        <p:nvSpPr>
          <p:cNvPr id="6" name="Platshållare för sidfot 5">
            <a:extLst>
              <a:ext uri="{FF2B5EF4-FFF2-40B4-BE49-F238E27FC236}">
                <a16:creationId xmlns:a16="http://schemas.microsoft.com/office/drawing/2014/main" id="{611582F4-A339-2CB9-C90C-92B72B967D59}"/>
              </a:ext>
            </a:extLst>
          </p:cNvPr>
          <p:cNvSpPr>
            <a:spLocks noGrp="1"/>
          </p:cNvSpPr>
          <p:nvPr>
            <p:ph type="ftr" sz="quarter" idx="11"/>
          </p:nvPr>
        </p:nvSpPr>
        <p:spPr/>
        <p:txBody>
          <a:bodyPr/>
          <a:lstStyle/>
          <a:p>
            <a:r>
              <a:rPr lang="sv-SE"/>
              <a:t>Arne Kristiansen</a:t>
            </a:r>
          </a:p>
        </p:txBody>
      </p:sp>
      <p:sp>
        <p:nvSpPr>
          <p:cNvPr id="7" name="Platshållare för bildnummer 6">
            <a:extLst>
              <a:ext uri="{FF2B5EF4-FFF2-40B4-BE49-F238E27FC236}">
                <a16:creationId xmlns:a16="http://schemas.microsoft.com/office/drawing/2014/main" id="{4F7AE045-F8B6-87A3-B849-26569E758250}"/>
              </a:ext>
            </a:extLst>
          </p:cNvPr>
          <p:cNvSpPr>
            <a:spLocks noGrp="1"/>
          </p:cNvSpPr>
          <p:nvPr>
            <p:ph type="sldNum" sz="quarter" idx="12"/>
          </p:nvPr>
        </p:nvSpPr>
        <p:spPr/>
        <p:txBody>
          <a:bodyPr/>
          <a:lstStyle/>
          <a:p>
            <a:fld id="{0FC72438-7ED3-D847-9853-3C152D20B8A1}" type="slidenum">
              <a:rPr lang="sv-SE" smtClean="0"/>
              <a:t>‹#›</a:t>
            </a:fld>
            <a:endParaRPr lang="sv-SE"/>
          </a:p>
        </p:txBody>
      </p:sp>
    </p:spTree>
    <p:extLst>
      <p:ext uri="{BB962C8B-B14F-4D97-AF65-F5344CB8AC3E}">
        <p14:creationId xmlns:p14="http://schemas.microsoft.com/office/powerpoint/2010/main" val="3810915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09A5C8-A1A2-0548-8A9C-389FBE023CEC}"/>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48EE99B-510C-A743-9773-68E03536A1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E1ABBEA-0222-C5B3-1483-2C8EAA717C79}"/>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014EB74-7389-DDB9-A87B-30979A3BCF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278F9BC4-54FC-F1F4-98B9-93B752399082}"/>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3A4E725-AA0D-3CFD-4FC8-5EED673AFFEA}"/>
              </a:ext>
            </a:extLst>
          </p:cNvPr>
          <p:cNvSpPr>
            <a:spLocks noGrp="1"/>
          </p:cNvSpPr>
          <p:nvPr>
            <p:ph type="dt" sz="half" idx="10"/>
          </p:nvPr>
        </p:nvSpPr>
        <p:spPr/>
        <p:txBody>
          <a:bodyPr/>
          <a:lstStyle/>
          <a:p>
            <a:fld id="{7966CCDB-1CD9-EB4D-928A-F1964E885149}" type="datetime1">
              <a:rPr lang="sv-SE" smtClean="0"/>
              <a:t>2025-09-14</a:t>
            </a:fld>
            <a:endParaRPr lang="sv-SE"/>
          </a:p>
        </p:txBody>
      </p:sp>
      <p:sp>
        <p:nvSpPr>
          <p:cNvPr id="8" name="Platshållare för sidfot 7">
            <a:extLst>
              <a:ext uri="{FF2B5EF4-FFF2-40B4-BE49-F238E27FC236}">
                <a16:creationId xmlns:a16="http://schemas.microsoft.com/office/drawing/2014/main" id="{47A660C0-7772-23A0-E9E6-79DEDB7D0A5E}"/>
              </a:ext>
            </a:extLst>
          </p:cNvPr>
          <p:cNvSpPr>
            <a:spLocks noGrp="1"/>
          </p:cNvSpPr>
          <p:nvPr>
            <p:ph type="ftr" sz="quarter" idx="11"/>
          </p:nvPr>
        </p:nvSpPr>
        <p:spPr/>
        <p:txBody>
          <a:bodyPr/>
          <a:lstStyle/>
          <a:p>
            <a:r>
              <a:rPr lang="sv-SE"/>
              <a:t>Arne Kristiansen</a:t>
            </a:r>
          </a:p>
        </p:txBody>
      </p:sp>
      <p:sp>
        <p:nvSpPr>
          <p:cNvPr id="9" name="Platshållare för bildnummer 8">
            <a:extLst>
              <a:ext uri="{FF2B5EF4-FFF2-40B4-BE49-F238E27FC236}">
                <a16:creationId xmlns:a16="http://schemas.microsoft.com/office/drawing/2014/main" id="{AE769329-B015-11D1-818F-0EC7A46D83D1}"/>
              </a:ext>
            </a:extLst>
          </p:cNvPr>
          <p:cNvSpPr>
            <a:spLocks noGrp="1"/>
          </p:cNvSpPr>
          <p:nvPr>
            <p:ph type="sldNum" sz="quarter" idx="12"/>
          </p:nvPr>
        </p:nvSpPr>
        <p:spPr/>
        <p:txBody>
          <a:bodyPr/>
          <a:lstStyle/>
          <a:p>
            <a:fld id="{0FC72438-7ED3-D847-9853-3C152D20B8A1}" type="slidenum">
              <a:rPr lang="sv-SE" smtClean="0"/>
              <a:t>‹#›</a:t>
            </a:fld>
            <a:endParaRPr lang="sv-SE"/>
          </a:p>
        </p:txBody>
      </p:sp>
    </p:spTree>
    <p:extLst>
      <p:ext uri="{BB962C8B-B14F-4D97-AF65-F5344CB8AC3E}">
        <p14:creationId xmlns:p14="http://schemas.microsoft.com/office/powerpoint/2010/main" val="547339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E74726-DF16-96B4-FC19-9AC83FAB8748}"/>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CD620DAA-5872-69AF-5182-68BA5DB50248}"/>
              </a:ext>
            </a:extLst>
          </p:cNvPr>
          <p:cNvSpPr>
            <a:spLocks noGrp="1"/>
          </p:cNvSpPr>
          <p:nvPr>
            <p:ph type="dt" sz="half" idx="10"/>
          </p:nvPr>
        </p:nvSpPr>
        <p:spPr/>
        <p:txBody>
          <a:bodyPr/>
          <a:lstStyle/>
          <a:p>
            <a:fld id="{1D6B999B-5336-204D-8F09-D5C34DD690F9}" type="datetime1">
              <a:rPr lang="sv-SE" smtClean="0"/>
              <a:t>2025-09-14</a:t>
            </a:fld>
            <a:endParaRPr lang="sv-SE"/>
          </a:p>
        </p:txBody>
      </p:sp>
      <p:sp>
        <p:nvSpPr>
          <p:cNvPr id="4" name="Platshållare för sidfot 3">
            <a:extLst>
              <a:ext uri="{FF2B5EF4-FFF2-40B4-BE49-F238E27FC236}">
                <a16:creationId xmlns:a16="http://schemas.microsoft.com/office/drawing/2014/main" id="{189D6A5C-09FB-5C8A-61E5-C9E3B98EB1B4}"/>
              </a:ext>
            </a:extLst>
          </p:cNvPr>
          <p:cNvSpPr>
            <a:spLocks noGrp="1"/>
          </p:cNvSpPr>
          <p:nvPr>
            <p:ph type="ftr" sz="quarter" idx="11"/>
          </p:nvPr>
        </p:nvSpPr>
        <p:spPr/>
        <p:txBody>
          <a:bodyPr/>
          <a:lstStyle/>
          <a:p>
            <a:r>
              <a:rPr lang="sv-SE"/>
              <a:t>Arne Kristiansen</a:t>
            </a:r>
          </a:p>
        </p:txBody>
      </p:sp>
      <p:sp>
        <p:nvSpPr>
          <p:cNvPr id="5" name="Platshållare för bildnummer 4">
            <a:extLst>
              <a:ext uri="{FF2B5EF4-FFF2-40B4-BE49-F238E27FC236}">
                <a16:creationId xmlns:a16="http://schemas.microsoft.com/office/drawing/2014/main" id="{0D4D4D1F-DB7B-202D-6FBC-115DA29CDBD8}"/>
              </a:ext>
            </a:extLst>
          </p:cNvPr>
          <p:cNvSpPr>
            <a:spLocks noGrp="1"/>
          </p:cNvSpPr>
          <p:nvPr>
            <p:ph type="sldNum" sz="quarter" idx="12"/>
          </p:nvPr>
        </p:nvSpPr>
        <p:spPr/>
        <p:txBody>
          <a:bodyPr/>
          <a:lstStyle/>
          <a:p>
            <a:fld id="{0FC72438-7ED3-D847-9853-3C152D20B8A1}" type="slidenum">
              <a:rPr lang="sv-SE" smtClean="0"/>
              <a:t>‹#›</a:t>
            </a:fld>
            <a:endParaRPr lang="sv-SE"/>
          </a:p>
        </p:txBody>
      </p:sp>
    </p:spTree>
    <p:extLst>
      <p:ext uri="{BB962C8B-B14F-4D97-AF65-F5344CB8AC3E}">
        <p14:creationId xmlns:p14="http://schemas.microsoft.com/office/powerpoint/2010/main" val="4005238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350244A-1F81-D9C4-536F-399CD480D7F0}"/>
              </a:ext>
            </a:extLst>
          </p:cNvPr>
          <p:cNvSpPr>
            <a:spLocks noGrp="1"/>
          </p:cNvSpPr>
          <p:nvPr>
            <p:ph type="dt" sz="half" idx="10"/>
          </p:nvPr>
        </p:nvSpPr>
        <p:spPr/>
        <p:txBody>
          <a:bodyPr/>
          <a:lstStyle/>
          <a:p>
            <a:fld id="{83FF5255-94A3-1644-987F-BFDD3F2C4814}" type="datetime1">
              <a:rPr lang="sv-SE" smtClean="0"/>
              <a:t>2025-09-14</a:t>
            </a:fld>
            <a:endParaRPr lang="sv-SE"/>
          </a:p>
        </p:txBody>
      </p:sp>
      <p:sp>
        <p:nvSpPr>
          <p:cNvPr id="3" name="Platshållare för sidfot 2">
            <a:extLst>
              <a:ext uri="{FF2B5EF4-FFF2-40B4-BE49-F238E27FC236}">
                <a16:creationId xmlns:a16="http://schemas.microsoft.com/office/drawing/2014/main" id="{FA2E5B35-860F-1B3F-FE24-A139163A9393}"/>
              </a:ext>
            </a:extLst>
          </p:cNvPr>
          <p:cNvSpPr>
            <a:spLocks noGrp="1"/>
          </p:cNvSpPr>
          <p:nvPr>
            <p:ph type="ftr" sz="quarter" idx="11"/>
          </p:nvPr>
        </p:nvSpPr>
        <p:spPr/>
        <p:txBody>
          <a:bodyPr/>
          <a:lstStyle/>
          <a:p>
            <a:r>
              <a:rPr lang="sv-SE"/>
              <a:t>Arne Kristiansen</a:t>
            </a:r>
          </a:p>
        </p:txBody>
      </p:sp>
      <p:sp>
        <p:nvSpPr>
          <p:cNvPr id="4" name="Platshållare för bildnummer 3">
            <a:extLst>
              <a:ext uri="{FF2B5EF4-FFF2-40B4-BE49-F238E27FC236}">
                <a16:creationId xmlns:a16="http://schemas.microsoft.com/office/drawing/2014/main" id="{BA08CD60-519D-9C54-A1EF-8AAA24A64EB0}"/>
              </a:ext>
            </a:extLst>
          </p:cNvPr>
          <p:cNvSpPr>
            <a:spLocks noGrp="1"/>
          </p:cNvSpPr>
          <p:nvPr>
            <p:ph type="sldNum" sz="quarter" idx="12"/>
          </p:nvPr>
        </p:nvSpPr>
        <p:spPr/>
        <p:txBody>
          <a:bodyPr/>
          <a:lstStyle/>
          <a:p>
            <a:fld id="{0FC72438-7ED3-D847-9853-3C152D20B8A1}" type="slidenum">
              <a:rPr lang="sv-SE" smtClean="0"/>
              <a:t>‹#›</a:t>
            </a:fld>
            <a:endParaRPr lang="sv-SE"/>
          </a:p>
        </p:txBody>
      </p:sp>
    </p:spTree>
    <p:extLst>
      <p:ext uri="{BB962C8B-B14F-4D97-AF65-F5344CB8AC3E}">
        <p14:creationId xmlns:p14="http://schemas.microsoft.com/office/powerpoint/2010/main" val="1580510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A720F0-BB1A-FB22-FFD1-6FA550E6DC1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7044A68-5A68-D1E9-40D5-6F4AF2174C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9C2132D2-5C71-CC12-A99A-761104E644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964CC81-E22B-73C2-167A-D471B1851B22}"/>
              </a:ext>
            </a:extLst>
          </p:cNvPr>
          <p:cNvSpPr>
            <a:spLocks noGrp="1"/>
          </p:cNvSpPr>
          <p:nvPr>
            <p:ph type="dt" sz="half" idx="10"/>
          </p:nvPr>
        </p:nvSpPr>
        <p:spPr/>
        <p:txBody>
          <a:bodyPr/>
          <a:lstStyle/>
          <a:p>
            <a:fld id="{C1E6AAB3-E8D1-DB4E-8E9A-A20F7EEE873A}" type="datetime1">
              <a:rPr lang="sv-SE" smtClean="0"/>
              <a:t>2025-09-14</a:t>
            </a:fld>
            <a:endParaRPr lang="sv-SE"/>
          </a:p>
        </p:txBody>
      </p:sp>
      <p:sp>
        <p:nvSpPr>
          <p:cNvPr id="6" name="Platshållare för sidfot 5">
            <a:extLst>
              <a:ext uri="{FF2B5EF4-FFF2-40B4-BE49-F238E27FC236}">
                <a16:creationId xmlns:a16="http://schemas.microsoft.com/office/drawing/2014/main" id="{12F0FF20-4D03-474C-64E1-1DB80A388A83}"/>
              </a:ext>
            </a:extLst>
          </p:cNvPr>
          <p:cNvSpPr>
            <a:spLocks noGrp="1"/>
          </p:cNvSpPr>
          <p:nvPr>
            <p:ph type="ftr" sz="quarter" idx="11"/>
          </p:nvPr>
        </p:nvSpPr>
        <p:spPr/>
        <p:txBody>
          <a:bodyPr/>
          <a:lstStyle/>
          <a:p>
            <a:r>
              <a:rPr lang="sv-SE"/>
              <a:t>Arne Kristiansen</a:t>
            </a:r>
          </a:p>
        </p:txBody>
      </p:sp>
      <p:sp>
        <p:nvSpPr>
          <p:cNvPr id="7" name="Platshållare för bildnummer 6">
            <a:extLst>
              <a:ext uri="{FF2B5EF4-FFF2-40B4-BE49-F238E27FC236}">
                <a16:creationId xmlns:a16="http://schemas.microsoft.com/office/drawing/2014/main" id="{55CBBC76-5533-852E-EA54-64DDC60B6DEF}"/>
              </a:ext>
            </a:extLst>
          </p:cNvPr>
          <p:cNvSpPr>
            <a:spLocks noGrp="1"/>
          </p:cNvSpPr>
          <p:nvPr>
            <p:ph type="sldNum" sz="quarter" idx="12"/>
          </p:nvPr>
        </p:nvSpPr>
        <p:spPr/>
        <p:txBody>
          <a:bodyPr/>
          <a:lstStyle/>
          <a:p>
            <a:fld id="{0FC72438-7ED3-D847-9853-3C152D20B8A1}" type="slidenum">
              <a:rPr lang="sv-SE" smtClean="0"/>
              <a:t>‹#›</a:t>
            </a:fld>
            <a:endParaRPr lang="sv-SE"/>
          </a:p>
        </p:txBody>
      </p:sp>
    </p:spTree>
    <p:extLst>
      <p:ext uri="{BB962C8B-B14F-4D97-AF65-F5344CB8AC3E}">
        <p14:creationId xmlns:p14="http://schemas.microsoft.com/office/powerpoint/2010/main" val="2549876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C6E890-DE8D-37AA-58DB-59B64F4DC98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DAD5BF7-9605-55D6-73A0-FE13555B60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738E96A7-7C42-0576-3CEE-6A1699DCD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B26C968-2E4F-CDA1-7934-BF94448C4ADA}"/>
              </a:ext>
            </a:extLst>
          </p:cNvPr>
          <p:cNvSpPr>
            <a:spLocks noGrp="1"/>
          </p:cNvSpPr>
          <p:nvPr>
            <p:ph type="dt" sz="half" idx="10"/>
          </p:nvPr>
        </p:nvSpPr>
        <p:spPr/>
        <p:txBody>
          <a:bodyPr/>
          <a:lstStyle/>
          <a:p>
            <a:fld id="{9111DBAE-0264-714C-A902-4A289C40F0D5}" type="datetime1">
              <a:rPr lang="sv-SE" smtClean="0"/>
              <a:t>2025-09-14</a:t>
            </a:fld>
            <a:endParaRPr lang="sv-SE"/>
          </a:p>
        </p:txBody>
      </p:sp>
      <p:sp>
        <p:nvSpPr>
          <p:cNvPr id="6" name="Platshållare för sidfot 5">
            <a:extLst>
              <a:ext uri="{FF2B5EF4-FFF2-40B4-BE49-F238E27FC236}">
                <a16:creationId xmlns:a16="http://schemas.microsoft.com/office/drawing/2014/main" id="{260358A2-1661-182F-C61E-E18A3AC8D1A3}"/>
              </a:ext>
            </a:extLst>
          </p:cNvPr>
          <p:cNvSpPr>
            <a:spLocks noGrp="1"/>
          </p:cNvSpPr>
          <p:nvPr>
            <p:ph type="ftr" sz="quarter" idx="11"/>
          </p:nvPr>
        </p:nvSpPr>
        <p:spPr/>
        <p:txBody>
          <a:bodyPr/>
          <a:lstStyle/>
          <a:p>
            <a:r>
              <a:rPr lang="sv-SE"/>
              <a:t>Arne Kristiansen</a:t>
            </a:r>
          </a:p>
        </p:txBody>
      </p:sp>
      <p:sp>
        <p:nvSpPr>
          <p:cNvPr id="7" name="Platshållare för bildnummer 6">
            <a:extLst>
              <a:ext uri="{FF2B5EF4-FFF2-40B4-BE49-F238E27FC236}">
                <a16:creationId xmlns:a16="http://schemas.microsoft.com/office/drawing/2014/main" id="{181A2D42-08BA-E8FF-C102-78C416F93156}"/>
              </a:ext>
            </a:extLst>
          </p:cNvPr>
          <p:cNvSpPr>
            <a:spLocks noGrp="1"/>
          </p:cNvSpPr>
          <p:nvPr>
            <p:ph type="sldNum" sz="quarter" idx="12"/>
          </p:nvPr>
        </p:nvSpPr>
        <p:spPr/>
        <p:txBody>
          <a:bodyPr/>
          <a:lstStyle/>
          <a:p>
            <a:fld id="{0FC72438-7ED3-D847-9853-3C152D20B8A1}" type="slidenum">
              <a:rPr lang="sv-SE" smtClean="0"/>
              <a:t>‹#›</a:t>
            </a:fld>
            <a:endParaRPr lang="sv-SE"/>
          </a:p>
        </p:txBody>
      </p:sp>
    </p:spTree>
    <p:extLst>
      <p:ext uri="{BB962C8B-B14F-4D97-AF65-F5344CB8AC3E}">
        <p14:creationId xmlns:p14="http://schemas.microsoft.com/office/powerpoint/2010/main" val="2551594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B96F42A-8683-CF3B-A614-D1062EDF7F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FDF717A-7547-AFDC-DFFD-6DC99C9E85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D2E6462-FF00-6A03-6CC7-7884DFF94A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C7776C6-A83A-3447-9B83-F431A35B8750}" type="datetime1">
              <a:rPr lang="sv-SE" smtClean="0"/>
              <a:t>2025-09-14</a:t>
            </a:fld>
            <a:endParaRPr lang="sv-SE"/>
          </a:p>
        </p:txBody>
      </p:sp>
      <p:sp>
        <p:nvSpPr>
          <p:cNvPr id="5" name="Platshållare för sidfot 4">
            <a:extLst>
              <a:ext uri="{FF2B5EF4-FFF2-40B4-BE49-F238E27FC236}">
                <a16:creationId xmlns:a16="http://schemas.microsoft.com/office/drawing/2014/main" id="{445C59B8-5873-53C4-7514-B10C7BA0B0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sv-SE"/>
              <a:t>Arne Kristiansen</a:t>
            </a:r>
          </a:p>
        </p:txBody>
      </p:sp>
      <p:sp>
        <p:nvSpPr>
          <p:cNvPr id="6" name="Platshållare för bildnummer 5">
            <a:extLst>
              <a:ext uri="{FF2B5EF4-FFF2-40B4-BE49-F238E27FC236}">
                <a16:creationId xmlns:a16="http://schemas.microsoft.com/office/drawing/2014/main" id="{A2677F2A-9A16-D619-5552-746989237A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C72438-7ED3-D847-9853-3C152D20B8A1}" type="slidenum">
              <a:rPr lang="sv-SE" smtClean="0"/>
              <a:t>‹#›</a:t>
            </a:fld>
            <a:endParaRPr lang="sv-SE"/>
          </a:p>
        </p:txBody>
      </p:sp>
    </p:spTree>
    <p:extLst>
      <p:ext uri="{BB962C8B-B14F-4D97-AF65-F5344CB8AC3E}">
        <p14:creationId xmlns:p14="http://schemas.microsoft.com/office/powerpoint/2010/main" val="760566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542405C-A985-C64D-843C-5DF7D91AA8B3}"/>
              </a:ext>
            </a:extLst>
          </p:cNvPr>
          <p:cNvSpPr>
            <a:spLocks noGrp="1"/>
          </p:cNvSpPr>
          <p:nvPr>
            <p:ph type="title"/>
          </p:nvPr>
        </p:nvSpPr>
        <p:spPr>
          <a:xfrm>
            <a:off x="5854311" y="1859358"/>
            <a:ext cx="6144864" cy="1308050"/>
          </a:xfrm>
        </p:spPr>
        <p:txBody>
          <a:bodyPr/>
          <a:lstStyle/>
          <a:p>
            <a:r>
              <a:rPr lang="en-GB" dirty="0"/>
              <a:t>Recovery &amp; Bostad </a:t>
            </a:r>
            <a:r>
              <a:rPr lang="en-GB" dirty="0" err="1"/>
              <a:t>först</a:t>
            </a:r>
            <a:br>
              <a:rPr lang="en-GB" dirty="0"/>
            </a:br>
            <a:r>
              <a:rPr lang="en-GB" sz="2000" dirty="0"/>
              <a:t>N</a:t>
            </a:r>
            <a:r>
              <a:rPr lang="sv-SE" sz="2000" dirty="0" err="1"/>
              <a:t>ationell</a:t>
            </a:r>
            <a:r>
              <a:rPr lang="sv-SE" sz="2000" dirty="0"/>
              <a:t> nätverksträff Bostad först</a:t>
            </a:r>
            <a:br>
              <a:rPr lang="sv-SE" sz="2000" dirty="0"/>
            </a:br>
            <a:r>
              <a:rPr lang="sv-SE" sz="2000" dirty="0"/>
              <a:t>Göteborg 15 september 2025</a:t>
            </a:r>
            <a:endParaRPr lang="en-GB" sz="2000" dirty="0"/>
          </a:p>
        </p:txBody>
      </p:sp>
      <p:sp>
        <p:nvSpPr>
          <p:cNvPr id="5" name="Platshållare för text 4">
            <a:extLst>
              <a:ext uri="{FF2B5EF4-FFF2-40B4-BE49-F238E27FC236}">
                <a16:creationId xmlns:a16="http://schemas.microsoft.com/office/drawing/2014/main" id="{CDFD5E0B-3BFA-5441-9C89-3A42798249AD}"/>
              </a:ext>
            </a:extLst>
          </p:cNvPr>
          <p:cNvSpPr>
            <a:spLocks noGrp="1"/>
          </p:cNvSpPr>
          <p:nvPr>
            <p:ph type="body" sz="quarter" idx="11"/>
          </p:nvPr>
        </p:nvSpPr>
        <p:spPr/>
        <p:txBody>
          <a:bodyPr/>
          <a:lstStyle/>
          <a:p>
            <a:r>
              <a:rPr lang="en-GB" dirty="0"/>
              <a:t>Arne Kristiansen</a:t>
            </a:r>
          </a:p>
          <a:p>
            <a:r>
              <a:rPr lang="en-GB" dirty="0"/>
              <a:t>School of Social work </a:t>
            </a:r>
            <a:r>
              <a:rPr lang="en-GB" dirty="0" err="1"/>
              <a:t>lund</a:t>
            </a:r>
            <a:r>
              <a:rPr lang="en-GB" dirty="0"/>
              <a:t> university</a:t>
            </a:r>
          </a:p>
        </p:txBody>
      </p:sp>
    </p:spTree>
    <p:extLst>
      <p:ext uri="{BB962C8B-B14F-4D97-AF65-F5344CB8AC3E}">
        <p14:creationId xmlns:p14="http://schemas.microsoft.com/office/powerpoint/2010/main" val="3215970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8A5D032A-92C9-8A3B-C9AA-553AA1F01AA7}"/>
              </a:ext>
            </a:extLst>
          </p:cNvPr>
          <p:cNvSpPr>
            <a:spLocks noGrp="1"/>
          </p:cNvSpPr>
          <p:nvPr>
            <p:ph type="title"/>
          </p:nvPr>
        </p:nvSpPr>
        <p:spPr/>
        <p:txBody>
          <a:bodyPr/>
          <a:lstStyle/>
          <a:p>
            <a:r>
              <a:rPr lang="sv-SE" dirty="0"/>
              <a:t>Problemet med problemlösningsperspektivet</a:t>
            </a:r>
          </a:p>
        </p:txBody>
      </p:sp>
      <p:graphicFrame>
        <p:nvGraphicFramePr>
          <p:cNvPr id="11" name="Platshållare för innehåll 8">
            <a:extLst>
              <a:ext uri="{FF2B5EF4-FFF2-40B4-BE49-F238E27FC236}">
                <a16:creationId xmlns:a16="http://schemas.microsoft.com/office/drawing/2014/main" id="{0377CA18-1EAE-38BF-784F-EC099CA9BD4C}"/>
              </a:ext>
            </a:extLst>
          </p:cNvPr>
          <p:cNvGraphicFramePr>
            <a:graphicFrameLocks noGrp="1"/>
          </p:cNvGraphicFramePr>
          <p:nvPr>
            <p:ph idx="1"/>
            <p:extLst>
              <p:ext uri="{D42A27DB-BD31-4B8C-83A1-F6EECF244321}">
                <p14:modId xmlns:p14="http://schemas.microsoft.com/office/powerpoint/2010/main" val="14223117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latshållare för datum 4">
            <a:extLst>
              <a:ext uri="{FF2B5EF4-FFF2-40B4-BE49-F238E27FC236}">
                <a16:creationId xmlns:a16="http://schemas.microsoft.com/office/drawing/2014/main" id="{5261651C-38F6-8C96-6FE2-DC7B1D598714}"/>
              </a:ext>
            </a:extLst>
          </p:cNvPr>
          <p:cNvSpPr>
            <a:spLocks noGrp="1"/>
          </p:cNvSpPr>
          <p:nvPr>
            <p:ph type="dt" sz="half" idx="10"/>
          </p:nvPr>
        </p:nvSpPr>
        <p:spPr/>
        <p:txBody>
          <a:bodyPr/>
          <a:lstStyle/>
          <a:p>
            <a:fld id="{63C21CBA-5631-5043-BF79-D9D0AA402ED2}" type="datetime1">
              <a:rPr lang="sv-SE" smtClean="0"/>
              <a:t>2025-09-14</a:t>
            </a:fld>
            <a:endParaRPr lang="sv-SE"/>
          </a:p>
        </p:txBody>
      </p:sp>
      <p:sp>
        <p:nvSpPr>
          <p:cNvPr id="6" name="Platshållare för sidfot 5">
            <a:extLst>
              <a:ext uri="{FF2B5EF4-FFF2-40B4-BE49-F238E27FC236}">
                <a16:creationId xmlns:a16="http://schemas.microsoft.com/office/drawing/2014/main" id="{411E95BA-584D-962C-1C3F-A9654ECBD171}"/>
              </a:ext>
            </a:extLst>
          </p:cNvPr>
          <p:cNvSpPr>
            <a:spLocks noGrp="1"/>
          </p:cNvSpPr>
          <p:nvPr>
            <p:ph type="ftr" sz="quarter" idx="11"/>
          </p:nvPr>
        </p:nvSpPr>
        <p:spPr/>
        <p:txBody>
          <a:bodyPr/>
          <a:lstStyle/>
          <a:p>
            <a:r>
              <a:rPr lang="sv-SE"/>
              <a:t>Arne Kristiansen</a:t>
            </a:r>
          </a:p>
        </p:txBody>
      </p:sp>
      <p:sp>
        <p:nvSpPr>
          <p:cNvPr id="7" name="Platshållare för bildnummer 6">
            <a:extLst>
              <a:ext uri="{FF2B5EF4-FFF2-40B4-BE49-F238E27FC236}">
                <a16:creationId xmlns:a16="http://schemas.microsoft.com/office/drawing/2014/main" id="{65308482-13E5-9F9B-3504-33B6D8D16F21}"/>
              </a:ext>
            </a:extLst>
          </p:cNvPr>
          <p:cNvSpPr>
            <a:spLocks noGrp="1"/>
          </p:cNvSpPr>
          <p:nvPr>
            <p:ph type="sldNum" sz="quarter" idx="12"/>
          </p:nvPr>
        </p:nvSpPr>
        <p:spPr/>
        <p:txBody>
          <a:bodyPr/>
          <a:lstStyle/>
          <a:p>
            <a:fld id="{0FC72438-7ED3-D847-9853-3C152D20B8A1}" type="slidenum">
              <a:rPr lang="sv-SE" smtClean="0"/>
              <a:t>10</a:t>
            </a:fld>
            <a:endParaRPr lang="sv-SE"/>
          </a:p>
        </p:txBody>
      </p:sp>
    </p:spTree>
    <p:extLst>
      <p:ext uri="{BB962C8B-B14F-4D97-AF65-F5344CB8AC3E}">
        <p14:creationId xmlns:p14="http://schemas.microsoft.com/office/powerpoint/2010/main" val="1296275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8" name="Platshållare för innehåll 7">
            <a:extLst>
              <a:ext uri="{FF2B5EF4-FFF2-40B4-BE49-F238E27FC236}">
                <a16:creationId xmlns:a16="http://schemas.microsoft.com/office/drawing/2014/main" id="{6EB993BC-B673-E96B-B13A-4501DF13BE1C}"/>
              </a:ext>
            </a:extLst>
          </p:cNvPr>
          <p:cNvSpPr>
            <a:spLocks noGrp="1"/>
          </p:cNvSpPr>
          <p:nvPr>
            <p:ph idx="1"/>
          </p:nvPr>
        </p:nvSpPr>
        <p:spPr>
          <a:xfrm>
            <a:off x="838200" y="905522"/>
            <a:ext cx="10515600" cy="5271441"/>
          </a:xfrm>
        </p:spPr>
        <p:txBody>
          <a:bodyPr>
            <a:normAutofit/>
          </a:bodyPr>
          <a:lstStyle/>
          <a:p>
            <a:pPr marL="0" indent="0" algn="ctr">
              <a:buNone/>
            </a:pPr>
            <a:endParaRPr lang="sv-SE" sz="3600" dirty="0">
              <a:latin typeface="Copperplate Gothic Bold" panose="020E0705020206020404" pitchFamily="34" charset="77"/>
              <a:cs typeface="Castellar" panose="020F0502020204030204" pitchFamily="34" charset="0"/>
            </a:endParaRPr>
          </a:p>
          <a:p>
            <a:pPr marL="0" indent="0" algn="ctr">
              <a:buNone/>
            </a:pPr>
            <a:r>
              <a:rPr lang="sv-SE" sz="6000" dirty="0" err="1">
                <a:latin typeface="Copperplate Gothic Bold" panose="020E0705020206020404" pitchFamily="34" charset="77"/>
                <a:cs typeface="Castellar" panose="020F0502020204030204" pitchFamily="34" charset="0"/>
              </a:rPr>
              <a:t>Whose</a:t>
            </a:r>
            <a:r>
              <a:rPr lang="sv-SE" sz="6000" dirty="0">
                <a:latin typeface="Copperplate Gothic Bold" panose="020E0705020206020404" pitchFamily="34" charset="77"/>
                <a:cs typeface="Castellar" panose="020F0502020204030204" pitchFamily="34" charset="0"/>
              </a:rPr>
              <a:t> </a:t>
            </a:r>
            <a:r>
              <a:rPr lang="sv-SE" sz="6000" dirty="0" err="1">
                <a:latin typeface="Copperplate Gothic Bold" panose="020E0705020206020404" pitchFamily="34" charset="77"/>
                <a:cs typeface="Castellar" panose="020F0502020204030204" pitchFamily="34" charset="0"/>
              </a:rPr>
              <a:t>side</a:t>
            </a:r>
            <a:r>
              <a:rPr lang="sv-SE" sz="6000" dirty="0">
                <a:latin typeface="Copperplate Gothic Bold" panose="020E0705020206020404" pitchFamily="34" charset="77"/>
                <a:cs typeface="Castellar" panose="020F0502020204030204" pitchFamily="34" charset="0"/>
              </a:rPr>
              <a:t> </a:t>
            </a:r>
            <a:r>
              <a:rPr lang="sv-SE" sz="6000" dirty="0" err="1">
                <a:latin typeface="Copperplate Gothic Bold" panose="020E0705020206020404" pitchFamily="34" charset="77"/>
                <a:cs typeface="Castellar" panose="020F0502020204030204" pitchFamily="34" charset="0"/>
              </a:rPr>
              <a:t>are</a:t>
            </a:r>
            <a:r>
              <a:rPr lang="sv-SE" sz="6000" dirty="0">
                <a:latin typeface="Copperplate Gothic Bold" panose="020E0705020206020404" pitchFamily="34" charset="77"/>
                <a:cs typeface="Castellar" panose="020F0502020204030204" pitchFamily="34" charset="0"/>
              </a:rPr>
              <a:t> </a:t>
            </a:r>
            <a:r>
              <a:rPr lang="sv-SE" sz="6000" dirty="0" err="1">
                <a:latin typeface="Copperplate Gothic Bold" panose="020E0705020206020404" pitchFamily="34" charset="77"/>
                <a:cs typeface="Castellar" panose="020F0502020204030204" pitchFamily="34" charset="0"/>
              </a:rPr>
              <a:t>we</a:t>
            </a:r>
            <a:r>
              <a:rPr lang="sv-SE" sz="6000" dirty="0">
                <a:latin typeface="Copperplate Gothic Bold" panose="020E0705020206020404" pitchFamily="34" charset="77"/>
                <a:cs typeface="Castellar" panose="020F0502020204030204" pitchFamily="34" charset="0"/>
              </a:rPr>
              <a:t> on?</a:t>
            </a:r>
          </a:p>
          <a:p>
            <a:pPr marL="0" indent="0" algn="ctr">
              <a:buNone/>
            </a:pPr>
            <a:r>
              <a:rPr lang="sv-SE" sz="4400" dirty="0">
                <a:latin typeface="Copperplate Gothic Bold" panose="020E0705020206020404" pitchFamily="34" charset="77"/>
                <a:cs typeface="Castellar" panose="020F0502020204030204" pitchFamily="34" charset="0"/>
              </a:rPr>
              <a:t>Trovärdighetshierarkin</a:t>
            </a:r>
          </a:p>
          <a:p>
            <a:pPr marL="0" indent="0" algn="ctr">
              <a:buNone/>
            </a:pPr>
            <a:r>
              <a:rPr lang="sv-SE" dirty="0">
                <a:latin typeface="Copperplate Gothic Bold" panose="020E0705020206020404" pitchFamily="34" charset="77"/>
                <a:cs typeface="Castellar" panose="020F0502020204030204" pitchFamily="34" charset="0"/>
              </a:rPr>
              <a:t>Howard S. Becker (1967)</a:t>
            </a:r>
          </a:p>
          <a:p>
            <a:pPr marL="0" indent="0" algn="ctr">
              <a:buNone/>
            </a:pPr>
            <a:endParaRPr lang="sv-SE" sz="6000" dirty="0">
              <a:latin typeface="Copperplate Gothic Bold" panose="020E0705020206020404" pitchFamily="34" charset="77"/>
              <a:cs typeface="Castellar" panose="020F0502020204030204" pitchFamily="34" charset="0"/>
            </a:endParaRPr>
          </a:p>
          <a:p>
            <a:pPr marL="0" indent="0">
              <a:buNone/>
            </a:pPr>
            <a:endParaRPr lang="sv-SE" sz="3600" dirty="0">
              <a:latin typeface="Copperplate Gothic Bold" panose="020E0705020206020404" pitchFamily="34" charset="77"/>
              <a:cs typeface="Castellar" panose="020F0502020204030204" pitchFamily="34" charset="0"/>
            </a:endParaRPr>
          </a:p>
          <a:p>
            <a:pPr marL="0" indent="0" algn="ctr">
              <a:buNone/>
            </a:pPr>
            <a:endParaRPr lang="sv-SE" sz="3600" dirty="0">
              <a:latin typeface="Copperplate Gothic Bold" panose="020E0705020206020404" pitchFamily="34" charset="77"/>
              <a:cs typeface="Castellar" panose="020F0502020204030204" pitchFamily="34" charset="0"/>
            </a:endParaRPr>
          </a:p>
          <a:p>
            <a:pPr marL="0" indent="0">
              <a:buNone/>
            </a:pPr>
            <a:endParaRPr lang="sv-SE" dirty="0">
              <a:latin typeface="Copperplate Gothic Bold" panose="020E0705020206020404" pitchFamily="34" charset="77"/>
              <a:cs typeface="Castellar" panose="020F0502020204030204" pitchFamily="34" charset="0"/>
            </a:endParaRPr>
          </a:p>
        </p:txBody>
      </p:sp>
      <p:sp>
        <p:nvSpPr>
          <p:cNvPr id="5" name="Platshållare för datum 4">
            <a:extLst>
              <a:ext uri="{FF2B5EF4-FFF2-40B4-BE49-F238E27FC236}">
                <a16:creationId xmlns:a16="http://schemas.microsoft.com/office/drawing/2014/main" id="{EB4E2CCD-CF4C-A726-E783-9E49C89B8ABB}"/>
              </a:ext>
            </a:extLst>
          </p:cNvPr>
          <p:cNvSpPr>
            <a:spLocks noGrp="1"/>
          </p:cNvSpPr>
          <p:nvPr>
            <p:ph type="dt" sz="half" idx="10"/>
          </p:nvPr>
        </p:nvSpPr>
        <p:spPr/>
        <p:txBody>
          <a:bodyPr/>
          <a:lstStyle/>
          <a:p>
            <a:fld id="{D165B99E-A73B-DD45-BCF6-EB4BFAEAA4A8}" type="datetime1">
              <a:rPr lang="sv-SE" smtClean="0"/>
              <a:t>2025-09-14</a:t>
            </a:fld>
            <a:endParaRPr lang="sv-SE" dirty="0"/>
          </a:p>
        </p:txBody>
      </p:sp>
      <p:sp>
        <p:nvSpPr>
          <p:cNvPr id="6" name="Platshållare för sidfot 5">
            <a:extLst>
              <a:ext uri="{FF2B5EF4-FFF2-40B4-BE49-F238E27FC236}">
                <a16:creationId xmlns:a16="http://schemas.microsoft.com/office/drawing/2014/main" id="{D3400BD6-EEF9-38C8-BE40-387BD0DD2700}"/>
              </a:ext>
            </a:extLst>
          </p:cNvPr>
          <p:cNvSpPr>
            <a:spLocks noGrp="1"/>
          </p:cNvSpPr>
          <p:nvPr>
            <p:ph type="ftr" sz="quarter" idx="11"/>
          </p:nvPr>
        </p:nvSpPr>
        <p:spPr/>
        <p:txBody>
          <a:bodyPr/>
          <a:lstStyle/>
          <a:p>
            <a:r>
              <a:rPr lang="sv-SE" dirty="0"/>
              <a:t>Arne Kristiansen</a:t>
            </a:r>
          </a:p>
        </p:txBody>
      </p:sp>
      <p:sp>
        <p:nvSpPr>
          <p:cNvPr id="2" name="Platshållare för bildnummer 1">
            <a:extLst>
              <a:ext uri="{FF2B5EF4-FFF2-40B4-BE49-F238E27FC236}">
                <a16:creationId xmlns:a16="http://schemas.microsoft.com/office/drawing/2014/main" id="{216D811B-460A-C1FD-FA3B-D1E3623E0C69}"/>
              </a:ext>
            </a:extLst>
          </p:cNvPr>
          <p:cNvSpPr>
            <a:spLocks noGrp="1"/>
          </p:cNvSpPr>
          <p:nvPr>
            <p:ph type="sldNum" sz="quarter" idx="12"/>
          </p:nvPr>
        </p:nvSpPr>
        <p:spPr/>
        <p:txBody>
          <a:bodyPr/>
          <a:lstStyle/>
          <a:p>
            <a:fld id="{0FC72438-7ED3-D847-9853-3C152D20B8A1}" type="slidenum">
              <a:rPr lang="sv-SE" smtClean="0"/>
              <a:t>11</a:t>
            </a:fld>
            <a:endParaRPr lang="sv-SE"/>
          </a:p>
        </p:txBody>
      </p:sp>
    </p:spTree>
    <p:extLst>
      <p:ext uri="{BB962C8B-B14F-4D97-AF65-F5344CB8AC3E}">
        <p14:creationId xmlns:p14="http://schemas.microsoft.com/office/powerpoint/2010/main" val="87654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3" name="Group 12">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4" name="Rectangle 13">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 name="Freeform: Shape 16">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9" name="Rectangle 18">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Rubrik 1">
            <a:extLst>
              <a:ext uri="{FF2B5EF4-FFF2-40B4-BE49-F238E27FC236}">
                <a16:creationId xmlns:a16="http://schemas.microsoft.com/office/drawing/2014/main" id="{29AE0AD6-DB41-C04A-D4E3-F1C1557E9205}"/>
              </a:ext>
            </a:extLst>
          </p:cNvPr>
          <p:cNvSpPr>
            <a:spLocks noGrp="1"/>
          </p:cNvSpPr>
          <p:nvPr>
            <p:ph type="title"/>
          </p:nvPr>
        </p:nvSpPr>
        <p:spPr>
          <a:xfrm>
            <a:off x="1143000" y="1676400"/>
            <a:ext cx="3810000" cy="3505200"/>
          </a:xfrm>
        </p:spPr>
        <p:txBody>
          <a:bodyPr anchor="t">
            <a:normAutofit/>
          </a:bodyPr>
          <a:lstStyle/>
          <a:p>
            <a:r>
              <a:rPr lang="sv-SE" dirty="0" err="1"/>
              <a:t>Recovery</a:t>
            </a:r>
            <a:r>
              <a:rPr lang="sv-SE" dirty="0"/>
              <a:t> &amp; Bostad först i praktiken </a:t>
            </a:r>
            <a:br>
              <a:rPr lang="sv-SE" sz="4000" dirty="0"/>
            </a:br>
            <a:r>
              <a:rPr lang="sv-SE" sz="2800" dirty="0"/>
              <a:t>(</a:t>
            </a:r>
            <a:r>
              <a:rPr lang="sv-SE" sz="2800" dirty="0" err="1"/>
              <a:t>Tsemberis</a:t>
            </a:r>
            <a:r>
              <a:rPr lang="sv-SE" sz="2800" dirty="0"/>
              <a:t> 2010)</a:t>
            </a:r>
          </a:p>
        </p:txBody>
      </p:sp>
      <p:sp>
        <p:nvSpPr>
          <p:cNvPr id="4" name="Platshållare för datum 3">
            <a:extLst>
              <a:ext uri="{FF2B5EF4-FFF2-40B4-BE49-F238E27FC236}">
                <a16:creationId xmlns:a16="http://schemas.microsoft.com/office/drawing/2014/main" id="{8E3E4FBB-FED9-DB14-3FFC-5AD3D38ACB32}"/>
              </a:ext>
            </a:extLst>
          </p:cNvPr>
          <p:cNvSpPr>
            <a:spLocks noGrp="1"/>
          </p:cNvSpPr>
          <p:nvPr>
            <p:ph type="dt" sz="half" idx="10"/>
          </p:nvPr>
        </p:nvSpPr>
        <p:spPr>
          <a:xfrm rot="16200000">
            <a:off x="420625" y="1941578"/>
            <a:ext cx="1216152" cy="685799"/>
          </a:xfrm>
        </p:spPr>
        <p:txBody>
          <a:bodyPr anchor="ctr">
            <a:normAutofit/>
          </a:bodyPr>
          <a:lstStyle/>
          <a:p>
            <a:pPr algn="r">
              <a:spcAft>
                <a:spcPts val="600"/>
              </a:spcAft>
            </a:pPr>
            <a:fld id="{0B0B4F7F-B9E0-6A42-B99D-C884ACE0A421}" type="datetime1">
              <a:rPr lang="sv-SE">
                <a:solidFill>
                  <a:srgbClr val="437D98"/>
                </a:solidFill>
              </a:rPr>
              <a:pPr algn="r">
                <a:spcAft>
                  <a:spcPts val="600"/>
                </a:spcAft>
              </a:pPr>
              <a:t>2025-09-14</a:t>
            </a:fld>
            <a:endParaRPr lang="sv-SE" dirty="0">
              <a:solidFill>
                <a:srgbClr val="437D98"/>
              </a:solidFill>
            </a:endParaRPr>
          </a:p>
        </p:txBody>
      </p:sp>
      <p:sp>
        <p:nvSpPr>
          <p:cNvPr id="3" name="Platshållare för innehåll 2">
            <a:extLst>
              <a:ext uri="{FF2B5EF4-FFF2-40B4-BE49-F238E27FC236}">
                <a16:creationId xmlns:a16="http://schemas.microsoft.com/office/drawing/2014/main" id="{A754203F-85A6-D80D-42C7-C811D150B92F}"/>
              </a:ext>
            </a:extLst>
          </p:cNvPr>
          <p:cNvSpPr>
            <a:spLocks noGrp="1"/>
          </p:cNvSpPr>
          <p:nvPr>
            <p:ph idx="1"/>
          </p:nvPr>
        </p:nvSpPr>
        <p:spPr>
          <a:xfrm>
            <a:off x="5181604" y="1676400"/>
            <a:ext cx="5638796" cy="3505200"/>
          </a:xfrm>
        </p:spPr>
        <p:txBody>
          <a:bodyPr>
            <a:normAutofit/>
          </a:bodyPr>
          <a:lstStyle/>
          <a:p>
            <a:pPr marL="0" indent="0">
              <a:buNone/>
            </a:pPr>
            <a:r>
              <a:rPr lang="sv-SE" altLang="sv-SE" sz="2000" dirty="0">
                <a:solidFill>
                  <a:schemeClr val="tx1">
                    <a:alpha val="55000"/>
                  </a:schemeClr>
                </a:solidFill>
                <a:cs typeface="Calibri Light" panose="020F0502020204030204" pitchFamily="34" charset="0"/>
              </a:rPr>
              <a:t>1. </a:t>
            </a:r>
            <a:r>
              <a:rPr lang="sv-SE" altLang="sv-SE" sz="2000" dirty="0" err="1">
                <a:solidFill>
                  <a:schemeClr val="tx1">
                    <a:alpha val="55000"/>
                  </a:schemeClr>
                </a:solidFill>
                <a:cs typeface="Calibri Light" panose="020F0502020204030204" pitchFamily="34" charset="0"/>
              </a:rPr>
              <a:t>People</a:t>
            </a:r>
            <a:r>
              <a:rPr lang="sv-SE" altLang="sv-SE" sz="2000" dirty="0">
                <a:solidFill>
                  <a:schemeClr val="tx1">
                    <a:alpha val="55000"/>
                  </a:schemeClr>
                </a:solidFill>
                <a:cs typeface="Calibri Light" panose="020F0502020204030204" pitchFamily="34" charset="0"/>
              </a:rPr>
              <a:t> </a:t>
            </a:r>
            <a:r>
              <a:rPr lang="sv-SE" altLang="sv-SE" sz="2000" dirty="0" err="1">
                <a:solidFill>
                  <a:schemeClr val="tx1">
                    <a:alpha val="55000"/>
                  </a:schemeClr>
                </a:solidFill>
                <a:cs typeface="Calibri Light" panose="020F0502020204030204" pitchFamily="34" charset="0"/>
              </a:rPr>
              <a:t>with</a:t>
            </a:r>
            <a:r>
              <a:rPr lang="sv-SE" altLang="sv-SE" sz="2000" dirty="0">
                <a:solidFill>
                  <a:schemeClr val="tx1">
                    <a:alpha val="55000"/>
                  </a:schemeClr>
                </a:solidFill>
                <a:cs typeface="Calibri Light" panose="020F0502020204030204" pitchFamily="34" charset="0"/>
              </a:rPr>
              <a:t> </a:t>
            </a:r>
            <a:r>
              <a:rPr lang="sv-SE" altLang="sv-SE" sz="2000" dirty="0" err="1">
                <a:solidFill>
                  <a:schemeClr val="tx1">
                    <a:alpha val="55000"/>
                  </a:schemeClr>
                </a:solidFill>
                <a:cs typeface="Calibri Light" panose="020F0502020204030204" pitchFamily="34" charset="0"/>
              </a:rPr>
              <a:t>psychiatric</a:t>
            </a:r>
            <a:r>
              <a:rPr lang="sv-SE" altLang="sv-SE" sz="2000" dirty="0">
                <a:solidFill>
                  <a:schemeClr val="tx1">
                    <a:alpha val="55000"/>
                  </a:schemeClr>
                </a:solidFill>
                <a:cs typeface="Calibri Light" panose="020F0502020204030204" pitchFamily="34" charset="0"/>
              </a:rPr>
              <a:t> </a:t>
            </a:r>
            <a:r>
              <a:rPr lang="sv-SE" altLang="sv-SE" sz="2000" dirty="0" err="1">
                <a:solidFill>
                  <a:schemeClr val="tx1">
                    <a:alpha val="55000"/>
                  </a:schemeClr>
                </a:solidFill>
                <a:cs typeface="Calibri Light" panose="020F0502020204030204" pitchFamily="34" charset="0"/>
              </a:rPr>
              <a:t>disabilities</a:t>
            </a:r>
            <a:r>
              <a:rPr lang="sv-SE" altLang="sv-SE" sz="2000" dirty="0">
                <a:solidFill>
                  <a:schemeClr val="tx1">
                    <a:alpha val="55000"/>
                  </a:schemeClr>
                </a:solidFill>
                <a:cs typeface="Calibri Light" panose="020F0502020204030204" pitchFamily="34" charset="0"/>
              </a:rPr>
              <a:t> </a:t>
            </a:r>
            <a:r>
              <a:rPr lang="sv-SE" altLang="sv-SE" sz="2000" dirty="0" err="1">
                <a:solidFill>
                  <a:schemeClr val="tx1">
                    <a:alpha val="55000"/>
                  </a:schemeClr>
                </a:solidFill>
                <a:cs typeface="Calibri Light" panose="020F0502020204030204" pitchFamily="34" charset="0"/>
              </a:rPr>
              <a:t>can</a:t>
            </a:r>
            <a:r>
              <a:rPr lang="sv-SE" altLang="sv-SE" sz="2000" dirty="0">
                <a:solidFill>
                  <a:schemeClr val="tx1">
                    <a:alpha val="55000"/>
                  </a:schemeClr>
                </a:solidFill>
                <a:cs typeface="Calibri Light" panose="020F0502020204030204" pitchFamily="34" charset="0"/>
              </a:rPr>
              <a:t> </a:t>
            </a:r>
            <a:r>
              <a:rPr lang="sv-SE" altLang="sv-SE" sz="2000" dirty="0" err="1">
                <a:solidFill>
                  <a:schemeClr val="tx1">
                    <a:alpha val="55000"/>
                  </a:schemeClr>
                </a:solidFill>
                <a:cs typeface="Calibri Light" panose="020F0502020204030204" pitchFamily="34" charset="0"/>
              </a:rPr>
              <a:t>recover</a:t>
            </a:r>
            <a:r>
              <a:rPr lang="sv-SE" altLang="sv-SE" sz="2000" dirty="0">
                <a:solidFill>
                  <a:schemeClr val="tx1">
                    <a:alpha val="55000"/>
                  </a:schemeClr>
                </a:solidFill>
                <a:cs typeface="Calibri Light" panose="020F0502020204030204" pitchFamily="34" charset="0"/>
              </a:rPr>
              <a:t>, </a:t>
            </a:r>
            <a:r>
              <a:rPr lang="sv-SE" altLang="sv-SE" sz="2000" dirty="0" err="1">
                <a:solidFill>
                  <a:schemeClr val="tx1">
                    <a:alpha val="55000"/>
                  </a:schemeClr>
                </a:solidFill>
                <a:cs typeface="Calibri Light" panose="020F0502020204030204" pitchFamily="34" charset="0"/>
              </a:rPr>
              <a:t>reclaim</a:t>
            </a:r>
            <a:r>
              <a:rPr lang="sv-SE" altLang="sv-SE" sz="2000" dirty="0">
                <a:solidFill>
                  <a:schemeClr val="tx1">
                    <a:alpha val="55000"/>
                  </a:schemeClr>
                </a:solidFill>
                <a:cs typeface="Calibri Light" panose="020F0502020204030204" pitchFamily="34" charset="0"/>
              </a:rPr>
              <a:t>, and transform </a:t>
            </a:r>
            <a:r>
              <a:rPr lang="sv-SE" altLang="sv-SE" sz="2000" dirty="0" err="1">
                <a:solidFill>
                  <a:schemeClr val="tx1">
                    <a:alpha val="55000"/>
                  </a:schemeClr>
                </a:solidFill>
                <a:cs typeface="Calibri Light" panose="020F0502020204030204" pitchFamily="34" charset="0"/>
              </a:rPr>
              <a:t>their</a:t>
            </a:r>
            <a:r>
              <a:rPr lang="sv-SE" altLang="sv-SE" sz="2000" dirty="0">
                <a:solidFill>
                  <a:schemeClr val="tx1">
                    <a:alpha val="55000"/>
                  </a:schemeClr>
                </a:solidFill>
                <a:cs typeface="Calibri Light" panose="020F0502020204030204" pitchFamily="34" charset="0"/>
              </a:rPr>
              <a:t> </a:t>
            </a:r>
            <a:r>
              <a:rPr lang="sv-SE" altLang="sv-SE" sz="2000" dirty="0" err="1">
                <a:solidFill>
                  <a:schemeClr val="tx1">
                    <a:alpha val="55000"/>
                  </a:schemeClr>
                </a:solidFill>
                <a:cs typeface="Calibri Light" panose="020F0502020204030204" pitchFamily="34" charset="0"/>
              </a:rPr>
              <a:t>lives</a:t>
            </a:r>
            <a:endParaRPr lang="sv-SE" altLang="sv-SE" sz="2000" dirty="0">
              <a:solidFill>
                <a:schemeClr val="tx1">
                  <a:alpha val="55000"/>
                </a:schemeClr>
              </a:solidFill>
              <a:cs typeface="Calibri Light" panose="020F0502020204030204" pitchFamily="34" charset="0"/>
            </a:endParaRPr>
          </a:p>
          <a:p>
            <a:pPr marL="0" indent="0">
              <a:buNone/>
            </a:pPr>
            <a:r>
              <a:rPr lang="sv-SE" altLang="sv-SE" sz="2000" dirty="0">
                <a:solidFill>
                  <a:schemeClr val="tx1">
                    <a:alpha val="55000"/>
                  </a:schemeClr>
                </a:solidFill>
                <a:cs typeface="Calibri Light" panose="020F0502020204030204" pitchFamily="34" charset="0"/>
              </a:rPr>
              <a:t>2. It is </a:t>
            </a:r>
            <a:r>
              <a:rPr lang="sv-SE" altLang="sv-SE" sz="2000" dirty="0" err="1">
                <a:solidFill>
                  <a:schemeClr val="tx1">
                    <a:alpha val="55000"/>
                  </a:schemeClr>
                </a:solidFill>
                <a:cs typeface="Calibri Light" panose="020F0502020204030204" pitchFamily="34" charset="0"/>
              </a:rPr>
              <a:t>important</a:t>
            </a:r>
            <a:r>
              <a:rPr lang="sv-SE" altLang="sv-SE" sz="2000" dirty="0">
                <a:solidFill>
                  <a:schemeClr val="tx1">
                    <a:alpha val="55000"/>
                  </a:schemeClr>
                </a:solidFill>
                <a:cs typeface="Calibri Light" panose="020F0502020204030204" pitchFamily="34" charset="0"/>
              </a:rPr>
              <a:t> to focus on </a:t>
            </a:r>
            <a:r>
              <a:rPr lang="sv-SE" altLang="sv-SE" sz="2000" dirty="0" err="1">
                <a:solidFill>
                  <a:schemeClr val="tx1">
                    <a:alpha val="55000"/>
                  </a:schemeClr>
                </a:solidFill>
                <a:cs typeface="Calibri Light" panose="020F0502020204030204" pitchFamily="34" charset="0"/>
              </a:rPr>
              <a:t>individual´s</a:t>
            </a:r>
            <a:r>
              <a:rPr lang="sv-SE" altLang="sv-SE" sz="2000" dirty="0">
                <a:solidFill>
                  <a:schemeClr val="tx1">
                    <a:alpha val="55000"/>
                  </a:schemeClr>
                </a:solidFill>
                <a:cs typeface="Calibri Light" panose="020F0502020204030204" pitchFamily="34" charset="0"/>
              </a:rPr>
              <a:t> </a:t>
            </a:r>
            <a:r>
              <a:rPr lang="sv-SE" altLang="sv-SE" sz="2000" dirty="0" err="1">
                <a:solidFill>
                  <a:schemeClr val="tx1">
                    <a:alpha val="55000"/>
                  </a:schemeClr>
                </a:solidFill>
                <a:cs typeface="Calibri Light" panose="020F0502020204030204" pitchFamily="34" charset="0"/>
              </a:rPr>
              <a:t>strenghts</a:t>
            </a:r>
            <a:endParaRPr lang="sv-SE" altLang="sv-SE" sz="2000" dirty="0">
              <a:solidFill>
                <a:schemeClr val="tx1">
                  <a:alpha val="55000"/>
                </a:schemeClr>
              </a:solidFill>
              <a:cs typeface="Calibri Light" panose="020F0502020204030204" pitchFamily="34" charset="0"/>
            </a:endParaRPr>
          </a:p>
          <a:p>
            <a:pPr marL="0" indent="0">
              <a:buNone/>
            </a:pPr>
            <a:r>
              <a:rPr lang="sv-SE" altLang="sv-SE" sz="2000" dirty="0">
                <a:solidFill>
                  <a:schemeClr val="tx1">
                    <a:alpha val="55000"/>
                  </a:schemeClr>
                </a:solidFill>
                <a:cs typeface="Calibri Light" panose="020F0502020204030204" pitchFamily="34" charset="0"/>
              </a:rPr>
              <a:t>3. The </a:t>
            </a:r>
            <a:r>
              <a:rPr lang="sv-SE" altLang="sv-SE" sz="2000" dirty="0" err="1">
                <a:solidFill>
                  <a:schemeClr val="tx1">
                    <a:alpha val="55000"/>
                  </a:schemeClr>
                </a:solidFill>
                <a:cs typeface="Calibri Light" panose="020F0502020204030204" pitchFamily="34" charset="0"/>
              </a:rPr>
              <a:t>community</a:t>
            </a:r>
            <a:r>
              <a:rPr lang="sv-SE" altLang="sv-SE" sz="2000" dirty="0">
                <a:solidFill>
                  <a:schemeClr val="tx1">
                    <a:alpha val="55000"/>
                  </a:schemeClr>
                </a:solidFill>
                <a:cs typeface="Calibri Light" panose="020F0502020204030204" pitchFamily="34" charset="0"/>
              </a:rPr>
              <a:t> is </a:t>
            </a:r>
            <a:r>
              <a:rPr lang="sv-SE" altLang="sv-SE" sz="2000" dirty="0" err="1">
                <a:solidFill>
                  <a:schemeClr val="tx1">
                    <a:alpha val="55000"/>
                  </a:schemeClr>
                </a:solidFill>
                <a:cs typeface="Calibri Light" panose="020F0502020204030204" pitchFamily="34" charset="0"/>
              </a:rPr>
              <a:t>viewed</a:t>
            </a:r>
            <a:r>
              <a:rPr lang="sv-SE" altLang="sv-SE" sz="2000" dirty="0">
                <a:solidFill>
                  <a:schemeClr val="tx1">
                    <a:alpha val="55000"/>
                  </a:schemeClr>
                </a:solidFill>
                <a:cs typeface="Calibri Light" panose="020F0502020204030204" pitchFamily="34" charset="0"/>
              </a:rPr>
              <a:t> as an oasis </a:t>
            </a:r>
            <a:r>
              <a:rPr lang="sv-SE" altLang="sv-SE" sz="2000" dirty="0" err="1">
                <a:solidFill>
                  <a:schemeClr val="tx1">
                    <a:alpha val="55000"/>
                  </a:schemeClr>
                </a:solidFill>
                <a:cs typeface="Calibri Light" panose="020F0502020204030204" pitchFamily="34" charset="0"/>
              </a:rPr>
              <a:t>of</a:t>
            </a:r>
            <a:r>
              <a:rPr lang="sv-SE" altLang="sv-SE" sz="2000" dirty="0">
                <a:solidFill>
                  <a:schemeClr val="tx1">
                    <a:alpha val="55000"/>
                  </a:schemeClr>
                </a:solidFill>
                <a:cs typeface="Calibri Light" panose="020F0502020204030204" pitchFamily="34" charset="0"/>
              </a:rPr>
              <a:t> </a:t>
            </a:r>
            <a:r>
              <a:rPr lang="sv-SE" altLang="sv-SE" sz="2000" dirty="0" err="1">
                <a:solidFill>
                  <a:schemeClr val="tx1">
                    <a:alpha val="55000"/>
                  </a:schemeClr>
                </a:solidFill>
                <a:cs typeface="Calibri Light" panose="020F0502020204030204" pitchFamily="34" charset="0"/>
              </a:rPr>
              <a:t>resources</a:t>
            </a:r>
            <a:r>
              <a:rPr lang="sv-SE" altLang="sv-SE" sz="2000" dirty="0">
                <a:solidFill>
                  <a:schemeClr val="tx1">
                    <a:alpha val="55000"/>
                  </a:schemeClr>
                </a:solidFill>
                <a:cs typeface="Calibri Light" panose="020F0502020204030204" pitchFamily="34" charset="0"/>
              </a:rPr>
              <a:t>, not as a </a:t>
            </a:r>
            <a:r>
              <a:rPr lang="sv-SE" altLang="sv-SE" sz="2000" dirty="0" err="1">
                <a:solidFill>
                  <a:schemeClr val="tx1">
                    <a:alpha val="55000"/>
                  </a:schemeClr>
                </a:solidFill>
                <a:cs typeface="Calibri Light" panose="020F0502020204030204" pitchFamily="34" charset="0"/>
              </a:rPr>
              <a:t>barrier</a:t>
            </a:r>
            <a:endParaRPr lang="sv-SE" altLang="sv-SE" sz="2000" dirty="0">
              <a:solidFill>
                <a:schemeClr val="tx1">
                  <a:alpha val="55000"/>
                </a:schemeClr>
              </a:solidFill>
              <a:cs typeface="Calibri Light" panose="020F0502020204030204" pitchFamily="34" charset="0"/>
            </a:endParaRPr>
          </a:p>
          <a:p>
            <a:pPr marL="0" indent="0">
              <a:buNone/>
            </a:pPr>
            <a:r>
              <a:rPr lang="sv-SE" altLang="sv-SE" sz="2000" dirty="0">
                <a:solidFill>
                  <a:schemeClr val="tx1">
                    <a:alpha val="55000"/>
                  </a:schemeClr>
                </a:solidFill>
                <a:cs typeface="Calibri Light" panose="020F0502020204030204" pitchFamily="34" charset="0"/>
              </a:rPr>
              <a:t>4. The </a:t>
            </a:r>
            <a:r>
              <a:rPr lang="sv-SE" altLang="sv-SE" sz="2000" dirty="0" err="1">
                <a:solidFill>
                  <a:schemeClr val="tx1">
                    <a:alpha val="55000"/>
                  </a:schemeClr>
                </a:solidFill>
                <a:cs typeface="Calibri Light" panose="020F0502020204030204" pitchFamily="34" charset="0"/>
              </a:rPr>
              <a:t>client</a:t>
            </a:r>
            <a:r>
              <a:rPr lang="sv-SE" altLang="sv-SE" sz="2000" dirty="0">
                <a:solidFill>
                  <a:schemeClr val="tx1">
                    <a:alpha val="55000"/>
                  </a:schemeClr>
                </a:solidFill>
                <a:cs typeface="Calibri Light" panose="020F0502020204030204" pitchFamily="34" charset="0"/>
              </a:rPr>
              <a:t> is the director </a:t>
            </a:r>
            <a:r>
              <a:rPr lang="sv-SE" altLang="sv-SE" sz="2000" dirty="0" err="1">
                <a:solidFill>
                  <a:schemeClr val="tx1">
                    <a:alpha val="55000"/>
                  </a:schemeClr>
                </a:solidFill>
                <a:cs typeface="Calibri Light" panose="020F0502020204030204" pitchFamily="34" charset="0"/>
              </a:rPr>
              <a:t>of</a:t>
            </a:r>
            <a:r>
              <a:rPr lang="sv-SE" altLang="sv-SE" sz="2000" dirty="0">
                <a:solidFill>
                  <a:schemeClr val="tx1">
                    <a:alpha val="55000"/>
                  </a:schemeClr>
                </a:solidFill>
                <a:cs typeface="Calibri Light" panose="020F0502020204030204" pitchFamily="34" charset="0"/>
              </a:rPr>
              <a:t> the </a:t>
            </a:r>
            <a:r>
              <a:rPr lang="sv-SE" altLang="sv-SE" sz="2000" dirty="0" err="1">
                <a:solidFill>
                  <a:schemeClr val="tx1">
                    <a:alpha val="55000"/>
                  </a:schemeClr>
                </a:solidFill>
                <a:cs typeface="Calibri Light" panose="020F0502020204030204" pitchFamily="34" charset="0"/>
              </a:rPr>
              <a:t>helping</a:t>
            </a:r>
            <a:r>
              <a:rPr lang="sv-SE" altLang="sv-SE" sz="2000" dirty="0">
                <a:solidFill>
                  <a:schemeClr val="tx1">
                    <a:alpha val="55000"/>
                  </a:schemeClr>
                </a:solidFill>
                <a:cs typeface="Calibri Light" panose="020F0502020204030204" pitchFamily="34" charset="0"/>
              </a:rPr>
              <a:t> process</a:t>
            </a:r>
          </a:p>
          <a:p>
            <a:pPr marL="0" indent="0">
              <a:buNone/>
            </a:pPr>
            <a:r>
              <a:rPr lang="sv-SE" sz="2000" dirty="0">
                <a:solidFill>
                  <a:schemeClr val="tx1">
                    <a:alpha val="55000"/>
                  </a:schemeClr>
                </a:solidFill>
                <a:cs typeface="Calibri Light" panose="020F0502020204030204" pitchFamily="34" charset="0"/>
              </a:rPr>
              <a:t>5. The </a:t>
            </a:r>
            <a:r>
              <a:rPr lang="sv-SE" sz="2000" dirty="0" err="1">
                <a:solidFill>
                  <a:schemeClr val="tx1">
                    <a:alpha val="55000"/>
                  </a:schemeClr>
                </a:solidFill>
                <a:cs typeface="Calibri Light" panose="020F0502020204030204" pitchFamily="34" charset="0"/>
              </a:rPr>
              <a:t>case</a:t>
            </a:r>
            <a:r>
              <a:rPr lang="sv-SE" sz="2000" dirty="0">
                <a:solidFill>
                  <a:schemeClr val="tx1">
                    <a:alpha val="55000"/>
                  </a:schemeClr>
                </a:solidFill>
                <a:cs typeface="Calibri Light" panose="020F0502020204030204" pitchFamily="34" charset="0"/>
              </a:rPr>
              <a:t> manager-</a:t>
            </a:r>
            <a:r>
              <a:rPr lang="sv-SE" sz="2000" dirty="0" err="1">
                <a:solidFill>
                  <a:schemeClr val="tx1">
                    <a:alpha val="55000"/>
                  </a:schemeClr>
                </a:solidFill>
                <a:cs typeface="Calibri Light" panose="020F0502020204030204" pitchFamily="34" charset="0"/>
              </a:rPr>
              <a:t>client</a:t>
            </a:r>
            <a:r>
              <a:rPr lang="sv-SE" sz="2000" dirty="0">
                <a:solidFill>
                  <a:schemeClr val="tx1">
                    <a:alpha val="55000"/>
                  </a:schemeClr>
                </a:solidFill>
                <a:cs typeface="Calibri Light" panose="020F0502020204030204" pitchFamily="34" charset="0"/>
              </a:rPr>
              <a:t> relationship is </a:t>
            </a:r>
            <a:r>
              <a:rPr lang="sv-SE" sz="2000" dirty="0" err="1">
                <a:solidFill>
                  <a:schemeClr val="tx1">
                    <a:alpha val="55000"/>
                  </a:schemeClr>
                </a:solidFill>
                <a:cs typeface="Calibri Light" panose="020F0502020204030204" pitchFamily="34" charset="0"/>
              </a:rPr>
              <a:t>primary</a:t>
            </a:r>
            <a:r>
              <a:rPr lang="sv-SE" sz="2000" dirty="0">
                <a:solidFill>
                  <a:schemeClr val="tx1">
                    <a:alpha val="55000"/>
                  </a:schemeClr>
                </a:solidFill>
                <a:cs typeface="Calibri Light" panose="020F0502020204030204" pitchFamily="34" charset="0"/>
              </a:rPr>
              <a:t> and </a:t>
            </a:r>
            <a:r>
              <a:rPr lang="sv-SE" sz="2000" dirty="0" err="1">
                <a:solidFill>
                  <a:schemeClr val="tx1">
                    <a:alpha val="55000"/>
                  </a:schemeClr>
                </a:solidFill>
                <a:cs typeface="Calibri Light" panose="020F0502020204030204" pitchFamily="34" charset="0"/>
              </a:rPr>
              <a:t>essential</a:t>
            </a:r>
            <a:endParaRPr lang="sv-SE" sz="2000" dirty="0">
              <a:solidFill>
                <a:schemeClr val="tx1">
                  <a:alpha val="55000"/>
                </a:schemeClr>
              </a:solidFill>
              <a:cs typeface="Calibri Light" panose="020F0502020204030204" pitchFamily="34" charset="0"/>
            </a:endParaRPr>
          </a:p>
          <a:p>
            <a:pPr marL="0" indent="0">
              <a:buNone/>
            </a:pPr>
            <a:r>
              <a:rPr lang="sv-SE" sz="2000" dirty="0">
                <a:solidFill>
                  <a:schemeClr val="tx1">
                    <a:alpha val="55000"/>
                  </a:schemeClr>
                </a:solidFill>
                <a:cs typeface="Calibri Light" panose="020F0502020204030204" pitchFamily="34" charset="0"/>
              </a:rPr>
              <a:t>6. The </a:t>
            </a:r>
            <a:r>
              <a:rPr lang="sv-SE" sz="2000" dirty="0" err="1">
                <a:solidFill>
                  <a:schemeClr val="tx1">
                    <a:alpha val="55000"/>
                  </a:schemeClr>
                </a:solidFill>
                <a:cs typeface="Calibri Light" panose="020F0502020204030204" pitchFamily="34" charset="0"/>
              </a:rPr>
              <a:t>primary</a:t>
            </a:r>
            <a:r>
              <a:rPr lang="sv-SE" sz="2000" dirty="0">
                <a:solidFill>
                  <a:schemeClr val="tx1">
                    <a:alpha val="55000"/>
                  </a:schemeClr>
                </a:solidFill>
                <a:cs typeface="Calibri Light" panose="020F0502020204030204" pitchFamily="34" charset="0"/>
              </a:rPr>
              <a:t> </a:t>
            </a:r>
            <a:r>
              <a:rPr lang="sv-SE" sz="2000" dirty="0" err="1">
                <a:solidFill>
                  <a:schemeClr val="tx1">
                    <a:alpha val="55000"/>
                  </a:schemeClr>
                </a:solidFill>
                <a:cs typeface="Calibri Light" panose="020F0502020204030204" pitchFamily="34" charset="0"/>
              </a:rPr>
              <a:t>setting</a:t>
            </a:r>
            <a:r>
              <a:rPr lang="sv-SE" sz="2000" dirty="0">
                <a:solidFill>
                  <a:schemeClr val="tx1">
                    <a:alpha val="55000"/>
                  </a:schemeClr>
                </a:solidFill>
                <a:cs typeface="Calibri Light" panose="020F0502020204030204" pitchFamily="34" charset="0"/>
              </a:rPr>
              <a:t> for the </a:t>
            </a:r>
            <a:r>
              <a:rPr lang="sv-SE" sz="2000" dirty="0" err="1">
                <a:solidFill>
                  <a:schemeClr val="tx1">
                    <a:alpha val="55000"/>
                  </a:schemeClr>
                </a:solidFill>
                <a:cs typeface="Calibri Light" panose="020F0502020204030204" pitchFamily="34" charset="0"/>
              </a:rPr>
              <a:t>work</a:t>
            </a:r>
            <a:r>
              <a:rPr lang="sv-SE" sz="2000" dirty="0">
                <a:solidFill>
                  <a:schemeClr val="tx1">
                    <a:alpha val="55000"/>
                  </a:schemeClr>
                </a:solidFill>
                <a:cs typeface="Calibri Light" panose="020F0502020204030204" pitchFamily="34" charset="0"/>
              </a:rPr>
              <a:t> is in the </a:t>
            </a:r>
            <a:r>
              <a:rPr lang="sv-SE" sz="2000" dirty="0" err="1">
                <a:solidFill>
                  <a:schemeClr val="tx1">
                    <a:alpha val="55000"/>
                  </a:schemeClr>
                </a:solidFill>
                <a:cs typeface="Calibri Light" panose="020F0502020204030204" pitchFamily="34" charset="0"/>
              </a:rPr>
              <a:t>community</a:t>
            </a:r>
            <a:r>
              <a:rPr lang="sv-SE" sz="2000" dirty="0">
                <a:solidFill>
                  <a:schemeClr val="tx1">
                    <a:alpha val="55000"/>
                  </a:schemeClr>
                </a:solidFill>
                <a:cs typeface="Calibri Light" panose="020F0502020204030204" pitchFamily="34" charset="0"/>
              </a:rPr>
              <a:t>.</a:t>
            </a:r>
            <a:endParaRPr lang="sv-SE" sz="2000" dirty="0">
              <a:solidFill>
                <a:schemeClr val="tx1">
                  <a:alpha val="55000"/>
                </a:schemeClr>
              </a:solidFill>
            </a:endParaRPr>
          </a:p>
        </p:txBody>
      </p:sp>
      <p:sp>
        <p:nvSpPr>
          <p:cNvPr id="5" name="Platshållare för sidfot 4">
            <a:extLst>
              <a:ext uri="{FF2B5EF4-FFF2-40B4-BE49-F238E27FC236}">
                <a16:creationId xmlns:a16="http://schemas.microsoft.com/office/drawing/2014/main" id="{1D513FB7-806C-9473-11AE-4EC6C1412153}"/>
              </a:ext>
            </a:extLst>
          </p:cNvPr>
          <p:cNvSpPr>
            <a:spLocks noGrp="1"/>
          </p:cNvSpPr>
          <p:nvPr>
            <p:ph type="ftr" sz="quarter" idx="11"/>
          </p:nvPr>
        </p:nvSpPr>
        <p:spPr>
          <a:xfrm>
            <a:off x="457200" y="6400800"/>
            <a:ext cx="7010400" cy="457200"/>
          </a:xfrm>
        </p:spPr>
        <p:txBody>
          <a:bodyPr anchor="ctr">
            <a:normAutofit/>
          </a:bodyPr>
          <a:lstStyle/>
          <a:p>
            <a:pPr algn="l">
              <a:spcAft>
                <a:spcPts val="600"/>
              </a:spcAft>
            </a:pPr>
            <a:r>
              <a:rPr lang="sv-SE" sz="900">
                <a:solidFill>
                  <a:srgbClr val="000000">
                    <a:alpha val="70000"/>
                  </a:srgbClr>
                </a:solidFill>
              </a:rPr>
              <a:t>Arne Kristiansen</a:t>
            </a:r>
          </a:p>
        </p:txBody>
      </p:sp>
      <p:sp>
        <p:nvSpPr>
          <p:cNvPr id="6" name="Platshållare för bildnummer 5">
            <a:extLst>
              <a:ext uri="{FF2B5EF4-FFF2-40B4-BE49-F238E27FC236}">
                <a16:creationId xmlns:a16="http://schemas.microsoft.com/office/drawing/2014/main" id="{6D6D50FD-CF02-6128-396B-8540AFE41514}"/>
              </a:ext>
            </a:extLst>
          </p:cNvPr>
          <p:cNvSpPr>
            <a:spLocks noGrp="1"/>
          </p:cNvSpPr>
          <p:nvPr>
            <p:ph type="sldNum" sz="quarter" idx="12"/>
          </p:nvPr>
        </p:nvSpPr>
        <p:spPr>
          <a:xfrm>
            <a:off x="11049000" y="6400800"/>
            <a:ext cx="685800" cy="457200"/>
          </a:xfrm>
        </p:spPr>
        <p:txBody>
          <a:bodyPr anchor="ctr">
            <a:normAutofit/>
          </a:bodyPr>
          <a:lstStyle/>
          <a:p>
            <a:pPr>
              <a:spcAft>
                <a:spcPts val="600"/>
              </a:spcAft>
            </a:pPr>
            <a:fld id="{0FC72438-7ED3-D847-9853-3C152D20B8A1}" type="slidenum">
              <a:rPr lang="sv-SE" sz="1000">
                <a:solidFill>
                  <a:srgbClr val="000000">
                    <a:alpha val="70000"/>
                  </a:srgbClr>
                </a:solidFill>
              </a:rPr>
              <a:pPr>
                <a:spcAft>
                  <a:spcPts val="600"/>
                </a:spcAft>
              </a:pPr>
              <a:t>12</a:t>
            </a:fld>
            <a:endParaRPr lang="sv-SE" sz="1000">
              <a:solidFill>
                <a:srgbClr val="000000">
                  <a:alpha val="70000"/>
                </a:srgbClr>
              </a:solidFill>
            </a:endParaRPr>
          </a:p>
        </p:txBody>
      </p:sp>
    </p:spTree>
    <p:extLst>
      <p:ext uri="{BB962C8B-B14F-4D97-AF65-F5344CB8AC3E}">
        <p14:creationId xmlns:p14="http://schemas.microsoft.com/office/powerpoint/2010/main" val="2569715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36808"/>
                <a:lumOff val="63192"/>
              </a:schemeClr>
            </a:gs>
            <a:gs pos="55000">
              <a:schemeClr val="accent6">
                <a:alpha val="70000"/>
                <a:lumMod val="92656"/>
                <a:lumOff val="7344"/>
              </a:schemeClr>
            </a:gs>
            <a:gs pos="83000">
              <a:schemeClr val="accent6">
                <a:lumMod val="45000"/>
                <a:lumOff val="55000"/>
              </a:schemeClr>
            </a:gs>
            <a:gs pos="100000">
              <a:schemeClr val="accent6">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CD01C88-9D0F-F7D7-6708-7F0E7890D35F}"/>
              </a:ext>
            </a:extLst>
          </p:cNvPr>
          <p:cNvSpPr>
            <a:spLocks noGrp="1"/>
          </p:cNvSpPr>
          <p:nvPr>
            <p:ph type="title"/>
          </p:nvPr>
        </p:nvSpPr>
        <p:spPr>
          <a:xfrm>
            <a:off x="838200" y="365126"/>
            <a:ext cx="10515600" cy="1085988"/>
          </a:xfrm>
        </p:spPr>
        <p:txBody>
          <a:bodyPr/>
          <a:lstStyle/>
          <a:p>
            <a:r>
              <a:rPr lang="sv-SE" sz="4400" b="1" kern="100" dirty="0" err="1">
                <a:effectLst/>
                <a:latin typeface="Aptos" panose="020B0004020202020204" pitchFamily="34" charset="0"/>
                <a:ea typeface="Calibri" panose="020F0502020204030204" pitchFamily="34" charset="0"/>
              </a:rPr>
              <a:t>Recovery</a:t>
            </a:r>
            <a:r>
              <a:rPr lang="sv-SE" sz="4400" b="1" kern="100" dirty="0">
                <a:effectLst/>
                <a:latin typeface="Aptos" panose="020B0004020202020204" pitchFamily="34" charset="0"/>
                <a:ea typeface="Calibri" panose="020F0502020204030204" pitchFamily="34" charset="0"/>
              </a:rPr>
              <a:t> &amp; </a:t>
            </a:r>
            <a:r>
              <a:rPr lang="sv-SE" b="1" kern="100" dirty="0">
                <a:latin typeface="Aptos" panose="020B0004020202020204" pitchFamily="34" charset="0"/>
                <a:ea typeface="Calibri" panose="020F0502020204030204" pitchFamily="34" charset="0"/>
              </a:rPr>
              <a:t>h</a:t>
            </a:r>
            <a:r>
              <a:rPr lang="sv-SE" sz="4400" b="1" kern="100" dirty="0">
                <a:effectLst/>
                <a:latin typeface="Aptos" panose="020B0004020202020204" pitchFamily="34" charset="0"/>
                <a:ea typeface="Calibri" panose="020F0502020204030204" pitchFamily="34" charset="0"/>
              </a:rPr>
              <a:t>arm </a:t>
            </a:r>
            <a:r>
              <a:rPr lang="sv-SE" sz="4400" b="1" kern="100" dirty="0" err="1">
                <a:effectLst/>
                <a:latin typeface="Aptos" panose="020B0004020202020204" pitchFamily="34" charset="0"/>
                <a:ea typeface="Calibri" panose="020F0502020204030204" pitchFamily="34" charset="0"/>
              </a:rPr>
              <a:t>reduction</a:t>
            </a:r>
            <a:endParaRPr lang="sv-SE" b="1" dirty="0">
              <a:latin typeface="Aptos" panose="020B0004020202020204" pitchFamily="34" charset="0"/>
            </a:endParaRPr>
          </a:p>
        </p:txBody>
      </p:sp>
      <p:sp>
        <p:nvSpPr>
          <p:cNvPr id="5" name="Platshållare för innehåll 4">
            <a:extLst>
              <a:ext uri="{FF2B5EF4-FFF2-40B4-BE49-F238E27FC236}">
                <a16:creationId xmlns:a16="http://schemas.microsoft.com/office/drawing/2014/main" id="{4A4472EE-8D00-D264-7A9D-9272FE1E910B}"/>
              </a:ext>
            </a:extLst>
          </p:cNvPr>
          <p:cNvSpPr>
            <a:spLocks noGrp="1"/>
          </p:cNvSpPr>
          <p:nvPr>
            <p:ph idx="1"/>
          </p:nvPr>
        </p:nvSpPr>
        <p:spPr>
          <a:xfrm>
            <a:off x="838200" y="1272209"/>
            <a:ext cx="10515600" cy="4904753"/>
          </a:xfrm>
        </p:spPr>
        <p:txBody>
          <a:bodyPr>
            <a:normAutofit/>
          </a:bodyPr>
          <a:lstStyle/>
          <a:p>
            <a:pPr marL="0" indent="0">
              <a:lnSpc>
                <a:spcPct val="100000"/>
              </a:lnSpc>
              <a:buNone/>
            </a:pPr>
            <a:endParaRPr lang="sv-SE" sz="2400" b="1" kern="100" dirty="0">
              <a:effectLst/>
              <a:ea typeface="Calibri" panose="020F0502020204030204" pitchFamily="34" charset="0"/>
            </a:endParaRPr>
          </a:p>
          <a:p>
            <a:pPr marL="0" indent="0">
              <a:lnSpc>
                <a:spcPct val="100000"/>
              </a:lnSpc>
              <a:buNone/>
            </a:pPr>
            <a:r>
              <a:rPr lang="sv-SE" sz="2400" b="1" kern="100" dirty="0">
                <a:effectLst/>
                <a:ea typeface="Calibri" panose="020F0502020204030204" pitchFamily="34" charset="0"/>
              </a:rPr>
              <a:t>Harm </a:t>
            </a:r>
            <a:r>
              <a:rPr lang="sv-SE" sz="2400" b="1" kern="100" dirty="0" err="1">
                <a:effectLst/>
                <a:ea typeface="Calibri" panose="020F0502020204030204" pitchFamily="34" charset="0"/>
              </a:rPr>
              <a:t>reduction</a:t>
            </a:r>
            <a:r>
              <a:rPr lang="sv-SE" sz="2400" b="1" kern="100" dirty="0">
                <a:effectLst/>
                <a:ea typeface="Calibri" panose="020F0502020204030204" pitchFamily="34" charset="0"/>
              </a:rPr>
              <a:t> </a:t>
            </a:r>
            <a:r>
              <a:rPr lang="sv-SE" sz="2400" kern="100" dirty="0">
                <a:effectLst/>
                <a:ea typeface="Calibri" panose="020F0502020204030204" pitchFamily="34" charset="0"/>
              </a:rPr>
              <a:t>är ett förhållningssätt för att begränsa skadorna av missbruk, psykiska ohälsa eller andra sociala problem, utan att behandla symtomen. Det bygger på kunskapen om att en bättre hälsa och livssituation kan leda till ökade möjligheter att bli fri från missbruk, psykisk ohälsa etc. </a:t>
            </a:r>
          </a:p>
          <a:p>
            <a:pPr marL="0" indent="0">
              <a:lnSpc>
                <a:spcPct val="100000"/>
              </a:lnSpc>
              <a:buNone/>
            </a:pPr>
            <a:r>
              <a:rPr lang="sv-SE" sz="2400" b="1" kern="100" dirty="0">
                <a:ea typeface="Calibri" panose="020F0502020204030204" pitchFamily="34" charset="0"/>
              </a:rPr>
              <a:t>Harm </a:t>
            </a:r>
            <a:r>
              <a:rPr lang="sv-SE" sz="2400" b="1" kern="100" dirty="0" err="1">
                <a:ea typeface="Calibri" panose="020F0502020204030204" pitchFamily="34" charset="0"/>
              </a:rPr>
              <a:t>reduction</a:t>
            </a:r>
            <a:r>
              <a:rPr lang="sv-SE" sz="2400" b="1" kern="100" dirty="0">
                <a:ea typeface="Calibri" panose="020F0502020204030204" pitchFamily="34" charset="0"/>
              </a:rPr>
              <a:t> </a:t>
            </a:r>
            <a:r>
              <a:rPr lang="sv-SE" sz="2400" kern="100" dirty="0">
                <a:ea typeface="Calibri" panose="020F0502020204030204" pitchFamily="34" charset="0"/>
              </a:rPr>
              <a:t>är lösningsorienterad, medkännande och pragmatisk.</a:t>
            </a:r>
          </a:p>
          <a:p>
            <a:pPr marL="0" indent="0">
              <a:lnSpc>
                <a:spcPct val="100000"/>
              </a:lnSpc>
              <a:buNone/>
            </a:pPr>
            <a:r>
              <a:rPr lang="sv-SE" sz="2400" b="1" kern="100" dirty="0">
                <a:ea typeface="Calibri" panose="020F0502020204030204" pitchFamily="34" charset="0"/>
              </a:rPr>
              <a:t>Harm </a:t>
            </a:r>
            <a:r>
              <a:rPr lang="sv-SE" sz="2400" b="1" kern="100" dirty="0" err="1">
                <a:ea typeface="Calibri" panose="020F0502020204030204" pitchFamily="34" charset="0"/>
              </a:rPr>
              <a:t>reduction</a:t>
            </a:r>
            <a:r>
              <a:rPr lang="sv-SE" sz="2400" b="1" kern="100" dirty="0">
                <a:ea typeface="Calibri" panose="020F0502020204030204" pitchFamily="34" charset="0"/>
              </a:rPr>
              <a:t> </a:t>
            </a:r>
            <a:r>
              <a:rPr lang="sv-SE" sz="2400" kern="100" dirty="0">
                <a:ea typeface="Calibri" panose="020F0502020204030204" pitchFamily="34" charset="0"/>
              </a:rPr>
              <a:t>lägger märke till och uppmärksammar såväl små som större förändringar.</a:t>
            </a:r>
          </a:p>
          <a:p>
            <a:pPr marL="0" indent="0">
              <a:lnSpc>
                <a:spcPct val="100000"/>
              </a:lnSpc>
              <a:buNone/>
            </a:pPr>
            <a:r>
              <a:rPr lang="sv-SE" sz="2400" b="1" kern="100" dirty="0">
                <a:ea typeface="Calibri" panose="020F0502020204030204" pitchFamily="34" charset="0"/>
              </a:rPr>
              <a:t>Harm </a:t>
            </a:r>
            <a:r>
              <a:rPr lang="sv-SE" sz="2400" b="1" kern="100" dirty="0" err="1">
                <a:ea typeface="Calibri" panose="020F0502020204030204" pitchFamily="34" charset="0"/>
              </a:rPr>
              <a:t>reduction</a:t>
            </a:r>
            <a:r>
              <a:rPr lang="sv-SE" sz="2400" b="1" kern="100" dirty="0">
                <a:ea typeface="Calibri" panose="020F0502020204030204" pitchFamily="34" charset="0"/>
              </a:rPr>
              <a:t> </a:t>
            </a:r>
            <a:r>
              <a:rPr lang="sv-SE" sz="2400" kern="100" dirty="0">
                <a:ea typeface="Calibri" panose="020F0502020204030204" pitchFamily="34" charset="0"/>
              </a:rPr>
              <a:t>kräver flexibilitet och individuella hänsynstaganden.</a:t>
            </a:r>
            <a:endParaRPr lang="sv-SE" sz="2400" kern="100" dirty="0">
              <a:effectLst/>
              <a:ea typeface="Calibri" panose="020F0502020204030204" pitchFamily="34" charset="0"/>
            </a:endParaRPr>
          </a:p>
          <a:p>
            <a:pPr marL="0" indent="0">
              <a:lnSpc>
                <a:spcPct val="100000"/>
              </a:lnSpc>
              <a:buNone/>
            </a:pPr>
            <a:r>
              <a:rPr lang="sv-SE" sz="1800" kern="100" dirty="0">
                <a:effectLst/>
                <a:ea typeface="Calibri" panose="020F0502020204030204" pitchFamily="34" charset="0"/>
              </a:rPr>
              <a:t>(se t.ex. </a:t>
            </a:r>
            <a:r>
              <a:rPr lang="sv-SE" sz="1800" kern="100" dirty="0" err="1">
                <a:effectLst/>
                <a:ea typeface="Calibri" panose="020F0502020204030204" pitchFamily="34" charset="0"/>
              </a:rPr>
              <a:t>Tsemberis</a:t>
            </a:r>
            <a:r>
              <a:rPr lang="sv-SE" sz="1800" kern="100" dirty="0">
                <a:effectLst/>
                <a:ea typeface="Calibri" panose="020F0502020204030204" pitchFamily="34" charset="0"/>
              </a:rPr>
              <a:t> 2010; Kristiansen 2022).</a:t>
            </a:r>
          </a:p>
        </p:txBody>
      </p:sp>
      <p:sp>
        <p:nvSpPr>
          <p:cNvPr id="2" name="Platshållare för datum 1">
            <a:extLst>
              <a:ext uri="{FF2B5EF4-FFF2-40B4-BE49-F238E27FC236}">
                <a16:creationId xmlns:a16="http://schemas.microsoft.com/office/drawing/2014/main" id="{8D76256E-823C-2A78-05A3-3DBA3BEA6A00}"/>
              </a:ext>
            </a:extLst>
          </p:cNvPr>
          <p:cNvSpPr>
            <a:spLocks noGrp="1"/>
          </p:cNvSpPr>
          <p:nvPr>
            <p:ph type="dt" sz="half" idx="10"/>
          </p:nvPr>
        </p:nvSpPr>
        <p:spPr/>
        <p:txBody>
          <a:bodyPr/>
          <a:lstStyle/>
          <a:p>
            <a:fld id="{B89D9681-65F7-1E4E-B683-8C6BF39B5BDC}" type="datetime1">
              <a:rPr lang="sv-SE" smtClean="0"/>
              <a:t>2025-09-14</a:t>
            </a:fld>
            <a:endParaRPr lang="sv-SE" dirty="0"/>
          </a:p>
        </p:txBody>
      </p:sp>
      <p:sp>
        <p:nvSpPr>
          <p:cNvPr id="3" name="Platshållare för sidfot 2">
            <a:extLst>
              <a:ext uri="{FF2B5EF4-FFF2-40B4-BE49-F238E27FC236}">
                <a16:creationId xmlns:a16="http://schemas.microsoft.com/office/drawing/2014/main" id="{C8627A6D-EE2C-7D0E-EDEF-0A97CD72C96D}"/>
              </a:ext>
            </a:extLst>
          </p:cNvPr>
          <p:cNvSpPr>
            <a:spLocks noGrp="1"/>
          </p:cNvSpPr>
          <p:nvPr>
            <p:ph type="ftr" sz="quarter" idx="11"/>
          </p:nvPr>
        </p:nvSpPr>
        <p:spPr/>
        <p:txBody>
          <a:bodyPr/>
          <a:lstStyle/>
          <a:p>
            <a:r>
              <a:rPr lang="sv-SE"/>
              <a:t>Arne Kristiansen</a:t>
            </a:r>
          </a:p>
        </p:txBody>
      </p:sp>
      <p:sp>
        <p:nvSpPr>
          <p:cNvPr id="6" name="Platshållare för bildnummer 5">
            <a:extLst>
              <a:ext uri="{FF2B5EF4-FFF2-40B4-BE49-F238E27FC236}">
                <a16:creationId xmlns:a16="http://schemas.microsoft.com/office/drawing/2014/main" id="{739044CF-3D4E-64AA-8466-E0A33F934AFB}"/>
              </a:ext>
            </a:extLst>
          </p:cNvPr>
          <p:cNvSpPr>
            <a:spLocks noGrp="1"/>
          </p:cNvSpPr>
          <p:nvPr>
            <p:ph type="sldNum" sz="quarter" idx="12"/>
          </p:nvPr>
        </p:nvSpPr>
        <p:spPr/>
        <p:txBody>
          <a:bodyPr/>
          <a:lstStyle/>
          <a:p>
            <a:fld id="{0FC72438-7ED3-D847-9853-3C152D20B8A1}" type="slidenum">
              <a:rPr lang="sv-SE" smtClean="0"/>
              <a:t>13</a:t>
            </a:fld>
            <a:endParaRPr lang="sv-SE"/>
          </a:p>
        </p:txBody>
      </p:sp>
    </p:spTree>
    <p:extLst>
      <p:ext uri="{BB962C8B-B14F-4D97-AF65-F5344CB8AC3E}">
        <p14:creationId xmlns:p14="http://schemas.microsoft.com/office/powerpoint/2010/main" val="521404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En bild som visar behållare, golv, röd, inomhus&#10;&#10;AI-genererat innehåll kan vara felaktigt.">
            <a:extLst>
              <a:ext uri="{FF2B5EF4-FFF2-40B4-BE49-F238E27FC236}">
                <a16:creationId xmlns:a16="http://schemas.microsoft.com/office/drawing/2014/main" id="{C41A4B11-A191-BB85-0929-FE4BC69545D6}"/>
              </a:ext>
            </a:extLst>
          </p:cNvPr>
          <p:cNvPicPr>
            <a:picLocks noChangeAspect="1"/>
          </p:cNvPicPr>
          <p:nvPr/>
        </p:nvPicPr>
        <p:blipFill>
          <a:blip r:embed="rId2"/>
          <a:srcRect t="14219" r="1" b="1"/>
          <a:stretch>
            <a:fillRect/>
          </a:stretch>
        </p:blipFill>
        <p:spPr>
          <a:xfrm>
            <a:off x="-1" y="-2"/>
            <a:ext cx="6096001" cy="6858002"/>
          </a:xfrm>
          <a:prstGeom prst="rect">
            <a:avLst/>
          </a:prstGeom>
        </p:spPr>
      </p:pic>
      <p:sp>
        <p:nvSpPr>
          <p:cNvPr id="9" name="Content Placeholder 8">
            <a:extLst>
              <a:ext uri="{FF2B5EF4-FFF2-40B4-BE49-F238E27FC236}">
                <a16:creationId xmlns:a16="http://schemas.microsoft.com/office/drawing/2014/main" id="{E39B6E2F-89BD-CD8D-467B-5F60013524F6}"/>
              </a:ext>
            </a:extLst>
          </p:cNvPr>
          <p:cNvSpPr>
            <a:spLocks noGrp="1"/>
          </p:cNvSpPr>
          <p:nvPr>
            <p:ph idx="1"/>
          </p:nvPr>
        </p:nvSpPr>
        <p:spPr>
          <a:xfrm>
            <a:off x="6803409" y="934721"/>
            <a:ext cx="4156512" cy="4104639"/>
          </a:xfrm>
        </p:spPr>
        <p:txBody>
          <a:bodyPr anchor="ctr">
            <a:normAutofit/>
          </a:bodyPr>
          <a:lstStyle/>
          <a:p>
            <a:pPr marL="0" indent="0">
              <a:buNone/>
            </a:pPr>
            <a:r>
              <a:rPr lang="en-US" b="1" dirty="0">
                <a:latin typeface="Times New Roman" panose="02020603050405020304" pitchFamily="18" charset="0"/>
                <a:cs typeface="Times New Roman" panose="02020603050405020304" pitchFamily="18" charset="0"/>
              </a:rPr>
              <a:t>“De </a:t>
            </a:r>
            <a:r>
              <a:rPr lang="en-US" b="1" dirty="0" err="1">
                <a:latin typeface="Times New Roman" panose="02020603050405020304" pitchFamily="18" charset="0"/>
                <a:cs typeface="Times New Roman" panose="02020603050405020304" pitchFamily="18" charset="0"/>
              </a:rPr>
              <a:t>bästa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terapeutiska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samtalen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sker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över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skurhinken</a:t>
            </a:r>
            <a:r>
              <a:rPr lang="en-US" b="1" dirty="0">
                <a:latin typeface="Times New Roman" panose="02020603050405020304" pitchFamily="18" charset="0"/>
                <a:cs typeface="Times New Roman" panose="02020603050405020304" pitchFamily="18" charset="0"/>
              </a:rPr>
              <a:t>…”</a:t>
            </a:r>
          </a:p>
        </p:txBody>
      </p:sp>
      <p:sp>
        <p:nvSpPr>
          <p:cNvPr id="6" name="Platshållare för datum 5">
            <a:extLst>
              <a:ext uri="{FF2B5EF4-FFF2-40B4-BE49-F238E27FC236}">
                <a16:creationId xmlns:a16="http://schemas.microsoft.com/office/drawing/2014/main" id="{B500F336-D2DD-0175-67F1-077F46C655A6}"/>
              </a:ext>
            </a:extLst>
          </p:cNvPr>
          <p:cNvSpPr>
            <a:spLocks noGrp="1"/>
          </p:cNvSpPr>
          <p:nvPr>
            <p:ph type="dt" sz="half" idx="10"/>
          </p:nvPr>
        </p:nvSpPr>
        <p:spPr>
          <a:xfrm>
            <a:off x="758952" y="6356350"/>
            <a:ext cx="2743200" cy="365125"/>
          </a:xfrm>
        </p:spPr>
        <p:txBody>
          <a:bodyPr>
            <a:normAutofit/>
          </a:bodyPr>
          <a:lstStyle/>
          <a:p>
            <a:pPr>
              <a:spcAft>
                <a:spcPts val="600"/>
              </a:spcAft>
            </a:pPr>
            <a:fld id="{5FEF0D31-FA5F-474A-B3B6-05DB839644FF}" type="datetime1">
              <a:rPr lang="sv-SE" smtClean="0">
                <a:solidFill>
                  <a:srgbClr val="FFFFFF"/>
                </a:solidFill>
              </a:rPr>
              <a:t>2025-09-14</a:t>
            </a:fld>
            <a:endParaRPr lang="sv-SE">
              <a:solidFill>
                <a:srgbClr val="FFFFFF"/>
              </a:solidFill>
            </a:endParaRPr>
          </a:p>
        </p:txBody>
      </p:sp>
      <p:sp>
        <p:nvSpPr>
          <p:cNvPr id="7" name="Platshållare för sidfot 6">
            <a:extLst>
              <a:ext uri="{FF2B5EF4-FFF2-40B4-BE49-F238E27FC236}">
                <a16:creationId xmlns:a16="http://schemas.microsoft.com/office/drawing/2014/main" id="{F9CE9942-4901-E20E-F785-EE2CF64AA7C4}"/>
              </a:ext>
            </a:extLst>
          </p:cNvPr>
          <p:cNvSpPr>
            <a:spLocks noGrp="1"/>
          </p:cNvSpPr>
          <p:nvPr>
            <p:ph type="ftr" sz="quarter" idx="11"/>
          </p:nvPr>
        </p:nvSpPr>
        <p:spPr>
          <a:xfrm>
            <a:off x="6680577" y="6356350"/>
            <a:ext cx="3345625" cy="365125"/>
          </a:xfrm>
        </p:spPr>
        <p:txBody>
          <a:bodyPr>
            <a:normAutofit/>
          </a:bodyPr>
          <a:lstStyle/>
          <a:p>
            <a:pPr algn="l">
              <a:spcAft>
                <a:spcPts val="600"/>
              </a:spcAft>
            </a:pPr>
            <a:r>
              <a:rPr lang="sv-SE">
                <a:solidFill>
                  <a:schemeClr val="tx1"/>
                </a:solidFill>
              </a:rPr>
              <a:t>Arne Kristiansen</a:t>
            </a:r>
          </a:p>
        </p:txBody>
      </p:sp>
      <p:sp>
        <p:nvSpPr>
          <p:cNvPr id="2" name="Platshållare för bildnummer 1">
            <a:extLst>
              <a:ext uri="{FF2B5EF4-FFF2-40B4-BE49-F238E27FC236}">
                <a16:creationId xmlns:a16="http://schemas.microsoft.com/office/drawing/2014/main" id="{E179AA0F-391D-7D87-F686-832E8C406350}"/>
              </a:ext>
            </a:extLst>
          </p:cNvPr>
          <p:cNvSpPr>
            <a:spLocks noGrp="1"/>
          </p:cNvSpPr>
          <p:nvPr>
            <p:ph type="sldNum" sz="quarter" idx="12"/>
          </p:nvPr>
        </p:nvSpPr>
        <p:spPr/>
        <p:txBody>
          <a:bodyPr/>
          <a:lstStyle/>
          <a:p>
            <a:fld id="{0FC72438-7ED3-D847-9853-3C152D20B8A1}" type="slidenum">
              <a:rPr lang="sv-SE" smtClean="0"/>
              <a:t>14</a:t>
            </a:fld>
            <a:endParaRPr lang="sv-SE"/>
          </a:p>
        </p:txBody>
      </p:sp>
    </p:spTree>
    <p:extLst>
      <p:ext uri="{BB962C8B-B14F-4D97-AF65-F5344CB8AC3E}">
        <p14:creationId xmlns:p14="http://schemas.microsoft.com/office/powerpoint/2010/main" val="1844180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5A9BF3-5675-C9E0-8FFE-B1865C579602}"/>
              </a:ext>
            </a:extLst>
          </p:cNvPr>
          <p:cNvSpPr>
            <a:spLocks noGrp="1"/>
          </p:cNvSpPr>
          <p:nvPr>
            <p:ph type="title"/>
          </p:nvPr>
        </p:nvSpPr>
        <p:spPr/>
        <p:txBody>
          <a:bodyPr/>
          <a:lstStyle/>
          <a:p>
            <a:r>
              <a:rPr lang="sv-SE" b="1" dirty="0" err="1"/>
              <a:t>Recovery</a:t>
            </a:r>
            <a:r>
              <a:rPr lang="sv-SE" b="1" dirty="0"/>
              <a:t> &amp; Bostad först i praktiken</a:t>
            </a:r>
          </a:p>
        </p:txBody>
      </p:sp>
      <p:sp>
        <p:nvSpPr>
          <p:cNvPr id="3" name="Platshållare för innehåll 2">
            <a:extLst>
              <a:ext uri="{FF2B5EF4-FFF2-40B4-BE49-F238E27FC236}">
                <a16:creationId xmlns:a16="http://schemas.microsoft.com/office/drawing/2014/main" id="{6D6EF123-A68B-09B8-2560-4B5FA7DA1A2A}"/>
              </a:ext>
            </a:extLst>
          </p:cNvPr>
          <p:cNvSpPr>
            <a:spLocks noGrp="1"/>
          </p:cNvSpPr>
          <p:nvPr>
            <p:ph idx="1"/>
          </p:nvPr>
        </p:nvSpPr>
        <p:spPr>
          <a:xfrm>
            <a:off x="762000" y="1976283"/>
            <a:ext cx="10515600" cy="3802473"/>
          </a:xfrm>
        </p:spPr>
        <p:txBody>
          <a:bodyPr/>
          <a:lstStyle/>
          <a:p>
            <a:pPr marL="0" indent="0">
              <a:buNone/>
            </a:pPr>
            <a:r>
              <a:rPr lang="sv-SE" dirty="0"/>
              <a:t>Programtrohet – Lita på metoden!</a:t>
            </a:r>
          </a:p>
          <a:p>
            <a:pPr marL="0" indent="0">
              <a:buNone/>
            </a:pPr>
            <a:r>
              <a:rPr lang="sv-SE"/>
              <a:t>Undvik </a:t>
            </a:r>
            <a:r>
              <a:rPr lang="sv-SE" dirty="0"/>
              <a:t>att argumentera mot eller konfrontera hyresgästen! (M1)</a:t>
            </a:r>
          </a:p>
          <a:p>
            <a:pPr marL="0" indent="0">
              <a:buNone/>
            </a:pPr>
            <a:r>
              <a:rPr lang="sv-SE" dirty="0"/>
              <a:t>Ha tålamod och visa empati!</a:t>
            </a:r>
          </a:p>
          <a:p>
            <a:pPr marL="0" indent="0">
              <a:buNone/>
            </a:pPr>
            <a:r>
              <a:rPr lang="sv-SE" dirty="0"/>
              <a:t>Uppmuntra hyresgästens tro på sina egna förmågor</a:t>
            </a:r>
          </a:p>
          <a:p>
            <a:pPr marL="0" indent="0">
              <a:buNone/>
            </a:pPr>
            <a:r>
              <a:rPr lang="sv-SE" dirty="0"/>
              <a:t>Utvärdera! Prata med hyresgästen om er relation!</a:t>
            </a:r>
            <a:br>
              <a:rPr lang="sv-SE" dirty="0"/>
            </a:br>
            <a:endParaRPr lang="sv-SE" dirty="0"/>
          </a:p>
          <a:p>
            <a:pPr marL="0" indent="0">
              <a:buNone/>
            </a:pPr>
            <a:endParaRPr lang="sv-SE" dirty="0"/>
          </a:p>
        </p:txBody>
      </p:sp>
      <p:sp>
        <p:nvSpPr>
          <p:cNvPr id="4" name="Platshållare för datum 3">
            <a:extLst>
              <a:ext uri="{FF2B5EF4-FFF2-40B4-BE49-F238E27FC236}">
                <a16:creationId xmlns:a16="http://schemas.microsoft.com/office/drawing/2014/main" id="{A9FC7CAE-2DC4-8798-5A7A-26A6A65DC479}"/>
              </a:ext>
            </a:extLst>
          </p:cNvPr>
          <p:cNvSpPr>
            <a:spLocks noGrp="1"/>
          </p:cNvSpPr>
          <p:nvPr>
            <p:ph type="dt" sz="half" idx="10"/>
          </p:nvPr>
        </p:nvSpPr>
        <p:spPr/>
        <p:txBody>
          <a:bodyPr/>
          <a:lstStyle/>
          <a:p>
            <a:fld id="{3372EFA8-3996-A443-9B1E-0743299ACC82}" type="datetime1">
              <a:rPr lang="sv-SE" smtClean="0"/>
              <a:t>2025-09-14</a:t>
            </a:fld>
            <a:endParaRPr lang="sv-SE" dirty="0"/>
          </a:p>
        </p:txBody>
      </p:sp>
      <p:sp>
        <p:nvSpPr>
          <p:cNvPr id="5" name="Platshållare för sidfot 4">
            <a:extLst>
              <a:ext uri="{FF2B5EF4-FFF2-40B4-BE49-F238E27FC236}">
                <a16:creationId xmlns:a16="http://schemas.microsoft.com/office/drawing/2014/main" id="{7C8002AA-5A3A-9965-B82C-3A6FC3DC6818}"/>
              </a:ext>
            </a:extLst>
          </p:cNvPr>
          <p:cNvSpPr>
            <a:spLocks noGrp="1"/>
          </p:cNvSpPr>
          <p:nvPr>
            <p:ph type="ftr" sz="quarter" idx="11"/>
          </p:nvPr>
        </p:nvSpPr>
        <p:spPr/>
        <p:txBody>
          <a:bodyPr/>
          <a:lstStyle/>
          <a:p>
            <a:r>
              <a:rPr lang="sv-SE"/>
              <a:t>Arne Kristiansen</a:t>
            </a:r>
          </a:p>
        </p:txBody>
      </p:sp>
      <p:sp>
        <p:nvSpPr>
          <p:cNvPr id="6" name="Platshållare för bildnummer 5">
            <a:extLst>
              <a:ext uri="{FF2B5EF4-FFF2-40B4-BE49-F238E27FC236}">
                <a16:creationId xmlns:a16="http://schemas.microsoft.com/office/drawing/2014/main" id="{AE22B985-4E7A-B670-AFA0-88C82643DB2C}"/>
              </a:ext>
            </a:extLst>
          </p:cNvPr>
          <p:cNvSpPr>
            <a:spLocks noGrp="1"/>
          </p:cNvSpPr>
          <p:nvPr>
            <p:ph type="sldNum" sz="quarter" idx="12"/>
          </p:nvPr>
        </p:nvSpPr>
        <p:spPr/>
        <p:txBody>
          <a:bodyPr/>
          <a:lstStyle/>
          <a:p>
            <a:fld id="{0FC72438-7ED3-D847-9853-3C152D20B8A1}" type="slidenum">
              <a:rPr lang="sv-SE" smtClean="0"/>
              <a:t>15</a:t>
            </a:fld>
            <a:endParaRPr lang="sv-SE"/>
          </a:p>
        </p:txBody>
      </p:sp>
    </p:spTree>
    <p:extLst>
      <p:ext uri="{BB962C8B-B14F-4D97-AF65-F5344CB8AC3E}">
        <p14:creationId xmlns:p14="http://schemas.microsoft.com/office/powerpoint/2010/main" val="2017568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B0AA"/>
        </a:solidFill>
        <a:effectLst/>
      </p:bgPr>
    </p:bg>
    <p:spTree>
      <p:nvGrpSpPr>
        <p:cNvPr id="1" name="">
          <a:extLst>
            <a:ext uri="{FF2B5EF4-FFF2-40B4-BE49-F238E27FC236}">
              <a16:creationId xmlns:a16="http://schemas.microsoft.com/office/drawing/2014/main" id="{7063503E-56B2-9F0C-C82F-3B2C0FC51405}"/>
            </a:ext>
          </a:extLst>
        </p:cNvPr>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C6415DB-5AF3-1180-EF56-20DC01B5E29E}"/>
              </a:ext>
            </a:extLst>
          </p:cNvPr>
          <p:cNvSpPr>
            <a:spLocks noGrp="1"/>
          </p:cNvSpPr>
          <p:nvPr>
            <p:ph idx="1"/>
          </p:nvPr>
        </p:nvSpPr>
        <p:spPr>
          <a:xfrm>
            <a:off x="838200" y="496712"/>
            <a:ext cx="10515600" cy="5680252"/>
          </a:xfrm>
        </p:spPr>
        <p:txBody>
          <a:bodyPr>
            <a:normAutofit/>
          </a:bodyPr>
          <a:lstStyle/>
          <a:p>
            <a:pPr marL="0" indent="0" algn="ctr">
              <a:lnSpc>
                <a:spcPct val="100000"/>
              </a:lnSpc>
              <a:spcBef>
                <a:spcPts val="0"/>
              </a:spcBef>
              <a:buNone/>
            </a:pPr>
            <a:endParaRPr lang="sv-SE" altLang="sv-SE" sz="6000" b="1" dirty="0">
              <a:solidFill>
                <a:schemeClr val="tx1"/>
              </a:solidFill>
              <a:latin typeface="+mj-lt"/>
              <a:cs typeface="Calibri Light" panose="020F0302020204030204" pitchFamily="34" charset="0"/>
            </a:endParaRPr>
          </a:p>
          <a:p>
            <a:pPr marL="0" indent="0" algn="ctr">
              <a:lnSpc>
                <a:spcPct val="100000"/>
              </a:lnSpc>
              <a:spcBef>
                <a:spcPts val="0"/>
              </a:spcBef>
              <a:buNone/>
            </a:pPr>
            <a:r>
              <a:rPr lang="sv-SE" altLang="sv-SE" sz="6000" b="1" dirty="0">
                <a:solidFill>
                  <a:schemeClr val="tx1"/>
                </a:solidFill>
                <a:latin typeface="+mj-lt"/>
                <a:cs typeface="Calibri Light" panose="020F0302020204030204" pitchFamily="34" charset="0"/>
              </a:rPr>
              <a:t>Var snälla!</a:t>
            </a:r>
          </a:p>
          <a:p>
            <a:pPr marL="0" indent="0" algn="ctr">
              <a:lnSpc>
                <a:spcPct val="100000"/>
              </a:lnSpc>
              <a:spcBef>
                <a:spcPts val="0"/>
              </a:spcBef>
              <a:buNone/>
            </a:pPr>
            <a:endParaRPr lang="sv-SE" sz="3600" dirty="0"/>
          </a:p>
          <a:p>
            <a:pPr marL="0" indent="0" algn="ctr">
              <a:lnSpc>
                <a:spcPct val="100000"/>
              </a:lnSpc>
              <a:spcBef>
                <a:spcPts val="0"/>
              </a:spcBef>
              <a:buNone/>
            </a:pPr>
            <a:r>
              <a:rPr lang="sv-SE" sz="3600" dirty="0"/>
              <a:t>Glöm inte att alla varit barn med drömmar</a:t>
            </a:r>
          </a:p>
          <a:p>
            <a:pPr marL="0" indent="0" algn="ctr">
              <a:lnSpc>
                <a:spcPct val="100000"/>
              </a:lnSpc>
              <a:spcBef>
                <a:spcPts val="0"/>
              </a:spcBef>
              <a:buNone/>
            </a:pPr>
            <a:r>
              <a:rPr lang="sv-SE" sz="3600" dirty="0"/>
              <a:t>om vad de skulle bli när de blir stora…</a:t>
            </a:r>
          </a:p>
          <a:p>
            <a:pPr marL="0" indent="0" algn="ctr">
              <a:lnSpc>
                <a:spcPct val="100000"/>
              </a:lnSpc>
              <a:spcBef>
                <a:spcPts val="0"/>
              </a:spcBef>
              <a:buNone/>
            </a:pPr>
            <a:endParaRPr lang="sv-SE" sz="3600" dirty="0"/>
          </a:p>
          <a:p>
            <a:pPr marL="0" indent="0" algn="ctr">
              <a:lnSpc>
                <a:spcPct val="100000"/>
              </a:lnSpc>
              <a:spcBef>
                <a:spcPts val="0"/>
              </a:spcBef>
              <a:buNone/>
            </a:pPr>
            <a:endParaRPr lang="sv-SE" altLang="sv-SE" sz="1200" b="1" dirty="0">
              <a:latin typeface="+mj-lt"/>
              <a:cs typeface="Calibri" panose="020F0502020204030204" pitchFamily="34" charset="0"/>
            </a:endParaRPr>
          </a:p>
          <a:p>
            <a:pPr marL="0" indent="0" algn="r">
              <a:lnSpc>
                <a:spcPct val="100000"/>
              </a:lnSpc>
              <a:spcBef>
                <a:spcPts val="0"/>
              </a:spcBef>
              <a:buNone/>
            </a:pPr>
            <a:endParaRPr lang="sv-SE" altLang="sv-SE" sz="1200" dirty="0">
              <a:latin typeface="+mj-lt"/>
              <a:cs typeface="Calibri" panose="020F0502020204030204" pitchFamily="34" charset="0"/>
            </a:endParaRPr>
          </a:p>
          <a:p>
            <a:pPr marL="0" indent="0" algn="r">
              <a:lnSpc>
                <a:spcPct val="100000"/>
              </a:lnSpc>
              <a:spcBef>
                <a:spcPts val="0"/>
              </a:spcBef>
              <a:buNone/>
            </a:pPr>
            <a:endParaRPr lang="sv-SE" altLang="sv-SE" sz="1200" dirty="0">
              <a:latin typeface="+mj-lt"/>
              <a:cs typeface="Calibri" panose="020F0502020204030204" pitchFamily="34" charset="0"/>
            </a:endParaRPr>
          </a:p>
          <a:p>
            <a:pPr marL="0" indent="0" algn="ctr">
              <a:lnSpc>
                <a:spcPct val="100000"/>
              </a:lnSpc>
              <a:spcBef>
                <a:spcPts val="0"/>
              </a:spcBef>
              <a:buNone/>
            </a:pPr>
            <a:endParaRPr lang="sv-SE" sz="6600" dirty="0">
              <a:latin typeface="+mj-lt"/>
            </a:endParaRPr>
          </a:p>
        </p:txBody>
      </p:sp>
      <p:sp>
        <p:nvSpPr>
          <p:cNvPr id="4" name="Platshållare för datum 3">
            <a:extLst>
              <a:ext uri="{FF2B5EF4-FFF2-40B4-BE49-F238E27FC236}">
                <a16:creationId xmlns:a16="http://schemas.microsoft.com/office/drawing/2014/main" id="{631E0CFE-20F0-7C81-8C0C-08000DA622BE}"/>
              </a:ext>
            </a:extLst>
          </p:cNvPr>
          <p:cNvSpPr>
            <a:spLocks noGrp="1"/>
          </p:cNvSpPr>
          <p:nvPr>
            <p:ph type="dt" sz="half" idx="10"/>
          </p:nvPr>
        </p:nvSpPr>
        <p:spPr/>
        <p:txBody>
          <a:bodyPr/>
          <a:lstStyle/>
          <a:p>
            <a:fld id="{7A2394CB-0723-D347-8344-7F8FF6CCC562}" type="datetime1">
              <a:rPr lang="sv-SE" smtClean="0"/>
              <a:t>2025-09-14</a:t>
            </a:fld>
            <a:endParaRPr lang="sv-SE" dirty="0"/>
          </a:p>
        </p:txBody>
      </p:sp>
      <p:sp>
        <p:nvSpPr>
          <p:cNvPr id="5" name="Platshållare för sidfot 4">
            <a:extLst>
              <a:ext uri="{FF2B5EF4-FFF2-40B4-BE49-F238E27FC236}">
                <a16:creationId xmlns:a16="http://schemas.microsoft.com/office/drawing/2014/main" id="{DCA72D0F-0463-96E5-7163-00D3A89032A7}"/>
              </a:ext>
            </a:extLst>
          </p:cNvPr>
          <p:cNvSpPr>
            <a:spLocks noGrp="1"/>
          </p:cNvSpPr>
          <p:nvPr>
            <p:ph type="ftr" sz="quarter" idx="11"/>
          </p:nvPr>
        </p:nvSpPr>
        <p:spPr/>
        <p:txBody>
          <a:bodyPr/>
          <a:lstStyle/>
          <a:p>
            <a:r>
              <a:rPr lang="sv-SE"/>
              <a:t>Arne Kristiansen</a:t>
            </a:r>
          </a:p>
        </p:txBody>
      </p:sp>
      <p:sp>
        <p:nvSpPr>
          <p:cNvPr id="2" name="Platshållare för bildnummer 1">
            <a:extLst>
              <a:ext uri="{FF2B5EF4-FFF2-40B4-BE49-F238E27FC236}">
                <a16:creationId xmlns:a16="http://schemas.microsoft.com/office/drawing/2014/main" id="{7366F663-6CAA-6791-BB8B-C5CF242E24D5}"/>
              </a:ext>
            </a:extLst>
          </p:cNvPr>
          <p:cNvSpPr>
            <a:spLocks noGrp="1"/>
          </p:cNvSpPr>
          <p:nvPr>
            <p:ph type="sldNum" sz="quarter" idx="12"/>
          </p:nvPr>
        </p:nvSpPr>
        <p:spPr/>
        <p:txBody>
          <a:bodyPr/>
          <a:lstStyle/>
          <a:p>
            <a:fld id="{0FC72438-7ED3-D847-9853-3C152D20B8A1}" type="slidenum">
              <a:rPr lang="sv-SE" smtClean="0"/>
              <a:t>16</a:t>
            </a:fld>
            <a:endParaRPr lang="sv-SE"/>
          </a:p>
        </p:txBody>
      </p:sp>
    </p:spTree>
    <p:extLst>
      <p:ext uri="{BB962C8B-B14F-4D97-AF65-F5344CB8AC3E}">
        <p14:creationId xmlns:p14="http://schemas.microsoft.com/office/powerpoint/2010/main" val="4257606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1B28737-9839-9BC3-5BBE-B13071EC15E2}"/>
              </a:ext>
            </a:extLst>
          </p:cNvPr>
          <p:cNvSpPr>
            <a:spLocks noGrp="1"/>
          </p:cNvSpPr>
          <p:nvPr>
            <p:ph idx="1"/>
          </p:nvPr>
        </p:nvSpPr>
        <p:spPr>
          <a:xfrm>
            <a:off x="838200" y="496712"/>
            <a:ext cx="10515600" cy="5680252"/>
          </a:xfrm>
        </p:spPr>
        <p:txBody>
          <a:bodyPr>
            <a:normAutofit fontScale="85000" lnSpcReduction="20000"/>
          </a:bodyPr>
          <a:lstStyle/>
          <a:p>
            <a:pPr marL="0" indent="0" algn="ctr">
              <a:lnSpc>
                <a:spcPct val="110000"/>
              </a:lnSpc>
              <a:spcBef>
                <a:spcPts val="0"/>
              </a:spcBef>
              <a:buNone/>
            </a:pPr>
            <a:r>
              <a:rPr lang="sv-SE" altLang="sv-SE" sz="6000" b="1" dirty="0">
                <a:cs typeface="Times New Roman" panose="02020603050405020304" pitchFamily="18" charset="0"/>
              </a:rPr>
              <a:t>empati </a:t>
            </a:r>
            <a:r>
              <a:rPr lang="sv-SE" altLang="sv-SE" sz="4400" b="1" dirty="0">
                <a:cs typeface="Times New Roman" panose="02020603050405020304" pitchFamily="18" charset="0"/>
              </a:rPr>
              <a:t>empati </a:t>
            </a:r>
            <a:r>
              <a:rPr lang="sv-SE" altLang="sv-SE" sz="4000" b="1" dirty="0">
                <a:cs typeface="Times New Roman" panose="02020603050405020304" pitchFamily="18" charset="0"/>
              </a:rPr>
              <a:t>empati </a:t>
            </a:r>
            <a:r>
              <a:rPr lang="sv-SE" altLang="sv-SE" sz="3600" b="1" dirty="0">
                <a:cs typeface="Times New Roman" panose="02020603050405020304" pitchFamily="18" charset="0"/>
              </a:rPr>
              <a:t>empati </a:t>
            </a:r>
            <a:r>
              <a:rPr lang="sv-SE" altLang="sv-SE" sz="3200" b="1" dirty="0">
                <a:cs typeface="Times New Roman" panose="02020603050405020304" pitchFamily="18" charset="0"/>
              </a:rPr>
              <a:t>empati </a:t>
            </a:r>
            <a:r>
              <a:rPr lang="sv-SE" altLang="sv-SE" b="1" dirty="0">
                <a:cs typeface="Times New Roman" panose="02020603050405020304" pitchFamily="18" charset="0"/>
              </a:rPr>
              <a:t>empati</a:t>
            </a:r>
            <a:r>
              <a:rPr lang="sv-SE" altLang="sv-SE" sz="3200" b="1" dirty="0">
                <a:cs typeface="Times New Roman" panose="02020603050405020304" pitchFamily="18" charset="0"/>
              </a:rPr>
              <a:t> </a:t>
            </a:r>
            <a:r>
              <a:rPr lang="sv-SE" altLang="sv-SE" sz="2400" b="1" dirty="0">
                <a:cs typeface="Times New Roman" panose="02020603050405020304" pitchFamily="18" charset="0"/>
              </a:rPr>
              <a:t>empati</a:t>
            </a:r>
            <a:endParaRPr lang="sv-SE" altLang="sv-SE" sz="1800" b="1" dirty="0">
              <a:cs typeface="Times New Roman" panose="02020603050405020304" pitchFamily="18" charset="0"/>
            </a:endParaRPr>
          </a:p>
          <a:p>
            <a:pPr marL="0" indent="0" algn="ctr">
              <a:lnSpc>
                <a:spcPct val="110000"/>
              </a:lnSpc>
              <a:spcBef>
                <a:spcPts val="0"/>
              </a:spcBef>
              <a:buNone/>
            </a:pPr>
            <a:r>
              <a:rPr lang="sv-SE" altLang="sv-SE" sz="1800" b="1" dirty="0">
                <a:cs typeface="Times New Roman" panose="02020603050405020304" pitchFamily="18" charset="0"/>
              </a:rPr>
              <a:t>empati empati </a:t>
            </a:r>
            <a:r>
              <a:rPr lang="sv-SE" altLang="sv-SE" sz="2600" b="1" dirty="0">
                <a:cs typeface="Times New Roman" panose="02020603050405020304" pitchFamily="18" charset="0"/>
              </a:rPr>
              <a:t>empati </a:t>
            </a:r>
            <a:r>
              <a:rPr lang="sv-SE" altLang="sv-SE" sz="1800" b="1" dirty="0">
                <a:cs typeface="Times New Roman" panose="02020603050405020304" pitchFamily="18" charset="0"/>
              </a:rPr>
              <a:t>empati empati empati empati empati empati empati empati empati empati empati empati </a:t>
            </a:r>
            <a:r>
              <a:rPr lang="sv-SE" altLang="sv-SE" sz="2600" b="1" dirty="0">
                <a:cs typeface="Times New Roman" panose="02020603050405020304" pitchFamily="18" charset="0"/>
              </a:rPr>
              <a:t>empati</a:t>
            </a:r>
            <a:r>
              <a:rPr lang="sv-SE" altLang="sv-SE" sz="1800" b="1" dirty="0">
                <a:cs typeface="Times New Roman" panose="02020603050405020304" pitchFamily="18" charset="0"/>
              </a:rPr>
              <a:t> empati empati empati </a:t>
            </a:r>
            <a:r>
              <a:rPr lang="sv-SE" altLang="sv-SE" sz="3000" b="1" dirty="0">
                <a:cs typeface="Times New Roman" panose="02020603050405020304" pitchFamily="18" charset="0"/>
              </a:rPr>
              <a:t>empati</a:t>
            </a:r>
            <a:r>
              <a:rPr lang="sv-SE" altLang="sv-SE" sz="1800" b="1" dirty="0">
                <a:cs typeface="Times New Roman" panose="02020603050405020304" pitchFamily="18" charset="0"/>
              </a:rPr>
              <a:t> empati empati empati empati </a:t>
            </a:r>
            <a:r>
              <a:rPr lang="sv-SE" altLang="sv-SE" sz="2200" b="1" dirty="0">
                <a:cs typeface="Times New Roman" panose="02020603050405020304" pitchFamily="18" charset="0"/>
              </a:rPr>
              <a:t>empati</a:t>
            </a:r>
            <a:r>
              <a:rPr lang="sv-SE" altLang="sv-SE" sz="1800" b="1" dirty="0">
                <a:cs typeface="Times New Roman" panose="02020603050405020304" pitchFamily="18" charset="0"/>
              </a:rPr>
              <a:t> empati empati empati empati empati empati </a:t>
            </a:r>
            <a:r>
              <a:rPr lang="sv-SE" altLang="sv-SE" sz="3000" b="1" dirty="0">
                <a:cs typeface="Times New Roman" panose="02020603050405020304" pitchFamily="18" charset="0"/>
              </a:rPr>
              <a:t>empati </a:t>
            </a:r>
            <a:r>
              <a:rPr lang="sv-SE" altLang="sv-SE" sz="1800" b="1" dirty="0">
                <a:cs typeface="Times New Roman" panose="02020603050405020304" pitchFamily="18" charset="0"/>
              </a:rPr>
              <a:t>empati empati empati empati empati empati empati empati empati </a:t>
            </a:r>
            <a:r>
              <a:rPr lang="sv-SE" altLang="sv-SE" sz="2600" b="1" dirty="0">
                <a:cs typeface="Times New Roman" panose="02020603050405020304" pitchFamily="18" charset="0"/>
              </a:rPr>
              <a:t>empati empati </a:t>
            </a:r>
            <a:r>
              <a:rPr lang="sv-SE" altLang="sv-SE" sz="1800" b="1" dirty="0">
                <a:cs typeface="Times New Roman" panose="02020603050405020304" pitchFamily="18" charset="0"/>
              </a:rPr>
              <a:t>empati empati empati empati empati </a:t>
            </a:r>
            <a:r>
              <a:rPr lang="sv-SE" altLang="sv-SE" sz="2200" b="1" dirty="0">
                <a:cs typeface="Times New Roman" panose="02020603050405020304" pitchFamily="18" charset="0"/>
              </a:rPr>
              <a:t>empati </a:t>
            </a:r>
            <a:r>
              <a:rPr lang="sv-SE" altLang="sv-SE" sz="1800" b="1" dirty="0">
                <a:cs typeface="Times New Roman" panose="02020603050405020304" pitchFamily="18" charset="0"/>
              </a:rPr>
              <a:t>empati </a:t>
            </a:r>
            <a:r>
              <a:rPr lang="sv-SE" altLang="sv-SE" sz="3000" b="1" dirty="0">
                <a:cs typeface="Times New Roman" panose="02020603050405020304" pitchFamily="18" charset="0"/>
              </a:rPr>
              <a:t>empati </a:t>
            </a:r>
            <a:r>
              <a:rPr lang="sv-SE" altLang="sv-SE" sz="1800" b="1" dirty="0">
                <a:cs typeface="Times New Roman" panose="02020603050405020304" pitchFamily="18" charset="0"/>
              </a:rPr>
              <a:t>empati </a:t>
            </a:r>
            <a:r>
              <a:rPr lang="sv-SE" altLang="sv-SE" sz="2200" b="1" dirty="0">
                <a:cs typeface="Times New Roman" panose="02020603050405020304" pitchFamily="18" charset="0"/>
              </a:rPr>
              <a:t>empati </a:t>
            </a:r>
            <a:r>
              <a:rPr lang="sv-SE" altLang="sv-SE" sz="1800" b="1" dirty="0">
                <a:cs typeface="Times New Roman" panose="02020603050405020304" pitchFamily="18" charset="0"/>
              </a:rPr>
              <a:t>empati empati </a:t>
            </a:r>
            <a:r>
              <a:rPr lang="sv-SE" altLang="sv-SE" sz="3300" b="1" dirty="0">
                <a:cs typeface="Times New Roman" panose="02020603050405020304" pitchFamily="18" charset="0"/>
              </a:rPr>
              <a:t>empati </a:t>
            </a:r>
            <a:r>
              <a:rPr lang="sv-SE" altLang="sv-SE" sz="1800" b="1" dirty="0">
                <a:cs typeface="Times New Roman" panose="02020603050405020304" pitchFamily="18" charset="0"/>
              </a:rPr>
              <a:t>empati empati empati </a:t>
            </a:r>
            <a:r>
              <a:rPr lang="sv-SE" altLang="sv-SE" sz="2600" b="1" dirty="0">
                <a:cs typeface="Times New Roman" panose="02020603050405020304" pitchFamily="18" charset="0"/>
              </a:rPr>
              <a:t>empati</a:t>
            </a:r>
            <a:r>
              <a:rPr lang="sv-SE" altLang="sv-SE" sz="1800" b="1" dirty="0">
                <a:cs typeface="Times New Roman" panose="02020603050405020304" pitchFamily="18" charset="0"/>
              </a:rPr>
              <a:t> empati </a:t>
            </a:r>
            <a:r>
              <a:rPr lang="sv-SE" altLang="sv-SE" sz="2200" b="1" dirty="0">
                <a:cs typeface="Times New Roman" panose="02020603050405020304" pitchFamily="18" charset="0"/>
              </a:rPr>
              <a:t>empati </a:t>
            </a:r>
            <a:r>
              <a:rPr lang="sv-SE" altLang="sv-SE" sz="1800" b="1" dirty="0">
                <a:cs typeface="Times New Roman" panose="02020603050405020304" pitchFamily="18" charset="0"/>
              </a:rPr>
              <a:t>empati empati empati empati empati empati </a:t>
            </a:r>
            <a:r>
              <a:rPr lang="sv-SE" altLang="sv-SE" sz="3300" b="1" dirty="0">
                <a:cs typeface="Times New Roman" panose="02020603050405020304" pitchFamily="18" charset="0"/>
              </a:rPr>
              <a:t>empati </a:t>
            </a:r>
            <a:r>
              <a:rPr lang="sv-SE" altLang="sv-SE" sz="1800" b="1" dirty="0">
                <a:cs typeface="Times New Roman" panose="02020603050405020304" pitchFamily="18" charset="0"/>
              </a:rPr>
              <a:t>empati empati empati empati empati empati empati empati empati empati empati empati </a:t>
            </a:r>
            <a:r>
              <a:rPr lang="sv-SE" altLang="sv-SE" sz="2600" b="1" dirty="0">
                <a:cs typeface="Times New Roman" panose="02020603050405020304" pitchFamily="18" charset="0"/>
              </a:rPr>
              <a:t>empati </a:t>
            </a:r>
            <a:r>
              <a:rPr lang="sv-SE" altLang="sv-SE" sz="1800" b="1" dirty="0">
                <a:cs typeface="Times New Roman" panose="02020603050405020304" pitchFamily="18" charset="0"/>
              </a:rPr>
              <a:t>empati empati empati empati empati empati empati empati empati empati empati empati empati empati empati empati empati empati </a:t>
            </a:r>
            <a:r>
              <a:rPr lang="sv-SE" altLang="sv-SE" sz="2400" b="1" dirty="0">
                <a:cs typeface="Times New Roman" panose="02020603050405020304" pitchFamily="18" charset="0"/>
              </a:rPr>
              <a:t>empati empati </a:t>
            </a:r>
            <a:r>
              <a:rPr lang="sv-SE" altLang="sv-SE" sz="3300" b="1" dirty="0">
                <a:cs typeface="Times New Roman" panose="02020603050405020304" pitchFamily="18" charset="0"/>
              </a:rPr>
              <a:t>empati</a:t>
            </a:r>
            <a:r>
              <a:rPr lang="sv-SE" altLang="sv-SE" sz="2400" b="1" dirty="0">
                <a:cs typeface="Times New Roman" panose="02020603050405020304" pitchFamily="18" charset="0"/>
              </a:rPr>
              <a:t> empati empati empati empati empati empati empati empati empati empati empati empati empati empati empati empati </a:t>
            </a:r>
            <a:r>
              <a:rPr lang="sv-SE" altLang="sv-SE" sz="4000" b="1" dirty="0">
                <a:cs typeface="Times New Roman" panose="02020603050405020304" pitchFamily="18" charset="0"/>
              </a:rPr>
              <a:t>empati</a:t>
            </a:r>
            <a:r>
              <a:rPr lang="sv-SE" altLang="sv-SE" sz="2400" b="1" dirty="0">
                <a:cs typeface="Times New Roman" panose="02020603050405020304" pitchFamily="18" charset="0"/>
              </a:rPr>
              <a:t> empati empati empati empati </a:t>
            </a:r>
            <a:r>
              <a:rPr lang="sv-SE" altLang="sv-SE" sz="3200" b="1" dirty="0">
                <a:cs typeface="Times New Roman" panose="02020603050405020304" pitchFamily="18" charset="0"/>
              </a:rPr>
              <a:t>empati</a:t>
            </a:r>
            <a:r>
              <a:rPr lang="sv-SE" altLang="sv-SE" sz="2400" b="1" dirty="0">
                <a:cs typeface="Times New Roman" panose="02020603050405020304" pitchFamily="18" charset="0"/>
              </a:rPr>
              <a:t> empati empati empati empati empati empati empati</a:t>
            </a:r>
            <a:r>
              <a:rPr lang="sv-SE" altLang="sv-SE" sz="1800" b="1" dirty="0">
                <a:cs typeface="Times New Roman" panose="02020603050405020304" pitchFamily="18" charset="0"/>
              </a:rPr>
              <a:t> </a:t>
            </a:r>
            <a:r>
              <a:rPr lang="sv-SE" altLang="sv-SE" b="1" dirty="0">
                <a:cs typeface="Times New Roman" panose="02020603050405020304" pitchFamily="18" charset="0"/>
              </a:rPr>
              <a:t>empati </a:t>
            </a:r>
            <a:r>
              <a:rPr lang="sv-SE" altLang="sv-SE" sz="3200" b="1" dirty="0">
                <a:cs typeface="Times New Roman" panose="02020603050405020304" pitchFamily="18" charset="0"/>
              </a:rPr>
              <a:t>empati </a:t>
            </a:r>
            <a:r>
              <a:rPr lang="sv-SE" altLang="sv-SE" sz="3600" b="1" dirty="0">
                <a:cs typeface="Times New Roman" panose="02020603050405020304" pitchFamily="18" charset="0"/>
              </a:rPr>
              <a:t>empati empati </a:t>
            </a:r>
            <a:r>
              <a:rPr lang="sv-SE" altLang="sv-SE" sz="4400" b="1" dirty="0">
                <a:cs typeface="Times New Roman" panose="02020603050405020304" pitchFamily="18" charset="0"/>
              </a:rPr>
              <a:t>empati empati empati empati empati </a:t>
            </a:r>
            <a:r>
              <a:rPr lang="sv-SE" altLang="sv-SE" sz="4800" b="1" dirty="0">
                <a:cs typeface="Times New Roman" panose="02020603050405020304" pitchFamily="18" charset="0"/>
              </a:rPr>
              <a:t>empati</a:t>
            </a:r>
            <a:r>
              <a:rPr lang="sv-SE" altLang="sv-SE" sz="2000" b="1" dirty="0">
                <a:cs typeface="Times New Roman" panose="02020603050405020304" pitchFamily="18" charset="0"/>
              </a:rPr>
              <a:t> </a:t>
            </a:r>
            <a:r>
              <a:rPr lang="sv-SE" altLang="sv-SE" sz="6000" b="1" dirty="0">
                <a:cs typeface="Times New Roman" panose="02020603050405020304" pitchFamily="18" charset="0"/>
              </a:rPr>
              <a:t>empati</a:t>
            </a:r>
            <a:endParaRPr lang="sv-SE" altLang="sv-SE" sz="2100" b="1" dirty="0">
              <a:cs typeface="Times New Roman" panose="02020603050405020304" pitchFamily="18" charset="0"/>
            </a:endParaRPr>
          </a:p>
          <a:p>
            <a:pPr marL="0" indent="0" algn="ctr">
              <a:lnSpc>
                <a:spcPct val="110000"/>
              </a:lnSpc>
              <a:spcBef>
                <a:spcPts val="0"/>
              </a:spcBef>
              <a:buNone/>
            </a:pPr>
            <a:endParaRPr lang="sv-SE" altLang="sv-SE" sz="2100" b="1" dirty="0">
              <a:cs typeface="Times New Roman" panose="02020603050405020304" pitchFamily="18" charset="0"/>
            </a:endParaRPr>
          </a:p>
          <a:p>
            <a:pPr marL="0" indent="0" algn="ctr">
              <a:lnSpc>
                <a:spcPct val="110000"/>
              </a:lnSpc>
              <a:spcBef>
                <a:spcPts val="0"/>
              </a:spcBef>
              <a:buNone/>
            </a:pPr>
            <a:endParaRPr lang="sv-SE" altLang="sv-SE" sz="2100" b="1" dirty="0">
              <a:cs typeface="Times New Roman" panose="02020603050405020304" pitchFamily="18" charset="0"/>
            </a:endParaRPr>
          </a:p>
          <a:p>
            <a:pPr marL="0" indent="0" algn="ctr">
              <a:lnSpc>
                <a:spcPct val="110000"/>
              </a:lnSpc>
              <a:spcBef>
                <a:spcPts val="0"/>
              </a:spcBef>
              <a:buNone/>
            </a:pPr>
            <a:endParaRPr lang="sv-SE" altLang="sv-SE" sz="1200" b="1" dirty="0">
              <a:cs typeface="Times New Roman" panose="02020603050405020304" pitchFamily="18" charset="0"/>
            </a:endParaRPr>
          </a:p>
          <a:p>
            <a:pPr marL="0" indent="0" algn="ctr">
              <a:lnSpc>
                <a:spcPct val="110000"/>
              </a:lnSpc>
              <a:spcBef>
                <a:spcPts val="0"/>
              </a:spcBef>
              <a:buNone/>
            </a:pPr>
            <a:endParaRPr lang="sv-SE" altLang="sv-SE" sz="1200" b="1" dirty="0">
              <a:cs typeface="Times New Roman" panose="02020603050405020304" pitchFamily="18" charset="0"/>
            </a:endParaRPr>
          </a:p>
          <a:p>
            <a:pPr marL="0" indent="0" algn="ctr">
              <a:lnSpc>
                <a:spcPct val="110000"/>
              </a:lnSpc>
              <a:spcBef>
                <a:spcPts val="0"/>
              </a:spcBef>
              <a:buNone/>
            </a:pPr>
            <a:endParaRPr lang="sv-SE" altLang="sv-SE" sz="1200" b="1" dirty="0">
              <a:cs typeface="Times New Roman" panose="02020603050405020304" pitchFamily="18" charset="0"/>
            </a:endParaRPr>
          </a:p>
          <a:p>
            <a:pPr marL="0" indent="0" algn="ctr">
              <a:lnSpc>
                <a:spcPct val="110000"/>
              </a:lnSpc>
              <a:spcBef>
                <a:spcPts val="0"/>
              </a:spcBef>
              <a:buNone/>
            </a:pPr>
            <a:endParaRPr lang="sv-SE" altLang="sv-SE" sz="1200" b="1" dirty="0">
              <a:cs typeface="Times New Roman" panose="02020603050405020304" pitchFamily="18" charset="0"/>
            </a:endParaRPr>
          </a:p>
          <a:p>
            <a:pPr marL="0" indent="0" algn="ctr">
              <a:lnSpc>
                <a:spcPct val="110000"/>
              </a:lnSpc>
              <a:spcBef>
                <a:spcPts val="0"/>
              </a:spcBef>
              <a:buNone/>
            </a:pPr>
            <a:endParaRPr lang="sv-SE" sz="6600" b="1" dirty="0">
              <a:cs typeface="Times New Roman" panose="02020603050405020304" pitchFamily="18" charset="0"/>
            </a:endParaRPr>
          </a:p>
        </p:txBody>
      </p:sp>
      <p:sp>
        <p:nvSpPr>
          <p:cNvPr id="4" name="Platshållare för datum 3">
            <a:extLst>
              <a:ext uri="{FF2B5EF4-FFF2-40B4-BE49-F238E27FC236}">
                <a16:creationId xmlns:a16="http://schemas.microsoft.com/office/drawing/2014/main" id="{FE6A6984-39DC-F5A8-EA11-211DBFB8561A}"/>
              </a:ext>
            </a:extLst>
          </p:cNvPr>
          <p:cNvSpPr>
            <a:spLocks noGrp="1"/>
          </p:cNvSpPr>
          <p:nvPr>
            <p:ph type="dt" sz="half" idx="10"/>
          </p:nvPr>
        </p:nvSpPr>
        <p:spPr/>
        <p:txBody>
          <a:bodyPr/>
          <a:lstStyle/>
          <a:p>
            <a:fld id="{0F6D4F3A-D682-A74D-BFA5-0E4B81BF28C8}" type="datetime1">
              <a:rPr lang="sv-SE" smtClean="0"/>
              <a:t>2025-09-14</a:t>
            </a:fld>
            <a:endParaRPr lang="sv-SE" dirty="0"/>
          </a:p>
        </p:txBody>
      </p:sp>
      <p:sp>
        <p:nvSpPr>
          <p:cNvPr id="5" name="Platshållare för sidfot 4">
            <a:extLst>
              <a:ext uri="{FF2B5EF4-FFF2-40B4-BE49-F238E27FC236}">
                <a16:creationId xmlns:a16="http://schemas.microsoft.com/office/drawing/2014/main" id="{C127C866-C067-9B50-6E1E-CE1661399BDB}"/>
              </a:ext>
            </a:extLst>
          </p:cNvPr>
          <p:cNvSpPr>
            <a:spLocks noGrp="1"/>
          </p:cNvSpPr>
          <p:nvPr>
            <p:ph type="ftr" sz="quarter" idx="11"/>
          </p:nvPr>
        </p:nvSpPr>
        <p:spPr/>
        <p:txBody>
          <a:bodyPr/>
          <a:lstStyle/>
          <a:p>
            <a:r>
              <a:rPr lang="sv-SE"/>
              <a:t>Arne Kristiansen</a:t>
            </a:r>
          </a:p>
        </p:txBody>
      </p:sp>
      <p:sp>
        <p:nvSpPr>
          <p:cNvPr id="2" name="Platshållare för bildnummer 1">
            <a:extLst>
              <a:ext uri="{FF2B5EF4-FFF2-40B4-BE49-F238E27FC236}">
                <a16:creationId xmlns:a16="http://schemas.microsoft.com/office/drawing/2014/main" id="{117ABA57-F998-9F43-D702-5EA9DB834FAA}"/>
              </a:ext>
            </a:extLst>
          </p:cNvPr>
          <p:cNvSpPr>
            <a:spLocks noGrp="1"/>
          </p:cNvSpPr>
          <p:nvPr>
            <p:ph type="sldNum" sz="quarter" idx="12"/>
          </p:nvPr>
        </p:nvSpPr>
        <p:spPr/>
        <p:txBody>
          <a:bodyPr/>
          <a:lstStyle/>
          <a:p>
            <a:fld id="{0FC72438-7ED3-D847-9853-3C152D20B8A1}" type="slidenum">
              <a:rPr lang="sv-SE" smtClean="0"/>
              <a:t>17</a:t>
            </a:fld>
            <a:endParaRPr lang="sv-SE"/>
          </a:p>
        </p:txBody>
      </p:sp>
    </p:spTree>
    <p:extLst>
      <p:ext uri="{BB962C8B-B14F-4D97-AF65-F5344CB8AC3E}">
        <p14:creationId xmlns:p14="http://schemas.microsoft.com/office/powerpoint/2010/main" val="1705082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C82A61F-CA6C-6044-B27D-BEAFCF1D2906}"/>
              </a:ext>
            </a:extLst>
          </p:cNvPr>
          <p:cNvSpPr>
            <a:spLocks noGrp="1"/>
          </p:cNvSpPr>
          <p:nvPr>
            <p:ph type="title"/>
          </p:nvPr>
        </p:nvSpPr>
        <p:spPr>
          <a:xfrm>
            <a:off x="2256058" y="405299"/>
            <a:ext cx="7679887" cy="1349759"/>
          </a:xfrm>
        </p:spPr>
        <p:txBody>
          <a:bodyPr>
            <a:normAutofit fontScale="90000"/>
          </a:bodyPr>
          <a:lstStyle/>
          <a:p>
            <a:pPr algn="ctr">
              <a:defRPr/>
            </a:pPr>
            <a:br>
              <a:rPr lang="sv-SE" sz="3600" b="1" dirty="0">
                <a:latin typeface="Calibri" panose="020F0502020204030204" pitchFamily="34" charset="0"/>
                <a:cs typeface="Calibri" panose="020F0502020204030204" pitchFamily="34" charset="0"/>
              </a:rPr>
            </a:br>
            <a:r>
              <a:rPr lang="sv-SE" sz="4900" b="1" dirty="0">
                <a:latin typeface="Calibri" panose="020F0502020204030204" pitchFamily="34" charset="0"/>
                <a:cs typeface="Calibri" panose="020F0502020204030204" pitchFamily="34" charset="0"/>
              </a:rPr>
              <a:t>Tack för att ni lyssnade!</a:t>
            </a:r>
            <a:br>
              <a:rPr lang="sv-SE" sz="4900" b="1" dirty="0">
                <a:latin typeface="Calibri" panose="020F0502020204030204" pitchFamily="34" charset="0"/>
                <a:cs typeface="Calibri" panose="020F0502020204030204" pitchFamily="34" charset="0"/>
              </a:rPr>
            </a:br>
            <a:endParaRPr lang="sv-SE" sz="4900" b="1" dirty="0">
              <a:latin typeface="Calibri" panose="020F0502020204030204" pitchFamily="34" charset="0"/>
              <a:cs typeface="Calibri" panose="020F0502020204030204" pitchFamily="34" charset="0"/>
            </a:endParaRPr>
          </a:p>
        </p:txBody>
      </p:sp>
      <p:pic>
        <p:nvPicPr>
          <p:cNvPr id="33794" name="Platshållare för innehåll 9">
            <a:extLst>
              <a:ext uri="{FF2B5EF4-FFF2-40B4-BE49-F238E27FC236}">
                <a16:creationId xmlns:a16="http://schemas.microsoft.com/office/drawing/2014/main" id="{7559E3EA-2A92-2841-9044-A980B0CC5ED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009177" y="2197509"/>
            <a:ext cx="4173647" cy="3569109"/>
          </a:xfrm>
        </p:spPr>
      </p:pic>
      <p:sp>
        <p:nvSpPr>
          <p:cNvPr id="2" name="textruta 1">
            <a:extLst>
              <a:ext uri="{FF2B5EF4-FFF2-40B4-BE49-F238E27FC236}">
                <a16:creationId xmlns:a16="http://schemas.microsoft.com/office/drawing/2014/main" id="{6D436701-8287-9245-B089-11594EC8B9B9}"/>
              </a:ext>
            </a:extLst>
          </p:cNvPr>
          <p:cNvSpPr txBox="1"/>
          <p:nvPr/>
        </p:nvSpPr>
        <p:spPr>
          <a:xfrm>
            <a:off x="4611757" y="2966830"/>
            <a:ext cx="3399182" cy="640496"/>
          </a:xfrm>
          <a:prstGeom prst="rect">
            <a:avLst/>
          </a:prstGeom>
          <a:noFill/>
        </p:spPr>
        <p:txBody>
          <a:bodyPr wrap="square">
            <a:spAutoFit/>
          </a:bodyPr>
          <a:lstStyle/>
          <a:p>
            <a:pPr algn="ctr">
              <a:defRPr/>
            </a:pPr>
            <a:r>
              <a:rPr lang="sv-SE" sz="3562" b="1" dirty="0">
                <a:latin typeface="Calibri" panose="020F0502020204030204" pitchFamily="34" charset="0"/>
                <a:cs typeface="Calibri" panose="020F0502020204030204" pitchFamily="34" charset="0"/>
              </a:rPr>
              <a:t>Se människan! </a:t>
            </a:r>
          </a:p>
        </p:txBody>
      </p:sp>
      <p:sp>
        <p:nvSpPr>
          <p:cNvPr id="3" name="Platshållare för datum 2">
            <a:extLst>
              <a:ext uri="{FF2B5EF4-FFF2-40B4-BE49-F238E27FC236}">
                <a16:creationId xmlns:a16="http://schemas.microsoft.com/office/drawing/2014/main" id="{3DE35D79-EB71-FDBA-6FA5-BEFEF08B6B9C}"/>
              </a:ext>
            </a:extLst>
          </p:cNvPr>
          <p:cNvSpPr>
            <a:spLocks noGrp="1"/>
          </p:cNvSpPr>
          <p:nvPr>
            <p:ph type="dt" sz="half" idx="10"/>
          </p:nvPr>
        </p:nvSpPr>
        <p:spPr/>
        <p:txBody>
          <a:bodyPr/>
          <a:lstStyle/>
          <a:p>
            <a:fld id="{5955F240-4D9B-DC4F-B78B-DDA6F8D98510}" type="datetime1">
              <a:rPr lang="sv-SE" smtClean="0"/>
              <a:t>2025-09-14</a:t>
            </a:fld>
            <a:endParaRPr lang="sv-SE"/>
          </a:p>
        </p:txBody>
      </p:sp>
      <p:sp>
        <p:nvSpPr>
          <p:cNvPr id="5" name="Platshållare för sidfot 4">
            <a:extLst>
              <a:ext uri="{FF2B5EF4-FFF2-40B4-BE49-F238E27FC236}">
                <a16:creationId xmlns:a16="http://schemas.microsoft.com/office/drawing/2014/main" id="{5D87A0EA-F2DB-8244-4159-0307E9C41B5D}"/>
              </a:ext>
            </a:extLst>
          </p:cNvPr>
          <p:cNvSpPr>
            <a:spLocks noGrp="1"/>
          </p:cNvSpPr>
          <p:nvPr>
            <p:ph type="ftr" sz="quarter" idx="11"/>
          </p:nvPr>
        </p:nvSpPr>
        <p:spPr/>
        <p:txBody>
          <a:bodyPr/>
          <a:lstStyle/>
          <a:p>
            <a:r>
              <a:rPr lang="sv-SE"/>
              <a:t>Arne Kristiansen</a:t>
            </a:r>
          </a:p>
        </p:txBody>
      </p:sp>
      <p:sp>
        <p:nvSpPr>
          <p:cNvPr id="6" name="Platshållare för bildnummer 5">
            <a:extLst>
              <a:ext uri="{FF2B5EF4-FFF2-40B4-BE49-F238E27FC236}">
                <a16:creationId xmlns:a16="http://schemas.microsoft.com/office/drawing/2014/main" id="{B8AE9E8F-6ACE-C470-5603-86D6DEB22B9E}"/>
              </a:ext>
            </a:extLst>
          </p:cNvPr>
          <p:cNvSpPr>
            <a:spLocks noGrp="1"/>
          </p:cNvSpPr>
          <p:nvPr>
            <p:ph type="sldNum" sz="quarter" idx="12"/>
          </p:nvPr>
        </p:nvSpPr>
        <p:spPr/>
        <p:txBody>
          <a:bodyPr/>
          <a:lstStyle/>
          <a:p>
            <a:fld id="{0FC72438-7ED3-D847-9853-3C152D20B8A1}" type="slidenum">
              <a:rPr lang="sv-SE" smtClean="0"/>
              <a:t>18</a:t>
            </a:fld>
            <a:endParaRPr lang="sv-SE"/>
          </a:p>
        </p:txBody>
      </p:sp>
    </p:spTree>
    <p:extLst>
      <p:ext uri="{BB962C8B-B14F-4D97-AF65-F5344CB8AC3E}">
        <p14:creationId xmlns:p14="http://schemas.microsoft.com/office/powerpoint/2010/main" val="1285736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534DE3-FFAF-ACCE-D03D-AA1B5D1444A6}"/>
              </a:ext>
            </a:extLst>
          </p:cNvPr>
          <p:cNvSpPr>
            <a:spLocks noGrp="1"/>
          </p:cNvSpPr>
          <p:nvPr>
            <p:ph type="title"/>
          </p:nvPr>
        </p:nvSpPr>
        <p:spPr>
          <a:xfrm>
            <a:off x="838200" y="365126"/>
            <a:ext cx="10515600" cy="315912"/>
          </a:xfrm>
        </p:spPr>
        <p:txBody>
          <a:bodyPr>
            <a:noAutofit/>
          </a:bodyPr>
          <a:lstStyle/>
          <a:p>
            <a:r>
              <a:rPr lang="sv-SE" sz="2000" b="1" dirty="0"/>
              <a:t>Referenser</a:t>
            </a:r>
          </a:p>
        </p:txBody>
      </p:sp>
      <p:sp>
        <p:nvSpPr>
          <p:cNvPr id="3" name="Platshållare för innehåll 2">
            <a:extLst>
              <a:ext uri="{FF2B5EF4-FFF2-40B4-BE49-F238E27FC236}">
                <a16:creationId xmlns:a16="http://schemas.microsoft.com/office/drawing/2014/main" id="{763D7B36-BA40-CF22-89E3-364F09827A24}"/>
              </a:ext>
            </a:extLst>
          </p:cNvPr>
          <p:cNvSpPr>
            <a:spLocks noGrp="1"/>
          </p:cNvSpPr>
          <p:nvPr>
            <p:ph idx="1"/>
          </p:nvPr>
        </p:nvSpPr>
        <p:spPr>
          <a:xfrm>
            <a:off x="838200" y="796413"/>
            <a:ext cx="10515600" cy="5397909"/>
          </a:xfrm>
        </p:spPr>
        <p:txBody>
          <a:bodyPr>
            <a:noAutofit/>
          </a:bodyPr>
          <a:lstStyle/>
          <a:p>
            <a:pPr marL="0" indent="0">
              <a:lnSpc>
                <a:spcPct val="100000"/>
              </a:lnSpc>
              <a:spcBef>
                <a:spcPts val="0"/>
              </a:spcBef>
              <a:spcAft>
                <a:spcPts val="300"/>
              </a:spcAft>
              <a:buNone/>
            </a:pPr>
            <a:r>
              <a:rPr lang="en-US" sz="1400" dirty="0">
                <a:latin typeface="Times New Roman" panose="02020603050405020304" pitchFamily="18" charset="0"/>
                <a:cs typeface="Times New Roman" panose="02020603050405020304" pitchFamily="18" charset="0"/>
              </a:rPr>
              <a:t>Becker, Howard S. (1967). Whose Side Are We On? </a:t>
            </a:r>
            <a:r>
              <a:rPr lang="en-US" sz="1400" i="1" dirty="0">
                <a:latin typeface="Times New Roman" panose="02020603050405020304" pitchFamily="18" charset="0"/>
                <a:cs typeface="Times New Roman" panose="02020603050405020304" pitchFamily="18" charset="0"/>
              </a:rPr>
              <a:t>Social Problems</a:t>
            </a:r>
            <a:r>
              <a:rPr lang="en-US" sz="1400" dirty="0">
                <a:latin typeface="Times New Roman" panose="02020603050405020304" pitchFamily="18" charset="0"/>
                <a:cs typeface="Times New Roman" panose="02020603050405020304" pitchFamily="18" charset="0"/>
              </a:rPr>
              <a:t>, Vol 14 (3), pp. 239-247.</a:t>
            </a:r>
            <a:endParaRPr lang="sv-SE" sz="1400" dirty="0">
              <a:latin typeface="Times New Roman" panose="02020603050405020304" pitchFamily="18" charset="0"/>
              <a:cs typeface="Times New Roman" panose="02020603050405020304" pitchFamily="18" charset="0"/>
            </a:endParaRPr>
          </a:p>
          <a:p>
            <a:pPr marL="0" indent="0">
              <a:lnSpc>
                <a:spcPct val="100000"/>
              </a:lnSpc>
              <a:spcBef>
                <a:spcPts val="0"/>
              </a:spcBef>
              <a:spcAft>
                <a:spcPts val="300"/>
              </a:spcAft>
              <a:buNone/>
            </a:pPr>
            <a:r>
              <a:rPr lang="en-US" sz="1400" dirty="0">
                <a:latin typeface="Times New Roman" panose="02020603050405020304" pitchFamily="18" charset="0"/>
                <a:cs typeface="Times New Roman" panose="02020603050405020304" pitchFamily="18" charset="0"/>
              </a:rPr>
              <a:t>Best, David (2012). </a:t>
            </a:r>
            <a:r>
              <a:rPr lang="en-US" sz="1400" i="1" dirty="0">
                <a:latin typeface="Times New Roman" panose="02020603050405020304" pitchFamily="18" charset="0"/>
                <a:cs typeface="Times New Roman" panose="02020603050405020304" pitchFamily="18" charset="0"/>
              </a:rPr>
              <a:t>Addiction Recovery, A Movement for Social Change and Personal Growth in the UK. </a:t>
            </a:r>
            <a:r>
              <a:rPr lang="en-US" sz="1400" dirty="0">
                <a:latin typeface="Times New Roman" panose="02020603050405020304" pitchFamily="18" charset="0"/>
                <a:cs typeface="Times New Roman" panose="02020603050405020304" pitchFamily="18" charset="0"/>
              </a:rPr>
              <a:t>Shoreham-by-Sea: </a:t>
            </a:r>
            <a:r>
              <a:rPr lang="sv-SE" sz="1400" dirty="0">
                <a:latin typeface="Times New Roman" panose="02020603050405020304" pitchFamily="18" charset="0"/>
                <a:cs typeface="Times New Roman" panose="02020603050405020304" pitchFamily="18" charset="0"/>
              </a:rPr>
              <a:t>Pavilion Publishing.</a:t>
            </a:r>
          </a:p>
          <a:p>
            <a:pPr marL="0" indent="0">
              <a:lnSpc>
                <a:spcPct val="100000"/>
              </a:lnSpc>
              <a:spcBef>
                <a:spcPts val="0"/>
              </a:spcBef>
              <a:spcAft>
                <a:spcPts val="300"/>
              </a:spcAft>
              <a:buNone/>
            </a:pPr>
            <a:r>
              <a:rPr lang="sv-SE" sz="1400" dirty="0">
                <a:latin typeface="Times New Roman" panose="02020603050405020304" pitchFamily="18" charset="0"/>
                <a:cs typeface="Times New Roman" panose="02020603050405020304" pitchFamily="18" charset="0"/>
              </a:rPr>
              <a:t>Blomqvist, Jan (1998). </a:t>
            </a:r>
            <a:r>
              <a:rPr lang="sv-SE" sz="1400" i="1" dirty="0" err="1">
                <a:latin typeface="Times New Roman" panose="02020603050405020304" pitchFamily="18" charset="0"/>
                <a:cs typeface="Times New Roman" panose="02020603050405020304" pitchFamily="18" charset="0"/>
              </a:rPr>
              <a:t>Beyond</a:t>
            </a:r>
            <a:r>
              <a:rPr lang="sv-SE" sz="1400" i="1" dirty="0">
                <a:latin typeface="Times New Roman" panose="02020603050405020304" pitchFamily="18" charset="0"/>
                <a:cs typeface="Times New Roman" panose="02020603050405020304" pitchFamily="18" charset="0"/>
              </a:rPr>
              <a:t> </a:t>
            </a:r>
            <a:r>
              <a:rPr lang="sv-SE" sz="1400" i="1" dirty="0" err="1">
                <a:latin typeface="Times New Roman" panose="02020603050405020304" pitchFamily="18" charset="0"/>
                <a:cs typeface="Times New Roman" panose="02020603050405020304" pitchFamily="18" charset="0"/>
              </a:rPr>
              <a:t>treatment</a:t>
            </a:r>
            <a:r>
              <a:rPr lang="sv-SE" sz="1400" i="1" dirty="0">
                <a:latin typeface="Times New Roman" panose="02020603050405020304" pitchFamily="18" charset="0"/>
                <a:cs typeface="Times New Roman" panose="02020603050405020304" pitchFamily="18" charset="0"/>
              </a:rPr>
              <a:t>?: </a:t>
            </a:r>
            <a:r>
              <a:rPr lang="sv-SE" sz="1400" i="1" dirty="0" err="1">
                <a:latin typeface="Times New Roman" panose="02020603050405020304" pitchFamily="18" charset="0"/>
                <a:cs typeface="Times New Roman" panose="02020603050405020304" pitchFamily="18" charset="0"/>
              </a:rPr>
              <a:t>widening</a:t>
            </a:r>
            <a:r>
              <a:rPr lang="sv-SE" sz="1400" i="1" dirty="0">
                <a:latin typeface="Times New Roman" panose="02020603050405020304" pitchFamily="18" charset="0"/>
                <a:cs typeface="Times New Roman" panose="02020603050405020304" pitchFamily="18" charset="0"/>
              </a:rPr>
              <a:t> the approach to </a:t>
            </a:r>
            <a:r>
              <a:rPr lang="sv-SE" sz="1400" i="1" dirty="0" err="1">
                <a:latin typeface="Times New Roman" panose="02020603050405020304" pitchFamily="18" charset="0"/>
                <a:cs typeface="Times New Roman" panose="02020603050405020304" pitchFamily="18" charset="0"/>
              </a:rPr>
              <a:t>alcohol</a:t>
            </a:r>
            <a:r>
              <a:rPr lang="sv-SE" sz="1400" i="1" dirty="0">
                <a:latin typeface="Times New Roman" panose="02020603050405020304" pitchFamily="18" charset="0"/>
                <a:cs typeface="Times New Roman" panose="02020603050405020304" pitchFamily="18" charset="0"/>
              </a:rPr>
              <a:t> problems and solutions</a:t>
            </a:r>
            <a:r>
              <a:rPr lang="sv-SE" sz="1400" dirty="0">
                <a:latin typeface="Times New Roman" panose="02020603050405020304" pitchFamily="18" charset="0"/>
                <a:cs typeface="Times New Roman" panose="02020603050405020304" pitchFamily="18" charset="0"/>
              </a:rPr>
              <a:t>. Stockholm: Stockholms universitet.</a:t>
            </a:r>
          </a:p>
          <a:p>
            <a:pPr marL="0" indent="0">
              <a:lnSpc>
                <a:spcPct val="100000"/>
              </a:lnSpc>
              <a:spcBef>
                <a:spcPts val="0"/>
              </a:spcBef>
              <a:spcAft>
                <a:spcPts val="300"/>
              </a:spcAft>
              <a:buNone/>
            </a:pPr>
            <a:r>
              <a:rPr lang="en-US" sz="1400" dirty="0">
                <a:latin typeface="Times New Roman" panose="02020603050405020304" pitchFamily="18" charset="0"/>
                <a:cs typeface="Times New Roman" panose="02020603050405020304" pitchFamily="18" charset="0"/>
              </a:rPr>
              <a:t>Frank, Jerome D. &amp; Frank, Julia B. (1991) </a:t>
            </a:r>
            <a:r>
              <a:rPr lang="en-US" sz="1400" i="1" dirty="0">
                <a:latin typeface="Times New Roman" panose="02020603050405020304" pitchFamily="18" charset="0"/>
                <a:cs typeface="Times New Roman" panose="02020603050405020304" pitchFamily="18" charset="0"/>
              </a:rPr>
              <a:t>Persuasion and healing. A </a:t>
            </a:r>
            <a:r>
              <a:rPr lang="en-US" sz="1400" i="1" dirty="0" err="1">
                <a:latin typeface="Times New Roman" panose="02020603050405020304" pitchFamily="18" charset="0"/>
                <a:cs typeface="Times New Roman" panose="02020603050405020304" pitchFamily="18" charset="0"/>
              </a:rPr>
              <a:t>comperative</a:t>
            </a:r>
            <a:r>
              <a:rPr lang="en-US" sz="1400" i="1" dirty="0">
                <a:latin typeface="Times New Roman" panose="02020603050405020304" pitchFamily="18" charset="0"/>
                <a:cs typeface="Times New Roman" panose="02020603050405020304" pitchFamily="18" charset="0"/>
              </a:rPr>
              <a:t> study of psychotherapy</a:t>
            </a:r>
            <a:r>
              <a:rPr lang="en-US" sz="1400" dirty="0">
                <a:latin typeface="Times New Roman" panose="02020603050405020304" pitchFamily="18" charset="0"/>
                <a:cs typeface="Times New Roman" panose="02020603050405020304" pitchFamily="18" charset="0"/>
              </a:rPr>
              <a:t>. </a:t>
            </a:r>
            <a:r>
              <a:rPr lang="sv-SE" sz="1400" dirty="0">
                <a:latin typeface="Times New Roman" panose="02020603050405020304" pitchFamily="18" charset="0"/>
                <a:cs typeface="Times New Roman" panose="02020603050405020304" pitchFamily="18" charset="0"/>
              </a:rPr>
              <a:t>Baltimore: The John Hopkins University Press.</a:t>
            </a:r>
          </a:p>
          <a:p>
            <a:pPr marL="0" indent="0">
              <a:lnSpc>
                <a:spcPct val="100000"/>
              </a:lnSpc>
              <a:spcBef>
                <a:spcPts val="0"/>
              </a:spcBef>
              <a:spcAft>
                <a:spcPts val="300"/>
              </a:spcAft>
              <a:buNone/>
            </a:pPr>
            <a:r>
              <a:rPr lang="sv-SE" sz="1400" dirty="0">
                <a:latin typeface="Times New Roman" panose="02020603050405020304" pitchFamily="18" charset="0"/>
                <a:cs typeface="Times New Roman" panose="02020603050405020304" pitchFamily="18" charset="0"/>
              </a:rPr>
              <a:t>Healy, Karen (2014). </a:t>
            </a:r>
            <a:r>
              <a:rPr lang="sv-SE" sz="1400" i="1" dirty="0">
                <a:latin typeface="Times New Roman" panose="02020603050405020304" pitchFamily="18" charset="0"/>
                <a:cs typeface="Times New Roman" panose="02020603050405020304" pitchFamily="18" charset="0"/>
              </a:rPr>
              <a:t>Social </a:t>
            </a:r>
            <a:r>
              <a:rPr lang="sv-SE" sz="1400" i="1" dirty="0" err="1">
                <a:latin typeface="Times New Roman" panose="02020603050405020304" pitchFamily="18" charset="0"/>
                <a:cs typeface="Times New Roman" panose="02020603050405020304" pitchFamily="18" charset="0"/>
              </a:rPr>
              <a:t>work</a:t>
            </a:r>
            <a:r>
              <a:rPr lang="sv-SE" sz="1400" i="1" dirty="0">
                <a:latin typeface="Times New Roman" panose="02020603050405020304" pitchFamily="18" charset="0"/>
                <a:cs typeface="Times New Roman" panose="02020603050405020304" pitchFamily="18" charset="0"/>
              </a:rPr>
              <a:t> </a:t>
            </a:r>
            <a:r>
              <a:rPr lang="sv-SE" sz="1400" i="1" dirty="0" err="1">
                <a:latin typeface="Times New Roman" panose="02020603050405020304" pitchFamily="18" charset="0"/>
                <a:cs typeface="Times New Roman" panose="02020603050405020304" pitchFamily="18" charset="0"/>
              </a:rPr>
              <a:t>theories</a:t>
            </a:r>
            <a:r>
              <a:rPr lang="sv-SE" sz="1400" i="1" dirty="0">
                <a:latin typeface="Times New Roman" panose="02020603050405020304" pitchFamily="18" charset="0"/>
                <a:cs typeface="Times New Roman" panose="02020603050405020304" pitchFamily="18" charset="0"/>
              </a:rPr>
              <a:t> in </a:t>
            </a:r>
            <a:r>
              <a:rPr lang="sv-SE" sz="1400" i="1" dirty="0" err="1">
                <a:latin typeface="Times New Roman" panose="02020603050405020304" pitchFamily="18" charset="0"/>
                <a:cs typeface="Times New Roman" panose="02020603050405020304" pitchFamily="18" charset="0"/>
              </a:rPr>
              <a:t>context</a:t>
            </a:r>
            <a:r>
              <a:rPr lang="sv-SE" sz="1400" i="1" dirty="0">
                <a:latin typeface="Times New Roman" panose="02020603050405020304" pitchFamily="18" charset="0"/>
                <a:cs typeface="Times New Roman" panose="02020603050405020304" pitchFamily="18" charset="0"/>
              </a:rPr>
              <a:t>: </a:t>
            </a:r>
            <a:r>
              <a:rPr lang="sv-SE" sz="1400" i="1" dirty="0" err="1">
                <a:latin typeface="Times New Roman" panose="02020603050405020304" pitchFamily="18" charset="0"/>
                <a:cs typeface="Times New Roman" panose="02020603050405020304" pitchFamily="18" charset="0"/>
              </a:rPr>
              <a:t>creating</a:t>
            </a:r>
            <a:r>
              <a:rPr lang="sv-SE" sz="1400" i="1" dirty="0">
                <a:latin typeface="Times New Roman" panose="02020603050405020304" pitchFamily="18" charset="0"/>
                <a:cs typeface="Times New Roman" panose="02020603050405020304" pitchFamily="18" charset="0"/>
              </a:rPr>
              <a:t> </a:t>
            </a:r>
            <a:r>
              <a:rPr lang="sv-SE" sz="1400" i="1" dirty="0" err="1">
                <a:latin typeface="Times New Roman" panose="02020603050405020304" pitchFamily="18" charset="0"/>
                <a:cs typeface="Times New Roman" panose="02020603050405020304" pitchFamily="18" charset="0"/>
              </a:rPr>
              <a:t>frameworks</a:t>
            </a:r>
            <a:r>
              <a:rPr lang="sv-SE" sz="1400" i="1" dirty="0">
                <a:latin typeface="Times New Roman" panose="02020603050405020304" pitchFamily="18" charset="0"/>
                <a:cs typeface="Times New Roman" panose="02020603050405020304" pitchFamily="18" charset="0"/>
              </a:rPr>
              <a:t> for </a:t>
            </a:r>
            <a:r>
              <a:rPr lang="sv-SE" sz="1400" i="1" dirty="0" err="1">
                <a:latin typeface="Times New Roman" panose="02020603050405020304" pitchFamily="18" charset="0"/>
                <a:cs typeface="Times New Roman" panose="02020603050405020304" pitchFamily="18" charset="0"/>
              </a:rPr>
              <a:t>practice</a:t>
            </a:r>
            <a:r>
              <a:rPr lang="sv-SE" sz="1400" dirty="0">
                <a:latin typeface="Times New Roman" panose="02020603050405020304" pitchFamily="18" charset="0"/>
                <a:cs typeface="Times New Roman" panose="02020603050405020304" pitchFamily="18" charset="0"/>
              </a:rPr>
              <a:t>. </a:t>
            </a:r>
            <a:r>
              <a:rPr lang="sv-SE" sz="1400" dirty="0" err="1">
                <a:latin typeface="Times New Roman" panose="02020603050405020304" pitchFamily="18" charset="0"/>
                <a:cs typeface="Times New Roman" panose="02020603050405020304" pitchFamily="18" charset="0"/>
              </a:rPr>
              <a:t>Houndmills</a:t>
            </a:r>
            <a:r>
              <a:rPr lang="sv-SE" sz="1400" dirty="0">
                <a:latin typeface="Times New Roman" panose="02020603050405020304" pitchFamily="18" charset="0"/>
                <a:cs typeface="Times New Roman" panose="02020603050405020304" pitchFamily="18" charset="0"/>
              </a:rPr>
              <a:t>, </a:t>
            </a:r>
            <a:r>
              <a:rPr lang="sv-SE" sz="1400" dirty="0" err="1">
                <a:latin typeface="Times New Roman" panose="02020603050405020304" pitchFamily="18" charset="0"/>
                <a:cs typeface="Times New Roman" panose="02020603050405020304" pitchFamily="18" charset="0"/>
              </a:rPr>
              <a:t>Basingstoke</a:t>
            </a:r>
            <a:r>
              <a:rPr lang="sv-SE" sz="1400" dirty="0">
                <a:latin typeface="Times New Roman" panose="02020603050405020304" pitchFamily="18" charset="0"/>
                <a:cs typeface="Times New Roman" panose="02020603050405020304" pitchFamily="18" charset="0"/>
              </a:rPr>
              <a:t>, Hampshire: Palgrave </a:t>
            </a:r>
            <a:r>
              <a:rPr lang="sv-SE" sz="1400" dirty="0" err="1">
                <a:latin typeface="Times New Roman" panose="02020603050405020304" pitchFamily="18" charset="0"/>
                <a:cs typeface="Times New Roman" panose="02020603050405020304" pitchFamily="18" charset="0"/>
              </a:rPr>
              <a:t>Macmillan</a:t>
            </a:r>
            <a:r>
              <a:rPr lang="sv-SE" sz="1400" dirty="0">
                <a:latin typeface="Times New Roman" panose="02020603050405020304" pitchFamily="18" charset="0"/>
                <a:cs typeface="Times New Roman" panose="02020603050405020304" pitchFamily="18" charset="0"/>
              </a:rPr>
              <a:t>.</a:t>
            </a:r>
          </a:p>
          <a:p>
            <a:pPr marL="0" indent="0">
              <a:lnSpc>
                <a:spcPct val="100000"/>
              </a:lnSpc>
              <a:spcBef>
                <a:spcPts val="0"/>
              </a:spcBef>
              <a:spcAft>
                <a:spcPts val="300"/>
              </a:spcAft>
              <a:buNone/>
            </a:pPr>
            <a:r>
              <a:rPr lang="en-US" sz="1400" dirty="0" err="1">
                <a:latin typeface="Times New Roman" panose="02020603050405020304" pitchFamily="18" charset="0"/>
                <a:cs typeface="Times New Roman" panose="02020603050405020304" pitchFamily="18" charset="0"/>
              </a:rPr>
              <a:t>Knutagård</a:t>
            </a:r>
            <a:r>
              <a:rPr lang="en-US" sz="1400" dirty="0">
                <a:latin typeface="Times New Roman" panose="02020603050405020304" pitchFamily="18" charset="0"/>
                <a:cs typeface="Times New Roman" panose="02020603050405020304" pitchFamily="18" charset="0"/>
              </a:rPr>
              <a:t>, Marcus, Heule, Cecilia &amp; Kristiansen, Arne (2021). Missing Hero: Coproducing Change in Social Housing </a:t>
            </a:r>
            <a:r>
              <a:rPr lang="en-US" sz="1400" dirty="0" err="1">
                <a:latin typeface="Times New Roman" panose="02020603050405020304" pitchFamily="18" charset="0"/>
                <a:cs typeface="Times New Roman" panose="02020603050405020304" pitchFamily="18" charset="0"/>
              </a:rPr>
              <a:t>Programmes</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Social Inclusion</a:t>
            </a:r>
            <a:r>
              <a:rPr lang="en-US" sz="1400" dirty="0">
                <a:latin typeface="Times New Roman" panose="02020603050405020304" pitchFamily="18" charset="0"/>
                <a:cs typeface="Times New Roman" panose="02020603050405020304" pitchFamily="18" charset="0"/>
              </a:rPr>
              <a:t> (ISSN 2183-2803) 2021, Volume 9:3.</a:t>
            </a:r>
            <a:endParaRPr lang="sv-SE" sz="1400" dirty="0">
              <a:latin typeface="Times New Roman" panose="02020603050405020304" pitchFamily="18" charset="0"/>
              <a:cs typeface="Times New Roman" panose="02020603050405020304" pitchFamily="18" charset="0"/>
            </a:endParaRPr>
          </a:p>
          <a:p>
            <a:pPr marL="0" indent="0">
              <a:lnSpc>
                <a:spcPct val="100000"/>
              </a:lnSpc>
              <a:spcBef>
                <a:spcPts val="0"/>
              </a:spcBef>
              <a:spcAft>
                <a:spcPts val="300"/>
              </a:spcAft>
              <a:buNone/>
            </a:pPr>
            <a:r>
              <a:rPr lang="sv-SE" sz="1400" dirty="0">
                <a:latin typeface="Times New Roman" panose="02020603050405020304" pitchFamily="18" charset="0"/>
                <a:cs typeface="Times New Roman" panose="02020603050405020304" pitchFamily="18" charset="0"/>
              </a:rPr>
              <a:t>Kristiansen, Arne (1999). </a:t>
            </a:r>
            <a:r>
              <a:rPr lang="sv-SE" sz="1400" i="1" dirty="0">
                <a:latin typeface="Times New Roman" panose="02020603050405020304" pitchFamily="18" charset="0"/>
                <a:cs typeface="Times New Roman" panose="02020603050405020304" pitchFamily="18" charset="0"/>
              </a:rPr>
              <a:t>Fri från narkotika. Om kvinnor och män som har varit narkotikamissbrukare</a:t>
            </a:r>
            <a:r>
              <a:rPr lang="sv-SE" sz="1400" dirty="0">
                <a:latin typeface="Times New Roman" panose="02020603050405020304" pitchFamily="18" charset="0"/>
                <a:cs typeface="Times New Roman" panose="02020603050405020304" pitchFamily="18" charset="0"/>
              </a:rPr>
              <a:t>. Umeå: Studier i socialt arbete nr 28, Institutionen för socialt arbete, Umeå universitet.</a:t>
            </a:r>
          </a:p>
          <a:p>
            <a:pPr marL="0" indent="0">
              <a:lnSpc>
                <a:spcPct val="100000"/>
              </a:lnSpc>
              <a:spcBef>
                <a:spcPts val="0"/>
              </a:spcBef>
              <a:spcAft>
                <a:spcPts val="300"/>
              </a:spcAft>
              <a:buNone/>
            </a:pPr>
            <a:r>
              <a:rPr lang="sv-SE" sz="1400" dirty="0">
                <a:latin typeface="Times New Roman" panose="02020603050405020304" pitchFamily="18" charset="0"/>
                <a:cs typeface="Times New Roman" panose="02020603050405020304" pitchFamily="18" charset="0"/>
              </a:rPr>
              <a:t>Kristiansen, Arne (2022). En historisk ironi i det sociala hemlöshetsarbetet. Om att klara eget boende eller att inte klara sig utan eget boende. I Angelin, Anna &amp; Hjort, Torbjörn (red.)</a:t>
            </a:r>
            <a:r>
              <a:rPr lang="sv-SE" sz="1400" i="1" dirty="0">
                <a:latin typeface="Times New Roman" panose="02020603050405020304" pitchFamily="18" charset="0"/>
                <a:cs typeface="Times New Roman" panose="02020603050405020304" pitchFamily="18" charset="0"/>
              </a:rPr>
              <a:t> Socialt arbete i förändring - utmaningar och villkor inom utbildning, forskning och praktik. </a:t>
            </a:r>
            <a:r>
              <a:rPr lang="sv-SE" sz="1400" dirty="0">
                <a:latin typeface="Times New Roman" panose="02020603050405020304" pitchFamily="18" charset="0"/>
                <a:cs typeface="Times New Roman" panose="02020603050405020304" pitchFamily="18" charset="0"/>
              </a:rPr>
              <a:t>Lund: Lunds universitet, Samhällsvetenskapliga fakulteten (sid 443-470).</a:t>
            </a:r>
          </a:p>
          <a:p>
            <a:pPr marL="0" indent="0">
              <a:lnSpc>
                <a:spcPct val="100000"/>
              </a:lnSpc>
              <a:spcBef>
                <a:spcPts val="0"/>
              </a:spcBef>
              <a:spcAft>
                <a:spcPts val="300"/>
              </a:spcAft>
              <a:buNone/>
            </a:pPr>
            <a:r>
              <a:rPr lang="sv-SE" sz="1400" dirty="0">
                <a:latin typeface="Times New Roman" panose="02020603050405020304" pitchFamily="18" charset="0"/>
                <a:cs typeface="Times New Roman" panose="02020603050405020304" pitchFamily="18" charset="0"/>
              </a:rPr>
              <a:t>Kristiansen, Arne (2023). Socialtjänstens arbete med social mobilisering av utsatta grupper. I Blom, Björn, Eriksson, Malin &amp; Snellman, Marie-Louise (red.) </a:t>
            </a:r>
            <a:r>
              <a:rPr lang="sv-SE" sz="1400" i="1" dirty="0">
                <a:latin typeface="Times New Roman" panose="02020603050405020304" pitchFamily="18" charset="0"/>
                <a:cs typeface="Times New Roman" panose="02020603050405020304" pitchFamily="18" charset="0"/>
              </a:rPr>
              <a:t>Socialtjänstens arbete med social hållbarhet – Insatser på individ, grupp och samhällsnivå</a:t>
            </a:r>
            <a:r>
              <a:rPr lang="sv-SE" sz="1400" dirty="0">
                <a:latin typeface="Times New Roman" panose="02020603050405020304" pitchFamily="18" charset="0"/>
                <a:cs typeface="Times New Roman" panose="02020603050405020304" pitchFamily="18" charset="0"/>
              </a:rPr>
              <a:t>. Lund: Studentlitteratur (sid. 185-198).</a:t>
            </a:r>
          </a:p>
          <a:p>
            <a:pPr marL="0" indent="0">
              <a:lnSpc>
                <a:spcPct val="100000"/>
              </a:lnSpc>
              <a:spcBef>
                <a:spcPts val="0"/>
              </a:spcBef>
              <a:spcAft>
                <a:spcPts val="300"/>
              </a:spcAft>
              <a:buNone/>
            </a:pPr>
            <a:r>
              <a:rPr lang="sv-SE" sz="1400" dirty="0">
                <a:latin typeface="Times New Roman" panose="02020603050405020304" pitchFamily="18" charset="0"/>
                <a:cs typeface="Times New Roman" panose="02020603050405020304" pitchFamily="18" charset="0"/>
              </a:rPr>
              <a:t>Kristiansen, Arne (2024). Tillsammans! Socialt arbete för social rättvisa. I </a:t>
            </a:r>
            <a:r>
              <a:rPr lang="sv-SE" sz="1400" dirty="0" err="1">
                <a:latin typeface="Times New Roman" panose="02020603050405020304" pitchFamily="18" charset="0"/>
                <a:cs typeface="Times New Roman" panose="02020603050405020304" pitchFamily="18" charset="0"/>
              </a:rPr>
              <a:t>Knezevic</a:t>
            </a:r>
            <a:r>
              <a:rPr lang="sv-SE" sz="1400" dirty="0">
                <a:latin typeface="Times New Roman" panose="02020603050405020304" pitchFamily="18" charset="0"/>
                <a:cs typeface="Times New Roman" panose="02020603050405020304" pitchFamily="18" charset="0"/>
              </a:rPr>
              <a:t>, </a:t>
            </a:r>
            <a:r>
              <a:rPr lang="sv-SE" sz="1400" dirty="0" err="1">
                <a:latin typeface="Times New Roman" panose="02020603050405020304" pitchFamily="18" charset="0"/>
                <a:cs typeface="Times New Roman" panose="02020603050405020304" pitchFamily="18" charset="0"/>
              </a:rPr>
              <a:t>Zlatana</a:t>
            </a:r>
            <a:r>
              <a:rPr lang="sv-SE" sz="1400" dirty="0">
                <a:latin typeface="Times New Roman" panose="02020603050405020304" pitchFamily="18" charset="0"/>
                <a:cs typeface="Times New Roman" panose="02020603050405020304" pitchFamily="18" charset="0"/>
              </a:rPr>
              <a:t> (red.) </a:t>
            </a:r>
            <a:r>
              <a:rPr lang="sv-SE" sz="1400" i="1" dirty="0">
                <a:latin typeface="Times New Roman" panose="02020603050405020304" pitchFamily="18" charset="0"/>
                <a:cs typeface="Times New Roman" panose="02020603050405020304" pitchFamily="18" charset="0"/>
              </a:rPr>
              <a:t>Socialt arbete – i gränslandet mellan teori och praktik</a:t>
            </a:r>
            <a:r>
              <a:rPr lang="sv-SE" sz="1400" dirty="0">
                <a:latin typeface="Times New Roman" panose="02020603050405020304" pitchFamily="18" charset="0"/>
                <a:cs typeface="Times New Roman" panose="02020603050405020304" pitchFamily="18" charset="0"/>
              </a:rPr>
              <a:t>. Liberförlag, Stockholm (sid 97-113) ISBN 978-91-47-14936-0.</a:t>
            </a:r>
          </a:p>
          <a:p>
            <a:pPr marL="0" indent="0">
              <a:lnSpc>
                <a:spcPct val="100000"/>
              </a:lnSpc>
              <a:spcBef>
                <a:spcPts val="0"/>
              </a:spcBef>
              <a:spcAft>
                <a:spcPts val="300"/>
              </a:spcAft>
              <a:buNone/>
            </a:pPr>
            <a:r>
              <a:rPr lang="sv-SE" sz="1400" dirty="0" err="1">
                <a:latin typeface="Times New Roman" panose="02020603050405020304" pitchFamily="18" charset="0"/>
                <a:cs typeface="Times New Roman" panose="02020603050405020304" pitchFamily="18" charset="0"/>
              </a:rPr>
              <a:t>Topor</a:t>
            </a:r>
            <a:r>
              <a:rPr lang="sv-SE" sz="1400" dirty="0">
                <a:latin typeface="Times New Roman" panose="02020603050405020304" pitchFamily="18" charset="0"/>
                <a:cs typeface="Times New Roman" panose="02020603050405020304" pitchFamily="18" charset="0"/>
              </a:rPr>
              <a:t>, Alain (2001). </a:t>
            </a:r>
            <a:r>
              <a:rPr lang="sv-SE" sz="1400" i="1" dirty="0" err="1">
                <a:latin typeface="Times New Roman" panose="02020603050405020304" pitchFamily="18" charset="0"/>
                <a:cs typeface="Times New Roman" panose="02020603050405020304" pitchFamily="18" charset="0"/>
              </a:rPr>
              <a:t>Managing</a:t>
            </a:r>
            <a:r>
              <a:rPr lang="sv-SE" sz="1400" i="1" dirty="0">
                <a:latin typeface="Times New Roman" panose="02020603050405020304" pitchFamily="18" charset="0"/>
                <a:cs typeface="Times New Roman" panose="02020603050405020304" pitchFamily="18" charset="0"/>
              </a:rPr>
              <a:t> the </a:t>
            </a:r>
            <a:r>
              <a:rPr lang="sv-SE" sz="1400" i="1" dirty="0" err="1">
                <a:latin typeface="Times New Roman" panose="02020603050405020304" pitchFamily="18" charset="0"/>
                <a:cs typeface="Times New Roman" panose="02020603050405020304" pitchFamily="18" charset="0"/>
              </a:rPr>
              <a:t>contradictions</a:t>
            </a:r>
            <a:r>
              <a:rPr lang="sv-SE" sz="1400" i="1" dirty="0">
                <a:latin typeface="Times New Roman" panose="02020603050405020304" pitchFamily="18" charset="0"/>
                <a:cs typeface="Times New Roman" panose="02020603050405020304" pitchFamily="18" charset="0"/>
              </a:rPr>
              <a:t>: </a:t>
            </a:r>
            <a:r>
              <a:rPr lang="sv-SE" sz="1400" i="1" dirty="0" err="1">
                <a:latin typeface="Times New Roman" panose="02020603050405020304" pitchFamily="18" charset="0"/>
                <a:cs typeface="Times New Roman" panose="02020603050405020304" pitchFamily="18" charset="0"/>
              </a:rPr>
              <a:t>Recovery</a:t>
            </a:r>
            <a:r>
              <a:rPr lang="sv-SE" sz="1400" i="1" dirty="0">
                <a:latin typeface="Times New Roman" panose="02020603050405020304" pitchFamily="18" charset="0"/>
                <a:cs typeface="Times New Roman" panose="02020603050405020304" pitchFamily="18" charset="0"/>
              </a:rPr>
              <a:t> from </a:t>
            </a:r>
            <a:r>
              <a:rPr lang="sv-SE" sz="1400" i="1" dirty="0" err="1">
                <a:latin typeface="Times New Roman" panose="02020603050405020304" pitchFamily="18" charset="0"/>
                <a:cs typeface="Times New Roman" panose="02020603050405020304" pitchFamily="18" charset="0"/>
              </a:rPr>
              <a:t>severe</a:t>
            </a:r>
            <a:r>
              <a:rPr lang="sv-SE" sz="1400" i="1" dirty="0">
                <a:latin typeface="Times New Roman" panose="02020603050405020304" pitchFamily="18" charset="0"/>
                <a:cs typeface="Times New Roman" panose="02020603050405020304" pitchFamily="18" charset="0"/>
              </a:rPr>
              <a:t> mental disorders</a:t>
            </a:r>
            <a:r>
              <a:rPr lang="sv-SE" sz="1400" dirty="0">
                <a:latin typeface="Times New Roman" panose="02020603050405020304" pitchFamily="18" charset="0"/>
                <a:cs typeface="Times New Roman" panose="02020603050405020304" pitchFamily="18" charset="0"/>
              </a:rPr>
              <a:t>. Diss. Stockholm : Stockholms universitet, 2001.</a:t>
            </a:r>
          </a:p>
          <a:p>
            <a:pPr marL="0" indent="0">
              <a:lnSpc>
                <a:spcPct val="100000"/>
              </a:lnSpc>
              <a:spcBef>
                <a:spcPts val="0"/>
              </a:spcBef>
              <a:spcAft>
                <a:spcPts val="300"/>
              </a:spcAft>
              <a:buNone/>
            </a:pPr>
            <a:r>
              <a:rPr lang="sv-SE" sz="1400" dirty="0" err="1">
                <a:latin typeface="Times New Roman" panose="02020603050405020304" pitchFamily="18" charset="0"/>
                <a:cs typeface="Times New Roman" panose="02020603050405020304" pitchFamily="18" charset="0"/>
              </a:rPr>
              <a:t>Tsemberis</a:t>
            </a:r>
            <a:r>
              <a:rPr lang="sv-SE" sz="1400" dirty="0">
                <a:latin typeface="Times New Roman" panose="02020603050405020304" pitchFamily="18" charset="0"/>
                <a:cs typeface="Times New Roman" panose="02020603050405020304" pitchFamily="18" charset="0"/>
              </a:rPr>
              <a:t>, Sam J. (2010). </a:t>
            </a:r>
            <a:r>
              <a:rPr lang="sv-SE" sz="1400" i="1" dirty="0" err="1">
                <a:latin typeface="Times New Roman" panose="02020603050405020304" pitchFamily="18" charset="0"/>
                <a:cs typeface="Times New Roman" panose="02020603050405020304" pitchFamily="18" charset="0"/>
              </a:rPr>
              <a:t>Housing</a:t>
            </a:r>
            <a:r>
              <a:rPr lang="sv-SE" sz="1400" i="1" dirty="0">
                <a:latin typeface="Times New Roman" panose="02020603050405020304" pitchFamily="18" charset="0"/>
                <a:cs typeface="Times New Roman" panose="02020603050405020304" pitchFamily="18" charset="0"/>
              </a:rPr>
              <a:t> </a:t>
            </a:r>
            <a:r>
              <a:rPr lang="sv-SE" sz="1400" i="1" dirty="0" err="1">
                <a:latin typeface="Times New Roman" panose="02020603050405020304" pitchFamily="18" charset="0"/>
                <a:cs typeface="Times New Roman" panose="02020603050405020304" pitchFamily="18" charset="0"/>
              </a:rPr>
              <a:t>first</a:t>
            </a:r>
            <a:r>
              <a:rPr lang="sv-SE" sz="1400" i="1" dirty="0">
                <a:latin typeface="Times New Roman" panose="02020603050405020304" pitchFamily="18" charset="0"/>
                <a:cs typeface="Times New Roman" panose="02020603050405020304" pitchFamily="18" charset="0"/>
              </a:rPr>
              <a:t>: the </a:t>
            </a:r>
            <a:r>
              <a:rPr lang="sv-SE" sz="1400" i="1" dirty="0" err="1">
                <a:latin typeface="Times New Roman" panose="02020603050405020304" pitchFamily="18" charset="0"/>
                <a:cs typeface="Times New Roman" panose="02020603050405020304" pitchFamily="18" charset="0"/>
              </a:rPr>
              <a:t>Pathways</a:t>
            </a:r>
            <a:r>
              <a:rPr lang="sv-SE" sz="1400" i="1" dirty="0">
                <a:latin typeface="Times New Roman" panose="02020603050405020304" pitchFamily="18" charset="0"/>
                <a:cs typeface="Times New Roman" panose="02020603050405020304" pitchFamily="18" charset="0"/>
              </a:rPr>
              <a:t> </a:t>
            </a:r>
            <a:r>
              <a:rPr lang="sv-SE" sz="1400" i="1" dirty="0" err="1">
                <a:latin typeface="Times New Roman" panose="02020603050405020304" pitchFamily="18" charset="0"/>
                <a:cs typeface="Times New Roman" panose="02020603050405020304" pitchFamily="18" charset="0"/>
              </a:rPr>
              <a:t>model</a:t>
            </a:r>
            <a:r>
              <a:rPr lang="sv-SE" sz="1400" i="1" dirty="0">
                <a:latin typeface="Times New Roman" panose="02020603050405020304" pitchFamily="18" charset="0"/>
                <a:cs typeface="Times New Roman" panose="02020603050405020304" pitchFamily="18" charset="0"/>
              </a:rPr>
              <a:t> to end </a:t>
            </a:r>
            <a:r>
              <a:rPr lang="sv-SE" sz="1400" i="1" dirty="0" err="1">
                <a:latin typeface="Times New Roman" panose="02020603050405020304" pitchFamily="18" charset="0"/>
                <a:cs typeface="Times New Roman" panose="02020603050405020304" pitchFamily="18" charset="0"/>
              </a:rPr>
              <a:t>homelessness</a:t>
            </a:r>
            <a:r>
              <a:rPr lang="sv-SE" sz="1400" i="1" dirty="0">
                <a:latin typeface="Times New Roman" panose="02020603050405020304" pitchFamily="18" charset="0"/>
                <a:cs typeface="Times New Roman" panose="02020603050405020304" pitchFamily="18" charset="0"/>
              </a:rPr>
              <a:t> for </a:t>
            </a:r>
            <a:r>
              <a:rPr lang="sv-SE" sz="1400" i="1" dirty="0" err="1">
                <a:latin typeface="Times New Roman" panose="02020603050405020304" pitchFamily="18" charset="0"/>
                <a:cs typeface="Times New Roman" panose="02020603050405020304" pitchFamily="18" charset="0"/>
              </a:rPr>
              <a:t>people</a:t>
            </a:r>
            <a:r>
              <a:rPr lang="sv-SE" sz="1400" i="1" dirty="0">
                <a:latin typeface="Times New Roman" panose="02020603050405020304" pitchFamily="18" charset="0"/>
                <a:cs typeface="Times New Roman" panose="02020603050405020304" pitchFamily="18" charset="0"/>
              </a:rPr>
              <a:t> </a:t>
            </a:r>
            <a:r>
              <a:rPr lang="sv-SE" sz="1400" i="1" dirty="0" err="1">
                <a:latin typeface="Times New Roman" panose="02020603050405020304" pitchFamily="18" charset="0"/>
                <a:cs typeface="Times New Roman" panose="02020603050405020304" pitchFamily="18" charset="0"/>
              </a:rPr>
              <a:t>with</a:t>
            </a:r>
            <a:r>
              <a:rPr lang="sv-SE" sz="1400" i="1" dirty="0">
                <a:latin typeface="Times New Roman" panose="02020603050405020304" pitchFamily="18" charset="0"/>
                <a:cs typeface="Times New Roman" panose="02020603050405020304" pitchFamily="18" charset="0"/>
              </a:rPr>
              <a:t> mental </a:t>
            </a:r>
            <a:r>
              <a:rPr lang="sv-SE" sz="1400" i="1" dirty="0" err="1">
                <a:latin typeface="Times New Roman" panose="02020603050405020304" pitchFamily="18" charset="0"/>
                <a:cs typeface="Times New Roman" panose="02020603050405020304" pitchFamily="18" charset="0"/>
              </a:rPr>
              <a:t>illness</a:t>
            </a:r>
            <a:r>
              <a:rPr lang="sv-SE" sz="1400" i="1" dirty="0">
                <a:latin typeface="Times New Roman" panose="02020603050405020304" pitchFamily="18" charset="0"/>
                <a:cs typeface="Times New Roman" panose="02020603050405020304" pitchFamily="18" charset="0"/>
              </a:rPr>
              <a:t> and </a:t>
            </a:r>
            <a:r>
              <a:rPr lang="sv-SE" sz="1400" i="1" dirty="0" err="1">
                <a:latin typeface="Times New Roman" panose="02020603050405020304" pitchFamily="18" charset="0"/>
                <a:cs typeface="Times New Roman" panose="02020603050405020304" pitchFamily="18" charset="0"/>
              </a:rPr>
              <a:t>addiction</a:t>
            </a:r>
            <a:r>
              <a:rPr lang="sv-SE" sz="1400" dirty="0">
                <a:latin typeface="Times New Roman" panose="02020603050405020304" pitchFamily="18" charset="0"/>
                <a:cs typeface="Times New Roman" panose="02020603050405020304" pitchFamily="18" charset="0"/>
              </a:rPr>
              <a:t>. Center City, Minnesota: Hazelden.</a:t>
            </a:r>
          </a:p>
          <a:p>
            <a:pPr marL="0" indent="0">
              <a:lnSpc>
                <a:spcPct val="100000"/>
              </a:lnSpc>
              <a:spcBef>
                <a:spcPts val="0"/>
              </a:spcBef>
              <a:spcAft>
                <a:spcPts val="300"/>
              </a:spcAft>
              <a:buNone/>
            </a:pPr>
            <a:endParaRPr lang="sv-SE" sz="1400" dirty="0">
              <a:latin typeface="Times New Roman" panose="02020603050405020304" pitchFamily="18" charset="0"/>
              <a:cs typeface="Times New Roman" panose="02020603050405020304" pitchFamily="18" charset="0"/>
            </a:endParaRPr>
          </a:p>
        </p:txBody>
      </p:sp>
      <p:sp>
        <p:nvSpPr>
          <p:cNvPr id="4" name="Platshållare för datum 3">
            <a:extLst>
              <a:ext uri="{FF2B5EF4-FFF2-40B4-BE49-F238E27FC236}">
                <a16:creationId xmlns:a16="http://schemas.microsoft.com/office/drawing/2014/main" id="{337E16ED-96D1-E27C-9934-EA082FAAD828}"/>
              </a:ext>
            </a:extLst>
          </p:cNvPr>
          <p:cNvSpPr>
            <a:spLocks noGrp="1"/>
          </p:cNvSpPr>
          <p:nvPr>
            <p:ph type="dt" sz="half" idx="10"/>
          </p:nvPr>
        </p:nvSpPr>
        <p:spPr/>
        <p:txBody>
          <a:bodyPr/>
          <a:lstStyle/>
          <a:p>
            <a:fld id="{02F556BB-E9D7-6F42-BA67-FD9E1B206348}" type="datetime1">
              <a:rPr lang="sv-SE" smtClean="0"/>
              <a:t>2025-09-14</a:t>
            </a:fld>
            <a:endParaRPr lang="sv-SE" dirty="0"/>
          </a:p>
        </p:txBody>
      </p:sp>
      <p:sp>
        <p:nvSpPr>
          <p:cNvPr id="5" name="Platshållare för sidfot 4">
            <a:extLst>
              <a:ext uri="{FF2B5EF4-FFF2-40B4-BE49-F238E27FC236}">
                <a16:creationId xmlns:a16="http://schemas.microsoft.com/office/drawing/2014/main" id="{111C3F1C-2B2F-517D-963F-CFD10C3FD4FD}"/>
              </a:ext>
            </a:extLst>
          </p:cNvPr>
          <p:cNvSpPr>
            <a:spLocks noGrp="1"/>
          </p:cNvSpPr>
          <p:nvPr>
            <p:ph type="ftr" sz="quarter" idx="11"/>
          </p:nvPr>
        </p:nvSpPr>
        <p:spPr/>
        <p:txBody>
          <a:bodyPr/>
          <a:lstStyle/>
          <a:p>
            <a:r>
              <a:rPr lang="sv-SE"/>
              <a:t>Arne Kristiansen</a:t>
            </a:r>
          </a:p>
        </p:txBody>
      </p:sp>
      <p:sp>
        <p:nvSpPr>
          <p:cNvPr id="6" name="Platshållare för bildnummer 5">
            <a:extLst>
              <a:ext uri="{FF2B5EF4-FFF2-40B4-BE49-F238E27FC236}">
                <a16:creationId xmlns:a16="http://schemas.microsoft.com/office/drawing/2014/main" id="{DF7D062A-AB73-CF89-E155-253E1D00FC42}"/>
              </a:ext>
            </a:extLst>
          </p:cNvPr>
          <p:cNvSpPr>
            <a:spLocks noGrp="1"/>
          </p:cNvSpPr>
          <p:nvPr>
            <p:ph type="sldNum" sz="quarter" idx="12"/>
          </p:nvPr>
        </p:nvSpPr>
        <p:spPr/>
        <p:txBody>
          <a:bodyPr/>
          <a:lstStyle/>
          <a:p>
            <a:fld id="{0FC72438-7ED3-D847-9853-3C152D20B8A1}" type="slidenum">
              <a:rPr lang="sv-SE" smtClean="0"/>
              <a:t>19</a:t>
            </a:fld>
            <a:endParaRPr lang="sv-SE"/>
          </a:p>
        </p:txBody>
      </p:sp>
    </p:spTree>
    <p:extLst>
      <p:ext uri="{BB962C8B-B14F-4D97-AF65-F5344CB8AC3E}">
        <p14:creationId xmlns:p14="http://schemas.microsoft.com/office/powerpoint/2010/main" val="92730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36808"/>
                <a:lumOff val="63192"/>
              </a:schemeClr>
            </a:gs>
            <a:gs pos="55000">
              <a:schemeClr val="accent6">
                <a:alpha val="70000"/>
                <a:lumMod val="92656"/>
                <a:lumOff val="7344"/>
              </a:schemeClr>
            </a:gs>
            <a:gs pos="83000">
              <a:schemeClr val="accent6">
                <a:lumMod val="45000"/>
                <a:lumOff val="55000"/>
              </a:schemeClr>
            </a:gs>
            <a:gs pos="100000">
              <a:schemeClr val="accent6">
                <a:lumMod val="30000"/>
                <a:lumOff val="70000"/>
              </a:schemeClr>
            </a:gs>
          </a:gsLst>
          <a:lin ang="6600000" scaled="0"/>
        </a:gradFill>
        <a:effectLst/>
      </p:bgPr>
    </p:bg>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AACF9FA-79E1-9B41-9B48-CEAAA12E2993}"/>
              </a:ext>
            </a:extLst>
          </p:cNvPr>
          <p:cNvSpPr>
            <a:spLocks noGrp="1"/>
          </p:cNvSpPr>
          <p:nvPr>
            <p:ph type="dt" sz="half" idx="10"/>
          </p:nvPr>
        </p:nvSpPr>
        <p:spPr/>
        <p:txBody>
          <a:bodyPr/>
          <a:lstStyle/>
          <a:p>
            <a:fld id="{DDB6CD6D-EBCD-1B4D-8231-8F1E991A7F8E}" type="datetime1">
              <a:rPr lang="sv-SE" smtClean="0"/>
              <a:t>2025-09-14</a:t>
            </a:fld>
            <a:endParaRPr lang="sv-SE"/>
          </a:p>
        </p:txBody>
      </p:sp>
      <p:sp>
        <p:nvSpPr>
          <p:cNvPr id="3" name="Platshållare för sidfot 2">
            <a:extLst>
              <a:ext uri="{FF2B5EF4-FFF2-40B4-BE49-F238E27FC236}">
                <a16:creationId xmlns:a16="http://schemas.microsoft.com/office/drawing/2014/main" id="{010DA122-CE76-7BF1-EA4D-4EEB91960A35}"/>
              </a:ext>
            </a:extLst>
          </p:cNvPr>
          <p:cNvSpPr>
            <a:spLocks noGrp="1"/>
          </p:cNvSpPr>
          <p:nvPr>
            <p:ph type="ftr" sz="quarter" idx="11"/>
          </p:nvPr>
        </p:nvSpPr>
        <p:spPr/>
        <p:txBody>
          <a:bodyPr/>
          <a:lstStyle/>
          <a:p>
            <a:r>
              <a:rPr lang="sv-SE"/>
              <a:t>Arne Kristiansen</a:t>
            </a:r>
          </a:p>
        </p:txBody>
      </p:sp>
      <p:pic>
        <p:nvPicPr>
          <p:cNvPr id="5" name="Bildobjekt 4" descr="En bild som visar text, bok, Människoansikte, skärmbild&#10;&#10;AI-genererat innehåll kan vara felaktigt.">
            <a:extLst>
              <a:ext uri="{FF2B5EF4-FFF2-40B4-BE49-F238E27FC236}">
                <a16:creationId xmlns:a16="http://schemas.microsoft.com/office/drawing/2014/main" id="{0B6EE2D6-1860-D393-04C6-DFBBBB7A4395}"/>
              </a:ext>
            </a:extLst>
          </p:cNvPr>
          <p:cNvPicPr>
            <a:picLocks noChangeAspect="1"/>
          </p:cNvPicPr>
          <p:nvPr/>
        </p:nvPicPr>
        <p:blipFill>
          <a:blip r:embed="rId2"/>
          <a:stretch>
            <a:fillRect/>
          </a:stretch>
        </p:blipFill>
        <p:spPr>
          <a:xfrm>
            <a:off x="3524250" y="0"/>
            <a:ext cx="5143500" cy="6858000"/>
          </a:xfrm>
          <a:prstGeom prst="rect">
            <a:avLst/>
          </a:prstGeom>
        </p:spPr>
      </p:pic>
      <p:sp>
        <p:nvSpPr>
          <p:cNvPr id="4" name="Platshållare för bildnummer 3">
            <a:extLst>
              <a:ext uri="{FF2B5EF4-FFF2-40B4-BE49-F238E27FC236}">
                <a16:creationId xmlns:a16="http://schemas.microsoft.com/office/drawing/2014/main" id="{EF273385-0BED-434B-2D5D-F9ECF91DFFF1}"/>
              </a:ext>
            </a:extLst>
          </p:cNvPr>
          <p:cNvSpPr>
            <a:spLocks noGrp="1"/>
          </p:cNvSpPr>
          <p:nvPr>
            <p:ph type="sldNum" sz="quarter" idx="12"/>
          </p:nvPr>
        </p:nvSpPr>
        <p:spPr/>
        <p:txBody>
          <a:bodyPr/>
          <a:lstStyle/>
          <a:p>
            <a:fld id="{0FC72438-7ED3-D847-9853-3C152D20B8A1}" type="slidenum">
              <a:rPr lang="sv-SE" smtClean="0"/>
              <a:t>2</a:t>
            </a:fld>
            <a:endParaRPr lang="sv-SE"/>
          </a:p>
        </p:txBody>
      </p:sp>
    </p:spTree>
    <p:extLst>
      <p:ext uri="{BB962C8B-B14F-4D97-AF65-F5344CB8AC3E}">
        <p14:creationId xmlns:p14="http://schemas.microsoft.com/office/powerpoint/2010/main" val="2524302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Lund University's logotype.">
            <a:extLst>
              <a:ext uri="{FF2B5EF4-FFF2-40B4-BE49-F238E27FC236}">
                <a16:creationId xmlns:a16="http://schemas.microsoft.com/office/drawing/2014/main" id="{B9B004CB-9E66-2E4F-902A-D4E52BE8F1CB}"/>
              </a:ext>
            </a:extLst>
          </p:cNvPr>
          <p:cNvPicPr>
            <a:picLocks noChangeAspect="1"/>
          </p:cNvPicPr>
          <p:nvPr/>
        </p:nvPicPr>
        <p:blipFill>
          <a:blip r:embed="rId3"/>
          <a:srcRect/>
          <a:stretch/>
        </p:blipFill>
        <p:spPr>
          <a:xfrm>
            <a:off x="5106079" y="1556181"/>
            <a:ext cx="1979842" cy="2642089"/>
          </a:xfrm>
          <a:prstGeom prst="rect">
            <a:avLst/>
          </a:prstGeom>
        </p:spPr>
      </p:pic>
      <p:sp>
        <p:nvSpPr>
          <p:cNvPr id="4" name="Rektangel 3">
            <a:extLst>
              <a:ext uri="{FF2B5EF4-FFF2-40B4-BE49-F238E27FC236}">
                <a16:creationId xmlns:a16="http://schemas.microsoft.com/office/drawing/2014/main" id="{73C1E08A-5408-DD45-BAB8-DA54A287CF34}"/>
              </a:ext>
            </a:extLst>
          </p:cNvPr>
          <p:cNvSpPr/>
          <p:nvPr/>
        </p:nvSpPr>
        <p:spPr>
          <a:xfrm>
            <a:off x="10705822" y="5326213"/>
            <a:ext cx="1208076" cy="13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6567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B0AA"/>
        </a:solidFill>
        <a:effectLst/>
      </p:bgPr>
    </p:bg>
    <p:spTree>
      <p:nvGrpSpPr>
        <p:cNvPr id="1" name="">
          <a:extLst>
            <a:ext uri="{FF2B5EF4-FFF2-40B4-BE49-F238E27FC236}">
              <a16:creationId xmlns:a16="http://schemas.microsoft.com/office/drawing/2014/main" id="{D0CB76D5-4FFD-2CA6-9F29-3736828401D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165858B-3A42-A0BF-9C98-32640E38A240}"/>
              </a:ext>
            </a:extLst>
          </p:cNvPr>
          <p:cNvSpPr>
            <a:spLocks noGrp="1"/>
          </p:cNvSpPr>
          <p:nvPr>
            <p:ph type="title"/>
          </p:nvPr>
        </p:nvSpPr>
        <p:spPr/>
        <p:txBody>
          <a:bodyPr/>
          <a:lstStyle/>
          <a:p>
            <a:r>
              <a:rPr lang="sv-SE" altLang="sv-SE" b="1" dirty="0">
                <a:solidFill>
                  <a:srgbClr val="000000"/>
                </a:solidFill>
                <a:cs typeface="Calibri Light" panose="020F0502020204030204" pitchFamily="34" charset="0"/>
              </a:rPr>
              <a:t>Inledande s</a:t>
            </a:r>
            <a:r>
              <a:rPr lang="sv-SE" altLang="sv-SE" sz="4400" b="1" dirty="0">
                <a:solidFill>
                  <a:srgbClr val="000000"/>
                </a:solidFill>
                <a:cs typeface="Calibri Light" panose="020F0502020204030204" pitchFamily="34" charset="0"/>
              </a:rPr>
              <a:t>ammanfattning</a:t>
            </a:r>
            <a:endParaRPr lang="sv-SE" b="1" dirty="0"/>
          </a:p>
        </p:txBody>
      </p:sp>
      <p:sp>
        <p:nvSpPr>
          <p:cNvPr id="3" name="Platshållare för innehåll 2">
            <a:extLst>
              <a:ext uri="{FF2B5EF4-FFF2-40B4-BE49-F238E27FC236}">
                <a16:creationId xmlns:a16="http://schemas.microsoft.com/office/drawing/2014/main" id="{F6B762AE-0D68-0668-0595-DCCBCA3D7F5A}"/>
              </a:ext>
            </a:extLst>
          </p:cNvPr>
          <p:cNvSpPr>
            <a:spLocks noGrp="1"/>
          </p:cNvSpPr>
          <p:nvPr>
            <p:ph idx="1"/>
          </p:nvPr>
        </p:nvSpPr>
        <p:spPr>
          <a:xfrm>
            <a:off x="838200" y="1510748"/>
            <a:ext cx="10515600" cy="4666215"/>
          </a:xfrm>
        </p:spPr>
        <p:txBody>
          <a:bodyPr>
            <a:normAutofit/>
          </a:bodyPr>
          <a:lstStyle/>
          <a:p>
            <a:pPr marL="0" indent="0">
              <a:lnSpc>
                <a:spcPct val="100000"/>
              </a:lnSpc>
              <a:spcBef>
                <a:spcPts val="400"/>
              </a:spcBef>
              <a:buNone/>
            </a:pPr>
            <a:r>
              <a:rPr lang="sv-SE" altLang="sv-SE" sz="3200" dirty="0">
                <a:cs typeface="Calibri Light" panose="020F0502020204030204" pitchFamily="34" charset="0"/>
              </a:rPr>
              <a:t>Ett professionellt </a:t>
            </a:r>
            <a:r>
              <a:rPr lang="sv-SE" altLang="sv-SE" sz="3200" dirty="0" err="1">
                <a:cs typeface="Calibri Light" panose="020F0502020204030204" pitchFamily="34" charset="0"/>
              </a:rPr>
              <a:t>recoveryinriktat</a:t>
            </a:r>
            <a:r>
              <a:rPr lang="sv-SE" altLang="sv-SE" sz="3200" dirty="0">
                <a:cs typeface="Calibri Light" panose="020F0502020204030204" pitchFamily="34" charset="0"/>
              </a:rPr>
              <a:t> förhållningssätt i bostad först utgår ifrån ett helhetsperspektiv på social förändring. Det bygger på kunskap, empati, etisk medvetenhet och brukarinflytande. Detta möjliggör skapande av tillit och hållbara relationer mellan de människor som möts i bostad först-verksamheter (Kristiansen 2022; 2024).</a:t>
            </a:r>
          </a:p>
          <a:p>
            <a:pPr marL="0" indent="0">
              <a:lnSpc>
                <a:spcPct val="100000"/>
              </a:lnSpc>
              <a:spcBef>
                <a:spcPts val="400"/>
              </a:spcBef>
              <a:buNone/>
            </a:pPr>
            <a:endParaRPr lang="sv-SE" altLang="sv-SE" sz="3200" dirty="0">
              <a:cs typeface="Calibri Light" panose="020F0502020204030204" pitchFamily="34" charset="0"/>
            </a:endParaRPr>
          </a:p>
          <a:p>
            <a:pPr marL="0" indent="0">
              <a:lnSpc>
                <a:spcPct val="100000"/>
              </a:lnSpc>
              <a:spcBef>
                <a:spcPts val="400"/>
              </a:spcBef>
              <a:buNone/>
            </a:pPr>
            <a:r>
              <a:rPr lang="sv-SE" altLang="sv-SE" sz="2400" dirty="0">
                <a:latin typeface="Times New Roman" panose="02020603050405020304" pitchFamily="18" charset="0"/>
                <a:cs typeface="Times New Roman" panose="02020603050405020304" pitchFamily="18" charset="0"/>
              </a:rPr>
              <a:t>”The </a:t>
            </a:r>
            <a:r>
              <a:rPr lang="sv-SE" altLang="sv-SE" sz="2400" dirty="0" err="1">
                <a:latin typeface="Times New Roman" panose="02020603050405020304" pitchFamily="18" charset="0"/>
                <a:cs typeface="Times New Roman" panose="02020603050405020304" pitchFamily="18" charset="0"/>
              </a:rPr>
              <a:t>client</a:t>
            </a:r>
            <a:r>
              <a:rPr lang="sv-SE" altLang="sv-SE" sz="2400" dirty="0">
                <a:latin typeface="Times New Roman" panose="02020603050405020304" pitchFamily="18" charset="0"/>
                <a:cs typeface="Times New Roman" panose="02020603050405020304" pitchFamily="18" charset="0"/>
              </a:rPr>
              <a:t> is the director </a:t>
            </a:r>
            <a:r>
              <a:rPr lang="sv-SE" altLang="sv-SE" sz="2400" dirty="0" err="1">
                <a:latin typeface="Times New Roman" panose="02020603050405020304" pitchFamily="18" charset="0"/>
                <a:cs typeface="Times New Roman" panose="02020603050405020304" pitchFamily="18" charset="0"/>
              </a:rPr>
              <a:t>of</a:t>
            </a:r>
            <a:r>
              <a:rPr lang="sv-SE" altLang="sv-SE" sz="2400" dirty="0">
                <a:latin typeface="Times New Roman" panose="02020603050405020304" pitchFamily="18" charset="0"/>
                <a:cs typeface="Times New Roman" panose="02020603050405020304" pitchFamily="18" charset="0"/>
              </a:rPr>
              <a:t> the </a:t>
            </a:r>
            <a:r>
              <a:rPr lang="sv-SE" altLang="sv-SE" sz="2400" dirty="0" err="1">
                <a:latin typeface="Times New Roman" panose="02020603050405020304" pitchFamily="18" charset="0"/>
                <a:cs typeface="Times New Roman" panose="02020603050405020304" pitchFamily="18" charset="0"/>
              </a:rPr>
              <a:t>helping</a:t>
            </a:r>
            <a:r>
              <a:rPr lang="sv-SE" altLang="sv-SE" sz="2400" dirty="0">
                <a:latin typeface="Times New Roman" panose="02020603050405020304" pitchFamily="18" charset="0"/>
                <a:cs typeface="Times New Roman" panose="02020603050405020304" pitchFamily="18" charset="0"/>
              </a:rPr>
              <a:t> process…”</a:t>
            </a:r>
            <a:r>
              <a:rPr lang="sv-SE" altLang="sv-SE" sz="2400" dirty="0">
                <a:cs typeface="Calibri Light" panose="020F0502020204030204" pitchFamily="34" charset="0"/>
              </a:rPr>
              <a:t> (</a:t>
            </a:r>
            <a:r>
              <a:rPr lang="sv-SE" altLang="sv-SE" sz="2400" dirty="0" err="1">
                <a:cs typeface="Calibri Light" panose="020F0502020204030204" pitchFamily="34" charset="0"/>
              </a:rPr>
              <a:t>Tsemberis</a:t>
            </a:r>
            <a:r>
              <a:rPr lang="sv-SE" altLang="sv-SE" sz="2400" dirty="0">
                <a:cs typeface="Calibri Light" panose="020F0502020204030204" pitchFamily="34" charset="0"/>
              </a:rPr>
              <a:t> 2010, p.130)</a:t>
            </a:r>
          </a:p>
          <a:p>
            <a:pPr marL="0" indent="0">
              <a:spcBef>
                <a:spcPts val="400"/>
              </a:spcBef>
              <a:buNone/>
            </a:pPr>
            <a:endParaRPr lang="sv-SE" dirty="0"/>
          </a:p>
        </p:txBody>
      </p:sp>
      <p:sp>
        <p:nvSpPr>
          <p:cNvPr id="4" name="Platshållare för datum 3">
            <a:extLst>
              <a:ext uri="{FF2B5EF4-FFF2-40B4-BE49-F238E27FC236}">
                <a16:creationId xmlns:a16="http://schemas.microsoft.com/office/drawing/2014/main" id="{5B27FA56-A91A-36B9-8820-5898C931263D}"/>
              </a:ext>
            </a:extLst>
          </p:cNvPr>
          <p:cNvSpPr>
            <a:spLocks noGrp="1"/>
          </p:cNvSpPr>
          <p:nvPr>
            <p:ph type="dt" sz="half" idx="10"/>
          </p:nvPr>
        </p:nvSpPr>
        <p:spPr/>
        <p:txBody>
          <a:bodyPr/>
          <a:lstStyle/>
          <a:p>
            <a:fld id="{0EEA6AFA-7E16-5E48-BC2D-C5C12612796C}" type="datetime1">
              <a:rPr lang="sv-SE" smtClean="0"/>
              <a:t>2025-09-14</a:t>
            </a:fld>
            <a:endParaRPr lang="sv-SE" dirty="0"/>
          </a:p>
        </p:txBody>
      </p:sp>
      <p:sp>
        <p:nvSpPr>
          <p:cNvPr id="5" name="Platshållare för sidfot 4">
            <a:extLst>
              <a:ext uri="{FF2B5EF4-FFF2-40B4-BE49-F238E27FC236}">
                <a16:creationId xmlns:a16="http://schemas.microsoft.com/office/drawing/2014/main" id="{B7D0C397-6192-2087-F245-CD67ADAE55EC}"/>
              </a:ext>
            </a:extLst>
          </p:cNvPr>
          <p:cNvSpPr>
            <a:spLocks noGrp="1"/>
          </p:cNvSpPr>
          <p:nvPr>
            <p:ph type="ftr" sz="quarter" idx="11"/>
          </p:nvPr>
        </p:nvSpPr>
        <p:spPr/>
        <p:txBody>
          <a:bodyPr/>
          <a:lstStyle/>
          <a:p>
            <a:r>
              <a:rPr lang="sv-SE"/>
              <a:t>Arne Kristiansen</a:t>
            </a:r>
          </a:p>
        </p:txBody>
      </p:sp>
      <p:sp>
        <p:nvSpPr>
          <p:cNvPr id="6" name="Platshållare för bildnummer 5">
            <a:extLst>
              <a:ext uri="{FF2B5EF4-FFF2-40B4-BE49-F238E27FC236}">
                <a16:creationId xmlns:a16="http://schemas.microsoft.com/office/drawing/2014/main" id="{78D5EDE5-85BF-E5BF-7DF1-945A0819DFA4}"/>
              </a:ext>
            </a:extLst>
          </p:cNvPr>
          <p:cNvSpPr>
            <a:spLocks noGrp="1"/>
          </p:cNvSpPr>
          <p:nvPr>
            <p:ph type="sldNum" sz="quarter" idx="12"/>
          </p:nvPr>
        </p:nvSpPr>
        <p:spPr/>
        <p:txBody>
          <a:bodyPr/>
          <a:lstStyle/>
          <a:p>
            <a:fld id="{0FC72438-7ED3-D847-9853-3C152D20B8A1}" type="slidenum">
              <a:rPr lang="sv-SE" smtClean="0"/>
              <a:t>3</a:t>
            </a:fld>
            <a:endParaRPr lang="sv-SE"/>
          </a:p>
        </p:txBody>
      </p:sp>
    </p:spTree>
    <p:extLst>
      <p:ext uri="{BB962C8B-B14F-4D97-AF65-F5344CB8AC3E}">
        <p14:creationId xmlns:p14="http://schemas.microsoft.com/office/powerpoint/2010/main" val="3971348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46"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50" name="Freeform: Shape 49">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 name="Freeform: Shape 50">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2" name="Freeform: Shape 51">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 name="Freeform: Shape 52">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4" name="Freeform: Shape 53">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5" name="Freeform: Shape 54">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6" name="Freeform: Shape 55">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Rubrik 1">
            <a:extLst>
              <a:ext uri="{FF2B5EF4-FFF2-40B4-BE49-F238E27FC236}">
                <a16:creationId xmlns:a16="http://schemas.microsoft.com/office/drawing/2014/main" id="{8A829331-F8BA-5C2D-6BFE-78D8387A43D3}"/>
              </a:ext>
            </a:extLst>
          </p:cNvPr>
          <p:cNvSpPr>
            <a:spLocks noGrp="1"/>
          </p:cNvSpPr>
          <p:nvPr>
            <p:ph type="title"/>
          </p:nvPr>
        </p:nvSpPr>
        <p:spPr>
          <a:xfrm>
            <a:off x="249382" y="841248"/>
            <a:ext cx="5666603" cy="5340097"/>
          </a:xfrm>
        </p:spPr>
        <p:txBody>
          <a:bodyPr anchor="ctr">
            <a:normAutofit/>
          </a:bodyPr>
          <a:lstStyle/>
          <a:p>
            <a:r>
              <a:rPr lang="sv-SE" sz="3700" dirty="0">
                <a:solidFill>
                  <a:schemeClr val="bg1"/>
                </a:solidFill>
              </a:rPr>
              <a:t>Bostad först - </a:t>
            </a:r>
            <a:r>
              <a:rPr lang="sv-SE" sz="3700" dirty="0" err="1">
                <a:solidFill>
                  <a:schemeClr val="bg1"/>
                </a:solidFill>
              </a:rPr>
              <a:t>Recovery</a:t>
            </a:r>
            <a:br>
              <a:rPr lang="sv-SE" sz="3700" dirty="0">
                <a:solidFill>
                  <a:schemeClr val="bg1"/>
                </a:solidFill>
              </a:rPr>
            </a:br>
            <a:br>
              <a:rPr lang="sv-SE" sz="3700" dirty="0">
                <a:solidFill>
                  <a:schemeClr val="bg1"/>
                </a:solidFill>
              </a:rPr>
            </a:br>
            <a:r>
              <a:rPr lang="sv-SE" sz="2400" dirty="0">
                <a:solidFill>
                  <a:schemeClr val="bg1"/>
                </a:solidFill>
                <a:latin typeface="Times New Roman" panose="02020603050405020304" pitchFamily="18" charset="0"/>
                <a:cs typeface="Times New Roman" panose="02020603050405020304" pitchFamily="18" charset="0"/>
              </a:rPr>
              <a:t>”… the process in </a:t>
            </a:r>
            <a:r>
              <a:rPr lang="sv-SE" sz="2400" dirty="0" err="1">
                <a:solidFill>
                  <a:schemeClr val="bg1"/>
                </a:solidFill>
                <a:latin typeface="Times New Roman" panose="02020603050405020304" pitchFamily="18" charset="0"/>
                <a:cs typeface="Times New Roman" panose="02020603050405020304" pitchFamily="18" charset="0"/>
              </a:rPr>
              <a:t>which</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people</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are</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able</a:t>
            </a:r>
            <a:r>
              <a:rPr lang="sv-SE" sz="2400" dirty="0">
                <a:solidFill>
                  <a:schemeClr val="bg1"/>
                </a:solidFill>
                <a:latin typeface="Times New Roman" panose="02020603050405020304" pitchFamily="18" charset="0"/>
                <a:cs typeface="Times New Roman" panose="02020603050405020304" pitchFamily="18" charset="0"/>
              </a:rPr>
              <a:t> to live, </a:t>
            </a:r>
            <a:r>
              <a:rPr lang="sv-SE" sz="2400" dirty="0" err="1">
                <a:solidFill>
                  <a:schemeClr val="bg1"/>
                </a:solidFill>
                <a:latin typeface="Times New Roman" panose="02020603050405020304" pitchFamily="18" charset="0"/>
                <a:cs typeface="Times New Roman" panose="02020603050405020304" pitchFamily="18" charset="0"/>
              </a:rPr>
              <a:t>work</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learn</a:t>
            </a:r>
            <a:r>
              <a:rPr lang="sv-SE" sz="2400" dirty="0">
                <a:solidFill>
                  <a:schemeClr val="bg1"/>
                </a:solidFill>
                <a:latin typeface="Times New Roman" panose="02020603050405020304" pitchFamily="18" charset="0"/>
                <a:cs typeface="Times New Roman" panose="02020603050405020304" pitchFamily="18" charset="0"/>
              </a:rPr>
              <a:t>, and </a:t>
            </a:r>
            <a:r>
              <a:rPr lang="sv-SE" sz="2400" dirty="0" err="1">
                <a:solidFill>
                  <a:schemeClr val="bg1"/>
                </a:solidFill>
                <a:latin typeface="Times New Roman" panose="02020603050405020304" pitchFamily="18" charset="0"/>
                <a:cs typeface="Times New Roman" panose="02020603050405020304" pitchFamily="18" charset="0"/>
              </a:rPr>
              <a:t>participate</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fully</a:t>
            </a:r>
            <a:r>
              <a:rPr lang="sv-SE" sz="2400" dirty="0">
                <a:solidFill>
                  <a:schemeClr val="bg1"/>
                </a:solidFill>
                <a:latin typeface="Times New Roman" panose="02020603050405020304" pitchFamily="18" charset="0"/>
                <a:cs typeface="Times New Roman" panose="02020603050405020304" pitchFamily="18" charset="0"/>
              </a:rPr>
              <a:t> in </a:t>
            </a:r>
            <a:r>
              <a:rPr lang="sv-SE" sz="2400" dirty="0" err="1">
                <a:solidFill>
                  <a:schemeClr val="bg1"/>
                </a:solidFill>
                <a:latin typeface="Times New Roman" panose="02020603050405020304" pitchFamily="18" charset="0"/>
                <a:cs typeface="Times New Roman" panose="02020603050405020304" pitchFamily="18" charset="0"/>
              </a:rPr>
              <a:t>their</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communities</a:t>
            </a:r>
            <a:r>
              <a:rPr lang="sv-SE" sz="2400" dirty="0">
                <a:solidFill>
                  <a:schemeClr val="bg1"/>
                </a:solidFill>
                <a:latin typeface="Times New Roman" panose="02020603050405020304" pitchFamily="18" charset="0"/>
                <a:cs typeface="Times New Roman" panose="02020603050405020304" pitchFamily="18" charset="0"/>
              </a:rPr>
              <a:t>…” </a:t>
            </a:r>
            <a:r>
              <a:rPr lang="sv-SE" sz="1800" dirty="0">
                <a:solidFill>
                  <a:schemeClr val="bg1"/>
                </a:solidFill>
                <a:latin typeface="Times New Roman" panose="02020603050405020304" pitchFamily="18" charset="0"/>
                <a:cs typeface="Times New Roman" panose="02020603050405020304" pitchFamily="18" charset="0"/>
              </a:rPr>
              <a:t>(</a:t>
            </a:r>
            <a:r>
              <a:rPr lang="sv-SE" sz="1800" dirty="0" err="1">
                <a:solidFill>
                  <a:schemeClr val="bg1"/>
                </a:solidFill>
                <a:latin typeface="Times New Roman" panose="02020603050405020304" pitchFamily="18" charset="0"/>
                <a:cs typeface="Times New Roman" panose="02020603050405020304" pitchFamily="18" charset="0"/>
              </a:rPr>
              <a:t>Tsemberis</a:t>
            </a:r>
            <a:r>
              <a:rPr lang="sv-SE" sz="1800" dirty="0">
                <a:solidFill>
                  <a:schemeClr val="bg1"/>
                </a:solidFill>
                <a:latin typeface="Times New Roman" panose="02020603050405020304" pitchFamily="18" charset="0"/>
                <a:cs typeface="Times New Roman" panose="02020603050405020304" pitchFamily="18" charset="0"/>
              </a:rPr>
              <a:t> 2010, p. 27).</a:t>
            </a:r>
            <a:endParaRPr lang="sv-SE" sz="1800" dirty="0">
              <a:solidFill>
                <a:schemeClr val="bg1"/>
              </a:solidFill>
            </a:endParaRPr>
          </a:p>
        </p:txBody>
      </p:sp>
      <p:sp>
        <p:nvSpPr>
          <p:cNvPr id="3" name="Platshållare för innehåll 2">
            <a:extLst>
              <a:ext uri="{FF2B5EF4-FFF2-40B4-BE49-F238E27FC236}">
                <a16:creationId xmlns:a16="http://schemas.microsoft.com/office/drawing/2014/main" id="{82A19377-27AD-AF3D-690C-DEA9F1EE968A}"/>
              </a:ext>
            </a:extLst>
          </p:cNvPr>
          <p:cNvSpPr>
            <a:spLocks noGrp="1"/>
          </p:cNvSpPr>
          <p:nvPr>
            <p:ph idx="1"/>
          </p:nvPr>
        </p:nvSpPr>
        <p:spPr>
          <a:xfrm>
            <a:off x="6464410" y="-1"/>
            <a:ext cx="4484536" cy="6181345"/>
          </a:xfrm>
        </p:spPr>
        <p:txBody>
          <a:bodyPr anchor="ctr">
            <a:normAutofit fontScale="92500" lnSpcReduction="10000"/>
          </a:bodyPr>
          <a:lstStyle/>
          <a:p>
            <a:pPr marL="0" indent="0">
              <a:spcBef>
                <a:spcPts val="0"/>
              </a:spcBef>
              <a:spcAft>
                <a:spcPts val="600"/>
              </a:spcAft>
              <a:buNone/>
            </a:pPr>
            <a:endParaRPr lang="sv-SE" sz="1500" dirty="0">
              <a:solidFill>
                <a:schemeClr val="tx2"/>
              </a:solidFill>
              <a:ea typeface="Times New Roman" panose="02020603050405020304" pitchFamily="18" charset="0"/>
            </a:endParaRPr>
          </a:p>
          <a:p>
            <a:pPr marL="0" indent="0">
              <a:spcBef>
                <a:spcPts val="0"/>
              </a:spcBef>
              <a:spcAft>
                <a:spcPts val="600"/>
              </a:spcAft>
              <a:buNone/>
            </a:pPr>
            <a:endParaRPr lang="sv-SE" sz="1800" dirty="0">
              <a:solidFill>
                <a:schemeClr val="tx2"/>
              </a:solidFill>
              <a:effectLst/>
              <a:ea typeface="Times New Roman" panose="02020603050405020304" pitchFamily="18" charset="0"/>
            </a:endParaRPr>
          </a:p>
          <a:p>
            <a:pPr marL="0" indent="0">
              <a:spcBef>
                <a:spcPts val="0"/>
              </a:spcBef>
              <a:spcAft>
                <a:spcPts val="600"/>
              </a:spcAft>
              <a:buNone/>
            </a:pPr>
            <a:endParaRPr lang="sv-SE" sz="1800" dirty="0">
              <a:solidFill>
                <a:schemeClr val="tx2"/>
              </a:solidFill>
              <a:ea typeface="Times New Roman" panose="02020603050405020304" pitchFamily="18" charset="0"/>
            </a:endParaRPr>
          </a:p>
          <a:p>
            <a:pPr marL="0" indent="0">
              <a:spcBef>
                <a:spcPts val="0"/>
              </a:spcBef>
              <a:spcAft>
                <a:spcPts val="600"/>
              </a:spcAft>
              <a:buNone/>
            </a:pPr>
            <a:r>
              <a:rPr lang="sv-SE" sz="2000" dirty="0">
                <a:solidFill>
                  <a:schemeClr val="tx2"/>
                </a:solidFill>
                <a:effectLst/>
                <a:ea typeface="Times New Roman" panose="02020603050405020304" pitchFamily="18" charset="0"/>
              </a:rPr>
              <a:t>En existentiellt meningsskapande process som sker i meningsfulla samspel med andra människor i samhället och som möjliggör social förändring (Kristiansen 1999).</a:t>
            </a:r>
          </a:p>
          <a:p>
            <a:pPr marL="0" indent="0">
              <a:spcBef>
                <a:spcPts val="0"/>
              </a:spcBef>
              <a:spcAft>
                <a:spcPts val="600"/>
              </a:spcAft>
              <a:buNone/>
            </a:pPr>
            <a:r>
              <a:rPr lang="sv-SE" altLang="sv-SE" sz="2000" dirty="0">
                <a:solidFill>
                  <a:schemeClr val="tx2"/>
                </a:solidFill>
                <a:cs typeface="Times New Roman" panose="02020603050405020304" pitchFamily="18" charset="0"/>
              </a:rPr>
              <a:t>Att börja där klienten befinner sig... Helhetsperspektiv!</a:t>
            </a:r>
          </a:p>
          <a:p>
            <a:pPr marL="0" indent="0">
              <a:spcBef>
                <a:spcPts val="0"/>
              </a:spcBef>
              <a:spcAft>
                <a:spcPts val="600"/>
              </a:spcAft>
              <a:buNone/>
            </a:pPr>
            <a:r>
              <a:rPr lang="sv-SE" sz="2000" dirty="0">
                <a:solidFill>
                  <a:schemeClr val="tx2"/>
                </a:solidFill>
                <a:ea typeface="Times New Roman" panose="02020603050405020304" pitchFamily="18" charset="0"/>
              </a:rPr>
              <a:t>Trygghet och förutsägbarhet. Känslor av hopp, framtidstro. Hållbara relationer. </a:t>
            </a:r>
          </a:p>
          <a:p>
            <a:pPr marL="0" indent="0">
              <a:spcBef>
                <a:spcPts val="0"/>
              </a:spcBef>
              <a:spcAft>
                <a:spcPts val="600"/>
              </a:spcAft>
              <a:buNone/>
            </a:pPr>
            <a:r>
              <a:rPr lang="sv-SE" sz="2000" dirty="0">
                <a:solidFill>
                  <a:schemeClr val="tx2"/>
                </a:solidFill>
                <a:ea typeface="Times New Roman" panose="02020603050405020304" pitchFamily="18" charset="0"/>
              </a:rPr>
              <a:t>Upplevelse av gemenskap och tillhörighet i samhället. Individuell i olika avseenden, men sker inte i isolering.</a:t>
            </a:r>
          </a:p>
          <a:p>
            <a:pPr marL="0" indent="0">
              <a:spcBef>
                <a:spcPts val="0"/>
              </a:spcBef>
              <a:spcAft>
                <a:spcPts val="600"/>
              </a:spcAft>
              <a:buNone/>
            </a:pPr>
            <a:r>
              <a:rPr lang="sv-SE" sz="2000" dirty="0">
                <a:solidFill>
                  <a:schemeClr val="tx2"/>
                </a:solidFill>
                <a:ea typeface="Times New Roman" panose="02020603050405020304" pitchFamily="18" charset="0"/>
              </a:rPr>
              <a:t>Behandlingsinsatser kan vara viktiga, men deras betydelse avgörs vad som sker efter dem.</a:t>
            </a:r>
          </a:p>
          <a:p>
            <a:pPr marL="0" indent="0">
              <a:spcBef>
                <a:spcPts val="0"/>
              </a:spcBef>
              <a:spcAft>
                <a:spcPts val="600"/>
              </a:spcAft>
              <a:buNone/>
            </a:pPr>
            <a:r>
              <a:rPr lang="sv-SE" sz="2000" dirty="0" err="1">
                <a:solidFill>
                  <a:schemeClr val="tx2"/>
                </a:solidFill>
                <a:ea typeface="Times New Roman" panose="02020603050405020304" pitchFamily="18" charset="0"/>
              </a:rPr>
              <a:t>Recovery</a:t>
            </a:r>
            <a:r>
              <a:rPr lang="sv-SE" sz="2000" dirty="0">
                <a:solidFill>
                  <a:schemeClr val="tx2"/>
                </a:solidFill>
                <a:ea typeface="Times New Roman" panose="02020603050405020304" pitchFamily="18" charset="0"/>
              </a:rPr>
              <a:t> tar tid, ofta år...</a:t>
            </a:r>
          </a:p>
          <a:p>
            <a:pPr marL="0" indent="0">
              <a:spcBef>
                <a:spcPts val="0"/>
              </a:spcBef>
              <a:spcAft>
                <a:spcPts val="600"/>
              </a:spcAft>
              <a:buNone/>
            </a:pPr>
            <a:endParaRPr lang="sv-SE" sz="1500" dirty="0">
              <a:solidFill>
                <a:schemeClr val="tx2"/>
              </a:solidFill>
              <a:ea typeface="Times New Roman" panose="02020603050405020304" pitchFamily="18" charset="0"/>
            </a:endParaRPr>
          </a:p>
          <a:p>
            <a:pPr marL="0" indent="0">
              <a:buNone/>
            </a:pPr>
            <a:r>
              <a:rPr lang="en-US" sz="1700" dirty="0">
                <a:solidFill>
                  <a:schemeClr val="tx2"/>
                </a:solidFill>
                <a:ea typeface="Times New Roman" panose="02020603050405020304" pitchFamily="18" charset="0"/>
              </a:rPr>
              <a:t>(se </a:t>
            </a:r>
            <a:r>
              <a:rPr lang="en-US" sz="1700" dirty="0" err="1">
                <a:solidFill>
                  <a:schemeClr val="tx2"/>
                </a:solidFill>
                <a:ea typeface="Times New Roman" panose="02020603050405020304" pitchFamily="18" charset="0"/>
              </a:rPr>
              <a:t>t.ex</a:t>
            </a:r>
            <a:r>
              <a:rPr lang="en-US" sz="1700" dirty="0">
                <a:solidFill>
                  <a:schemeClr val="tx2"/>
                </a:solidFill>
                <a:ea typeface="Times New Roman" panose="02020603050405020304" pitchFamily="18" charset="0"/>
              </a:rPr>
              <a:t>. Best 2012; Blomqvist 1998; Kristiansen 1999; Topor 2001; Tsemberis 2010)</a:t>
            </a:r>
            <a:endParaRPr lang="sv-SE" sz="1700" dirty="0">
              <a:solidFill>
                <a:schemeClr val="tx2"/>
              </a:solidFill>
              <a:effectLst/>
              <a:latin typeface="Times New Roman" panose="02020603050405020304" pitchFamily="18" charset="0"/>
              <a:ea typeface="Times New Roman" panose="02020603050405020304" pitchFamily="18" charset="0"/>
            </a:endParaRPr>
          </a:p>
          <a:p>
            <a:pPr marL="0" indent="0">
              <a:buNone/>
            </a:pPr>
            <a:endParaRPr lang="en-US" sz="1500" kern="18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n-US" sz="1500" kern="1800" dirty="0">
              <a:solidFill>
                <a:schemeClr val="tx2"/>
              </a:solidFill>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n-US" sz="1500" kern="18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n-US" sz="1500" kern="1800" dirty="0">
              <a:solidFill>
                <a:schemeClr val="tx2"/>
              </a:solidFill>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n-US" sz="1500" kern="18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Platshållare för datum 3">
            <a:extLst>
              <a:ext uri="{FF2B5EF4-FFF2-40B4-BE49-F238E27FC236}">
                <a16:creationId xmlns:a16="http://schemas.microsoft.com/office/drawing/2014/main" id="{6851C40A-715A-C1FB-478C-BD7C4D5D277A}"/>
              </a:ext>
            </a:extLst>
          </p:cNvPr>
          <p:cNvSpPr>
            <a:spLocks noGrp="1"/>
          </p:cNvSpPr>
          <p:nvPr>
            <p:ph type="dt" sz="half" idx="10"/>
          </p:nvPr>
        </p:nvSpPr>
        <p:spPr>
          <a:xfrm rot="5400000">
            <a:off x="10735056" y="987552"/>
            <a:ext cx="2286000" cy="640080"/>
          </a:xfrm>
        </p:spPr>
        <p:txBody>
          <a:bodyPr anchor="ctr">
            <a:normAutofit/>
          </a:bodyPr>
          <a:lstStyle/>
          <a:p>
            <a:pPr algn="r">
              <a:spcAft>
                <a:spcPts val="600"/>
              </a:spcAft>
            </a:pPr>
            <a:fld id="{2742EDC3-F727-9448-BA31-2BE28998363F}" type="datetime1">
              <a:rPr lang="sv-SE" sz="1000" smtClean="0">
                <a:solidFill>
                  <a:schemeClr val="tx2"/>
                </a:solidFill>
              </a:rPr>
              <a:t>2025-09-14</a:t>
            </a:fld>
            <a:endParaRPr lang="sv-SE" sz="1000">
              <a:solidFill>
                <a:schemeClr val="tx2"/>
              </a:solidFill>
            </a:endParaRPr>
          </a:p>
        </p:txBody>
      </p:sp>
      <p:sp>
        <p:nvSpPr>
          <p:cNvPr id="5" name="Platshållare för sidfot 4">
            <a:extLst>
              <a:ext uri="{FF2B5EF4-FFF2-40B4-BE49-F238E27FC236}">
                <a16:creationId xmlns:a16="http://schemas.microsoft.com/office/drawing/2014/main" id="{B89478C5-527A-6951-4A50-A9B644CA2DCB}"/>
              </a:ext>
            </a:extLst>
          </p:cNvPr>
          <p:cNvSpPr>
            <a:spLocks noGrp="1"/>
          </p:cNvSpPr>
          <p:nvPr>
            <p:ph type="ftr" sz="quarter" idx="11"/>
          </p:nvPr>
        </p:nvSpPr>
        <p:spPr>
          <a:xfrm rot="5400000">
            <a:off x="10040112" y="4032504"/>
            <a:ext cx="3657600" cy="640080"/>
          </a:xfrm>
        </p:spPr>
        <p:txBody>
          <a:bodyPr anchor="ctr">
            <a:normAutofit/>
          </a:bodyPr>
          <a:lstStyle/>
          <a:p>
            <a:pPr>
              <a:spcAft>
                <a:spcPts val="600"/>
              </a:spcAft>
            </a:pPr>
            <a:r>
              <a:rPr lang="sv-SE" sz="1000" dirty="0">
                <a:solidFill>
                  <a:schemeClr val="tx2"/>
                </a:solidFill>
              </a:rPr>
              <a:t>Arne Kristiansen</a:t>
            </a:r>
          </a:p>
        </p:txBody>
      </p:sp>
      <p:sp>
        <p:nvSpPr>
          <p:cNvPr id="6" name="Platshållare för bildnummer 5">
            <a:extLst>
              <a:ext uri="{FF2B5EF4-FFF2-40B4-BE49-F238E27FC236}">
                <a16:creationId xmlns:a16="http://schemas.microsoft.com/office/drawing/2014/main" id="{2A042CDA-224B-14DD-CC3E-9CB5E4165F72}"/>
              </a:ext>
            </a:extLst>
          </p:cNvPr>
          <p:cNvSpPr>
            <a:spLocks noGrp="1"/>
          </p:cNvSpPr>
          <p:nvPr>
            <p:ph type="sldNum" sz="quarter" idx="12"/>
          </p:nvPr>
        </p:nvSpPr>
        <p:spPr/>
        <p:txBody>
          <a:bodyPr/>
          <a:lstStyle/>
          <a:p>
            <a:fld id="{0FC72438-7ED3-D847-9853-3C152D20B8A1}" type="slidenum">
              <a:rPr lang="sv-SE" smtClean="0"/>
              <a:t>4</a:t>
            </a:fld>
            <a:endParaRPr lang="sv-SE"/>
          </a:p>
        </p:txBody>
      </p:sp>
    </p:spTree>
    <p:extLst>
      <p:ext uri="{BB962C8B-B14F-4D97-AF65-F5344CB8AC3E}">
        <p14:creationId xmlns:p14="http://schemas.microsoft.com/office/powerpoint/2010/main" val="2634769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AE32B039-99F2-8553-4B68-E9446482BFCF}"/>
              </a:ext>
            </a:extLst>
          </p:cNvPr>
          <p:cNvSpPr>
            <a:spLocks noGrp="1"/>
          </p:cNvSpPr>
          <p:nvPr>
            <p:ph type="dt" sz="half" idx="10"/>
          </p:nvPr>
        </p:nvSpPr>
        <p:spPr/>
        <p:txBody>
          <a:bodyPr/>
          <a:lstStyle/>
          <a:p>
            <a:fld id="{DD84AF9A-8B7E-4049-9F04-FCA84E39E0D5}" type="datetime1">
              <a:rPr lang="sv-SE" smtClean="0"/>
              <a:t>2025-09-14</a:t>
            </a:fld>
            <a:endParaRPr lang="sv-SE" dirty="0"/>
          </a:p>
        </p:txBody>
      </p:sp>
      <p:sp>
        <p:nvSpPr>
          <p:cNvPr id="5" name="Platshållare för sidfot 4">
            <a:extLst>
              <a:ext uri="{FF2B5EF4-FFF2-40B4-BE49-F238E27FC236}">
                <a16:creationId xmlns:a16="http://schemas.microsoft.com/office/drawing/2014/main" id="{313FAE52-FE16-47B0-947C-B2306C9E7433}"/>
              </a:ext>
            </a:extLst>
          </p:cNvPr>
          <p:cNvSpPr>
            <a:spLocks noGrp="1"/>
          </p:cNvSpPr>
          <p:nvPr>
            <p:ph type="ftr" sz="quarter" idx="11"/>
          </p:nvPr>
        </p:nvSpPr>
        <p:spPr/>
        <p:txBody>
          <a:bodyPr/>
          <a:lstStyle/>
          <a:p>
            <a:r>
              <a:rPr lang="sv-SE" dirty="0"/>
              <a:t>Arne Kristiansen</a:t>
            </a:r>
          </a:p>
        </p:txBody>
      </p:sp>
      <p:sp>
        <p:nvSpPr>
          <p:cNvPr id="6" name="Rubrik 1">
            <a:extLst>
              <a:ext uri="{FF2B5EF4-FFF2-40B4-BE49-F238E27FC236}">
                <a16:creationId xmlns:a16="http://schemas.microsoft.com/office/drawing/2014/main" id="{4A18D73E-19AF-2185-BBE6-B8F76D910FD9}"/>
              </a:ext>
            </a:extLst>
          </p:cNvPr>
          <p:cNvSpPr txBox="1">
            <a:spLocks/>
          </p:cNvSpPr>
          <p:nvPr/>
        </p:nvSpPr>
        <p:spPr>
          <a:xfrm>
            <a:off x="644056" y="852615"/>
            <a:ext cx="10457619" cy="9761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4000" b="1" dirty="0"/>
              <a:t>Bostad först: Grundprinciper</a:t>
            </a:r>
          </a:p>
        </p:txBody>
      </p:sp>
      <p:sp>
        <p:nvSpPr>
          <p:cNvPr id="7" name="Platshållare för sidfot 4">
            <a:extLst>
              <a:ext uri="{FF2B5EF4-FFF2-40B4-BE49-F238E27FC236}">
                <a16:creationId xmlns:a16="http://schemas.microsoft.com/office/drawing/2014/main" id="{523AC0BC-2C40-C3BA-C4B9-63BBB0E6ED2B}"/>
              </a:ext>
            </a:extLst>
          </p:cNvPr>
          <p:cNvSpPr txBox="1">
            <a:spLocks/>
          </p:cNvSpPr>
          <p:nvPr/>
        </p:nvSpPr>
        <p:spPr>
          <a:xfrm rot="5400000">
            <a:off x="-1828800" y="1984248"/>
            <a:ext cx="4114800" cy="365125"/>
          </a:xfrm>
          <a:prstGeom prst="rect">
            <a:avLst/>
          </a:prstGeom>
        </p:spPr>
        <p:txBody>
          <a:bodyPr vert="horz" lIns="91440" tIns="45720" rIns="91440" bIns="45720" rtlCol="0" anchor="ctr">
            <a:normAutofit/>
          </a:bodyPr>
          <a:lstStyle>
            <a:defPPr>
              <a:defRPr lang="sv-SE"/>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pPr>
            <a:r>
              <a:rPr lang="sv-SE" sz="1100">
                <a:solidFill>
                  <a:srgbClr val="FFFFFF"/>
                </a:solidFill>
              </a:rPr>
              <a:t>Arne Kristiansen</a:t>
            </a:r>
            <a:endParaRPr lang="sv-SE" sz="1100" dirty="0">
              <a:solidFill>
                <a:srgbClr val="FFFFFF"/>
              </a:solidFill>
            </a:endParaRPr>
          </a:p>
        </p:txBody>
      </p:sp>
      <p:graphicFrame>
        <p:nvGraphicFramePr>
          <p:cNvPr id="9" name="Platshållare för innehåll 2">
            <a:extLst>
              <a:ext uri="{FF2B5EF4-FFF2-40B4-BE49-F238E27FC236}">
                <a16:creationId xmlns:a16="http://schemas.microsoft.com/office/drawing/2014/main" id="{B1D35EC4-B078-67D6-6454-83B69ECE3BA5}"/>
              </a:ext>
            </a:extLst>
          </p:cNvPr>
          <p:cNvGraphicFramePr>
            <a:graphicFrameLocks/>
          </p:cNvGraphicFramePr>
          <p:nvPr>
            <p:extLst>
              <p:ext uri="{D42A27DB-BD31-4B8C-83A1-F6EECF244321}">
                <p14:modId xmlns:p14="http://schemas.microsoft.com/office/powerpoint/2010/main" val="2600580840"/>
              </p:ext>
            </p:extLst>
          </p:nvPr>
        </p:nvGraphicFramePr>
        <p:xfrm>
          <a:off x="644056" y="1935822"/>
          <a:ext cx="11103996" cy="3908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Platshållare för bildnummer 1">
            <a:extLst>
              <a:ext uri="{FF2B5EF4-FFF2-40B4-BE49-F238E27FC236}">
                <a16:creationId xmlns:a16="http://schemas.microsoft.com/office/drawing/2014/main" id="{DBED70B2-B7B2-37CD-FA30-5F2F6D9CEC01}"/>
              </a:ext>
            </a:extLst>
          </p:cNvPr>
          <p:cNvSpPr>
            <a:spLocks noGrp="1"/>
          </p:cNvSpPr>
          <p:nvPr>
            <p:ph type="sldNum" sz="quarter" idx="12"/>
          </p:nvPr>
        </p:nvSpPr>
        <p:spPr/>
        <p:txBody>
          <a:bodyPr/>
          <a:lstStyle/>
          <a:p>
            <a:fld id="{0FC72438-7ED3-D847-9853-3C152D20B8A1}" type="slidenum">
              <a:rPr lang="sv-SE" smtClean="0"/>
              <a:t>5</a:t>
            </a:fld>
            <a:endParaRPr lang="sv-SE"/>
          </a:p>
        </p:txBody>
      </p:sp>
    </p:spTree>
    <p:extLst>
      <p:ext uri="{BB962C8B-B14F-4D97-AF65-F5344CB8AC3E}">
        <p14:creationId xmlns:p14="http://schemas.microsoft.com/office/powerpoint/2010/main" val="1476585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718BDE-B03B-6D93-1FD2-94ACCFA0FFF4}"/>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6C54E89A-D672-7F0E-BE1C-E88AA65BAC88}"/>
              </a:ext>
            </a:extLst>
          </p:cNvPr>
          <p:cNvSpPr>
            <a:spLocks noGrp="1"/>
          </p:cNvSpPr>
          <p:nvPr>
            <p:ph type="title"/>
          </p:nvPr>
        </p:nvSpPr>
        <p:spPr>
          <a:xfrm>
            <a:off x="586478" y="1683756"/>
            <a:ext cx="3115265" cy="2396359"/>
          </a:xfrm>
        </p:spPr>
        <p:txBody>
          <a:bodyPr anchor="b">
            <a:normAutofit/>
          </a:bodyPr>
          <a:lstStyle/>
          <a:p>
            <a:r>
              <a:rPr lang="sv-SE" sz="4000" dirty="0">
                <a:solidFill>
                  <a:srgbClr val="FFFFFF"/>
                </a:solidFill>
              </a:rPr>
              <a:t>Vad Bostad först är! </a:t>
            </a:r>
            <a:br>
              <a:rPr lang="sv-SE" sz="4000" dirty="0">
                <a:solidFill>
                  <a:srgbClr val="FFFFFF"/>
                </a:solidFill>
              </a:rPr>
            </a:br>
            <a:r>
              <a:rPr lang="sv-SE" sz="4000" dirty="0">
                <a:solidFill>
                  <a:srgbClr val="FFFFFF"/>
                </a:solidFill>
              </a:rPr>
              <a:t>Vad Bostad först inte är!</a:t>
            </a:r>
          </a:p>
        </p:txBody>
      </p:sp>
      <p:sp>
        <p:nvSpPr>
          <p:cNvPr id="5" name="Platshållare för sidfot 4">
            <a:extLst>
              <a:ext uri="{FF2B5EF4-FFF2-40B4-BE49-F238E27FC236}">
                <a16:creationId xmlns:a16="http://schemas.microsoft.com/office/drawing/2014/main" id="{DCBBA582-3502-1A83-B70B-6B4561D078E6}"/>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sv-SE" sz="1100">
                <a:solidFill>
                  <a:srgbClr val="FFFFFF"/>
                </a:solidFill>
              </a:rPr>
              <a:t>Arne Kristiansen</a:t>
            </a:r>
          </a:p>
        </p:txBody>
      </p:sp>
      <p:sp>
        <p:nvSpPr>
          <p:cNvPr id="4" name="Platshållare för datum 3">
            <a:extLst>
              <a:ext uri="{FF2B5EF4-FFF2-40B4-BE49-F238E27FC236}">
                <a16:creationId xmlns:a16="http://schemas.microsoft.com/office/drawing/2014/main" id="{C97D4EA0-D429-5930-EB1F-DF5D5DC67157}"/>
              </a:ext>
            </a:extLst>
          </p:cNvPr>
          <p:cNvSpPr>
            <a:spLocks noGrp="1"/>
          </p:cNvSpPr>
          <p:nvPr>
            <p:ph type="dt" sz="half" idx="10"/>
          </p:nvPr>
        </p:nvSpPr>
        <p:spPr>
          <a:xfrm>
            <a:off x="8970264" y="6455664"/>
            <a:ext cx="2743200" cy="365125"/>
          </a:xfrm>
        </p:spPr>
        <p:txBody>
          <a:bodyPr>
            <a:normAutofit/>
          </a:bodyPr>
          <a:lstStyle/>
          <a:p>
            <a:pPr algn="r">
              <a:spcAft>
                <a:spcPts val="600"/>
              </a:spcAft>
            </a:pPr>
            <a:fld id="{760D2DDB-6F66-124B-9A98-D53D7335EA41}" type="datetime1">
              <a:rPr lang="sv-SE" sz="1100">
                <a:solidFill>
                  <a:schemeClr val="tx1">
                    <a:lumMod val="50000"/>
                    <a:lumOff val="50000"/>
                  </a:schemeClr>
                </a:solidFill>
              </a:rPr>
              <a:pPr algn="r">
                <a:spcAft>
                  <a:spcPts val="600"/>
                </a:spcAft>
              </a:pPr>
              <a:t>2025-09-14</a:t>
            </a:fld>
            <a:endParaRPr lang="sv-SE" sz="1100">
              <a:solidFill>
                <a:schemeClr val="tx1">
                  <a:lumMod val="50000"/>
                  <a:lumOff val="50000"/>
                </a:schemeClr>
              </a:solidFill>
            </a:endParaRPr>
          </a:p>
        </p:txBody>
      </p:sp>
      <p:sp>
        <p:nvSpPr>
          <p:cNvPr id="6" name="Platshållare för bildnummer 5">
            <a:extLst>
              <a:ext uri="{FF2B5EF4-FFF2-40B4-BE49-F238E27FC236}">
                <a16:creationId xmlns:a16="http://schemas.microsoft.com/office/drawing/2014/main" id="{ABB2DFF8-9F38-CBC8-63BE-C5EA6D548A00}"/>
              </a:ext>
            </a:extLst>
          </p:cNvPr>
          <p:cNvSpPr>
            <a:spLocks noGrp="1"/>
          </p:cNvSpPr>
          <p:nvPr>
            <p:ph type="sldNum" sz="quarter" idx="12"/>
          </p:nvPr>
        </p:nvSpPr>
        <p:spPr>
          <a:xfrm>
            <a:off x="11704320" y="6455664"/>
            <a:ext cx="448056" cy="365125"/>
          </a:xfrm>
        </p:spPr>
        <p:txBody>
          <a:bodyPr>
            <a:normAutofit/>
          </a:bodyPr>
          <a:lstStyle/>
          <a:p>
            <a:pPr>
              <a:spcAft>
                <a:spcPts val="600"/>
              </a:spcAft>
            </a:pPr>
            <a:fld id="{0FC72438-7ED3-D847-9853-3C152D20B8A1}" type="slidenum">
              <a:rPr lang="sv-SE" sz="1100">
                <a:solidFill>
                  <a:schemeClr val="tx1">
                    <a:lumMod val="50000"/>
                    <a:lumOff val="50000"/>
                  </a:schemeClr>
                </a:solidFill>
              </a:rPr>
              <a:pPr>
                <a:spcAft>
                  <a:spcPts val="600"/>
                </a:spcAft>
              </a:pPr>
              <a:t>6</a:t>
            </a:fld>
            <a:endParaRPr lang="sv-SE" sz="1100">
              <a:solidFill>
                <a:schemeClr val="tx1">
                  <a:lumMod val="50000"/>
                  <a:lumOff val="50000"/>
                </a:schemeClr>
              </a:solidFill>
            </a:endParaRPr>
          </a:p>
        </p:txBody>
      </p:sp>
      <p:graphicFrame>
        <p:nvGraphicFramePr>
          <p:cNvPr id="8" name="Platshållare för innehåll 2">
            <a:extLst>
              <a:ext uri="{FF2B5EF4-FFF2-40B4-BE49-F238E27FC236}">
                <a16:creationId xmlns:a16="http://schemas.microsoft.com/office/drawing/2014/main" id="{4F62186F-12D7-4FF7-D779-C3A1A8B5E40B}"/>
              </a:ext>
            </a:extLst>
          </p:cNvPr>
          <p:cNvGraphicFramePr>
            <a:graphicFrameLocks noGrp="1"/>
          </p:cNvGraphicFramePr>
          <p:nvPr>
            <p:ph idx="1"/>
            <p:extLst>
              <p:ext uri="{D42A27DB-BD31-4B8C-83A1-F6EECF244321}">
                <p14:modId xmlns:p14="http://schemas.microsoft.com/office/powerpoint/2010/main" val="344182339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8619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3"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7"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1" name="Freeform: Shape 20">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Rubrik 1">
            <a:extLst>
              <a:ext uri="{FF2B5EF4-FFF2-40B4-BE49-F238E27FC236}">
                <a16:creationId xmlns:a16="http://schemas.microsoft.com/office/drawing/2014/main" id="{0D9B4E65-9513-DBF3-16BB-9993B6B9D6DB}"/>
              </a:ext>
            </a:extLst>
          </p:cNvPr>
          <p:cNvSpPr>
            <a:spLocks noGrp="1"/>
          </p:cNvSpPr>
          <p:nvPr>
            <p:ph type="title"/>
          </p:nvPr>
        </p:nvSpPr>
        <p:spPr>
          <a:xfrm>
            <a:off x="1014984" y="891712"/>
            <a:ext cx="5309616" cy="5160789"/>
          </a:xfrm>
        </p:spPr>
        <p:txBody>
          <a:bodyPr anchor="ctr">
            <a:normAutofit/>
          </a:bodyPr>
          <a:lstStyle/>
          <a:p>
            <a:pPr>
              <a:spcBef>
                <a:spcPts val="600"/>
              </a:spcBef>
              <a:spcAft>
                <a:spcPts val="600"/>
              </a:spcAft>
            </a:pPr>
            <a:r>
              <a:rPr lang="sv-SE" sz="4100" dirty="0">
                <a:solidFill>
                  <a:schemeClr val="bg1"/>
                </a:solidFill>
              </a:rPr>
              <a:t>Ett relations- och styrkebaserat förhållningssätt</a:t>
            </a:r>
            <a:br>
              <a:rPr lang="sv-SE" sz="4100" dirty="0">
                <a:solidFill>
                  <a:schemeClr val="bg1"/>
                </a:solidFill>
              </a:rPr>
            </a:br>
            <a:r>
              <a:rPr lang="sv-SE" sz="2400" dirty="0">
                <a:solidFill>
                  <a:schemeClr val="bg1"/>
                </a:solidFill>
                <a:latin typeface="Times New Roman" panose="02020603050405020304" pitchFamily="18" charset="0"/>
                <a:cs typeface="Times New Roman" panose="02020603050405020304" pitchFamily="18" charset="0"/>
              </a:rPr>
              <a:t>”It is </a:t>
            </a:r>
            <a:r>
              <a:rPr lang="sv-SE" sz="2400" dirty="0" err="1">
                <a:solidFill>
                  <a:schemeClr val="bg1"/>
                </a:solidFill>
                <a:latin typeface="Times New Roman" panose="02020603050405020304" pitchFamily="18" charset="0"/>
                <a:cs typeface="Times New Roman" panose="02020603050405020304" pitchFamily="18" charset="0"/>
              </a:rPr>
              <a:t>important</a:t>
            </a:r>
            <a:r>
              <a:rPr lang="sv-SE" sz="2400" dirty="0">
                <a:solidFill>
                  <a:schemeClr val="bg1"/>
                </a:solidFill>
                <a:latin typeface="Times New Roman" panose="02020603050405020304" pitchFamily="18" charset="0"/>
                <a:cs typeface="Times New Roman" panose="02020603050405020304" pitchFamily="18" charset="0"/>
              </a:rPr>
              <a:t> to focus on an </a:t>
            </a:r>
            <a:r>
              <a:rPr lang="sv-SE" sz="2400" dirty="0" err="1">
                <a:solidFill>
                  <a:schemeClr val="bg1"/>
                </a:solidFill>
                <a:latin typeface="Times New Roman" panose="02020603050405020304" pitchFamily="18" charset="0"/>
                <a:cs typeface="Times New Roman" panose="02020603050405020304" pitchFamily="18" charset="0"/>
              </a:rPr>
              <a:t>individuals</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strenghts</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Tsemberis</a:t>
            </a:r>
            <a:r>
              <a:rPr lang="sv-SE" sz="2400" dirty="0">
                <a:solidFill>
                  <a:schemeClr val="bg1"/>
                </a:solidFill>
                <a:latin typeface="Times New Roman" panose="02020603050405020304" pitchFamily="18" charset="0"/>
                <a:cs typeface="Times New Roman" panose="02020603050405020304" pitchFamily="18" charset="0"/>
              </a:rPr>
              <a:t> 2010, sidan 130)</a:t>
            </a:r>
          </a:p>
        </p:txBody>
      </p:sp>
      <p:sp>
        <p:nvSpPr>
          <p:cNvPr id="3" name="Platshållare för innehåll 2">
            <a:extLst>
              <a:ext uri="{FF2B5EF4-FFF2-40B4-BE49-F238E27FC236}">
                <a16:creationId xmlns:a16="http://schemas.microsoft.com/office/drawing/2014/main" id="{67F02672-ECC7-D62A-D38D-C27BE3E146F3}"/>
              </a:ext>
            </a:extLst>
          </p:cNvPr>
          <p:cNvSpPr>
            <a:spLocks noGrp="1"/>
          </p:cNvSpPr>
          <p:nvPr>
            <p:ph idx="1"/>
          </p:nvPr>
        </p:nvSpPr>
        <p:spPr>
          <a:xfrm>
            <a:off x="6412302" y="891713"/>
            <a:ext cx="4584882" cy="5160790"/>
          </a:xfrm>
        </p:spPr>
        <p:txBody>
          <a:bodyPr anchor="ctr">
            <a:normAutofit/>
          </a:bodyPr>
          <a:lstStyle/>
          <a:p>
            <a:pPr marL="0" indent="0">
              <a:buNone/>
            </a:pPr>
            <a:r>
              <a:rPr lang="sv-SE" altLang="sv-SE" sz="2000" dirty="0">
                <a:solidFill>
                  <a:schemeClr val="bg1"/>
                </a:solidFill>
                <a:cs typeface="Calibri" panose="020F0502020204030204" pitchFamily="34" charset="0"/>
              </a:rPr>
              <a:t>Styrkebaserat socialt arbete är relationsorienterat och bygger på en tilltro till brukarnas förändringsmöjligheter.</a:t>
            </a:r>
          </a:p>
          <a:p>
            <a:pPr marL="0" indent="0">
              <a:buNone/>
            </a:pPr>
            <a:r>
              <a:rPr lang="sv-SE" altLang="sv-SE" sz="2000" dirty="0">
                <a:solidFill>
                  <a:schemeClr val="bg1"/>
                </a:solidFill>
                <a:cs typeface="Calibri" panose="020F0502020204030204" pitchFamily="34" charset="0"/>
              </a:rPr>
              <a:t>Betoningen på samtal och diskussioner om framtida möjligheter.</a:t>
            </a:r>
          </a:p>
          <a:p>
            <a:pPr marL="0" indent="0">
              <a:buNone/>
            </a:pPr>
            <a:r>
              <a:rPr lang="sv-SE" altLang="sv-SE" sz="2000" dirty="0">
                <a:solidFill>
                  <a:schemeClr val="bg1"/>
                </a:solidFill>
                <a:cs typeface="Calibri" panose="020F0502020204030204" pitchFamily="34" charset="0"/>
              </a:rPr>
              <a:t>Dialog, samarbete, engagemang på brukarens villkor - brukarinflytande!</a:t>
            </a:r>
          </a:p>
          <a:p>
            <a:pPr marL="0" indent="0">
              <a:buNone/>
            </a:pPr>
            <a:r>
              <a:rPr lang="sv-SE" altLang="sv-SE" sz="2000" dirty="0">
                <a:solidFill>
                  <a:schemeClr val="bg1"/>
                </a:solidFill>
                <a:cs typeface="Calibri" panose="020F0502020204030204" pitchFamily="34" charset="0"/>
              </a:rPr>
              <a:t>Att börja där klienten befinner sig!</a:t>
            </a:r>
          </a:p>
          <a:p>
            <a:pPr marL="0" indent="0">
              <a:buNone/>
            </a:pPr>
            <a:r>
              <a:rPr lang="sv-SE" altLang="sv-SE" sz="2000" dirty="0">
                <a:solidFill>
                  <a:schemeClr val="bg1"/>
                </a:solidFill>
                <a:cs typeface="Calibri" panose="020F0502020204030204" pitchFamily="34" charset="0"/>
              </a:rPr>
              <a:t>Social tillhörighet! Community!</a:t>
            </a:r>
          </a:p>
          <a:p>
            <a:pPr marL="0" indent="0">
              <a:buNone/>
            </a:pPr>
            <a:r>
              <a:rPr lang="sv-SE" altLang="sv-SE" sz="1600" dirty="0">
                <a:solidFill>
                  <a:schemeClr val="bg1"/>
                </a:solidFill>
                <a:cs typeface="Calibri" panose="020F0502020204030204" pitchFamily="34" charset="0"/>
              </a:rPr>
              <a:t>”The </a:t>
            </a:r>
            <a:r>
              <a:rPr lang="sv-SE" altLang="sv-SE" sz="1600" dirty="0" err="1">
                <a:solidFill>
                  <a:schemeClr val="bg1"/>
                </a:solidFill>
                <a:cs typeface="Calibri" panose="020F0502020204030204" pitchFamily="34" charset="0"/>
              </a:rPr>
              <a:t>community</a:t>
            </a:r>
            <a:r>
              <a:rPr lang="sv-SE" altLang="sv-SE" sz="1600" dirty="0">
                <a:solidFill>
                  <a:schemeClr val="bg1"/>
                </a:solidFill>
                <a:cs typeface="Calibri" panose="020F0502020204030204" pitchFamily="34" charset="0"/>
              </a:rPr>
              <a:t> is </a:t>
            </a:r>
            <a:r>
              <a:rPr lang="sv-SE" altLang="sv-SE" sz="1600" dirty="0" err="1">
                <a:solidFill>
                  <a:schemeClr val="bg1"/>
                </a:solidFill>
                <a:cs typeface="Calibri" panose="020F0502020204030204" pitchFamily="34" charset="0"/>
              </a:rPr>
              <a:t>viewed</a:t>
            </a:r>
            <a:r>
              <a:rPr lang="sv-SE" altLang="sv-SE" sz="1600" dirty="0">
                <a:solidFill>
                  <a:schemeClr val="bg1"/>
                </a:solidFill>
                <a:cs typeface="Calibri" panose="020F0502020204030204" pitchFamily="34" charset="0"/>
              </a:rPr>
              <a:t> as an oasis </a:t>
            </a:r>
            <a:r>
              <a:rPr lang="sv-SE" altLang="sv-SE" sz="1600" dirty="0" err="1">
                <a:solidFill>
                  <a:schemeClr val="bg1"/>
                </a:solidFill>
                <a:cs typeface="Calibri" panose="020F0502020204030204" pitchFamily="34" charset="0"/>
              </a:rPr>
              <a:t>of</a:t>
            </a:r>
            <a:r>
              <a:rPr lang="sv-SE" altLang="sv-SE" sz="1600" dirty="0">
                <a:solidFill>
                  <a:schemeClr val="bg1"/>
                </a:solidFill>
                <a:cs typeface="Calibri" panose="020F0502020204030204" pitchFamily="34" charset="0"/>
              </a:rPr>
              <a:t> </a:t>
            </a:r>
            <a:r>
              <a:rPr lang="sv-SE" altLang="sv-SE" sz="1600" dirty="0" err="1">
                <a:solidFill>
                  <a:schemeClr val="bg1"/>
                </a:solidFill>
                <a:cs typeface="Calibri" panose="020F0502020204030204" pitchFamily="34" charset="0"/>
              </a:rPr>
              <a:t>resources</a:t>
            </a:r>
            <a:r>
              <a:rPr lang="sv-SE" altLang="sv-SE" sz="1600" dirty="0">
                <a:solidFill>
                  <a:schemeClr val="bg1"/>
                </a:solidFill>
                <a:cs typeface="Calibri" panose="020F0502020204030204" pitchFamily="34" charset="0"/>
              </a:rPr>
              <a:t>, not as a </a:t>
            </a:r>
            <a:r>
              <a:rPr lang="sv-SE" altLang="sv-SE" sz="1600" dirty="0" err="1">
                <a:solidFill>
                  <a:schemeClr val="bg1"/>
                </a:solidFill>
                <a:cs typeface="Calibri" panose="020F0502020204030204" pitchFamily="34" charset="0"/>
              </a:rPr>
              <a:t>barrier</a:t>
            </a:r>
            <a:r>
              <a:rPr lang="sv-SE" altLang="sv-SE" sz="1600" dirty="0">
                <a:solidFill>
                  <a:schemeClr val="bg1"/>
                </a:solidFill>
                <a:cs typeface="Calibri" panose="020F0502020204030204" pitchFamily="34" charset="0"/>
              </a:rPr>
              <a:t>…” </a:t>
            </a:r>
            <a:r>
              <a:rPr lang="sv-SE" sz="1600" dirty="0">
                <a:solidFill>
                  <a:schemeClr val="bg1"/>
                </a:solidFill>
              </a:rPr>
              <a:t>(</a:t>
            </a:r>
            <a:r>
              <a:rPr lang="sv-SE" sz="1600" dirty="0" err="1">
                <a:solidFill>
                  <a:schemeClr val="bg1"/>
                </a:solidFill>
              </a:rPr>
              <a:t>Tsemberis</a:t>
            </a:r>
            <a:r>
              <a:rPr lang="sv-SE" sz="1600" dirty="0">
                <a:solidFill>
                  <a:schemeClr val="bg1"/>
                </a:solidFill>
              </a:rPr>
              <a:t> 2010, sidan 130)</a:t>
            </a:r>
          </a:p>
          <a:p>
            <a:pPr marL="0" indent="0">
              <a:buNone/>
            </a:pPr>
            <a:r>
              <a:rPr lang="sv-SE" altLang="sv-SE" sz="1600" dirty="0">
                <a:solidFill>
                  <a:schemeClr val="bg1"/>
                </a:solidFill>
                <a:cs typeface="Calibri" panose="020F0502020204030204" pitchFamily="34" charset="0"/>
              </a:rPr>
              <a:t>Se t.ex. </a:t>
            </a:r>
            <a:r>
              <a:rPr lang="sv-SE" altLang="sv-SE" sz="1600" dirty="0">
                <a:solidFill>
                  <a:schemeClr val="bg1"/>
                </a:solidFill>
              </a:rPr>
              <a:t>Healy (2014); Knutagård, </a:t>
            </a:r>
            <a:r>
              <a:rPr lang="sv-SE" altLang="sv-SE" sz="1600" dirty="0" err="1">
                <a:solidFill>
                  <a:schemeClr val="bg1"/>
                </a:solidFill>
              </a:rPr>
              <a:t>Heule</a:t>
            </a:r>
            <a:r>
              <a:rPr lang="sv-SE" altLang="sv-SE" sz="1600" dirty="0">
                <a:solidFill>
                  <a:schemeClr val="bg1"/>
                </a:solidFill>
              </a:rPr>
              <a:t> &amp; Kristiansen (2021); Kristiansen (2023; 2024)</a:t>
            </a:r>
            <a:br>
              <a:rPr lang="sv-SE" altLang="sv-SE" sz="1600" dirty="0"/>
            </a:br>
            <a:endParaRPr lang="sv-SE" altLang="sv-SE" sz="1600" dirty="0">
              <a:solidFill>
                <a:schemeClr val="bg1"/>
              </a:solidFill>
              <a:cs typeface="Calibri" panose="020F0502020204030204" pitchFamily="34" charset="0"/>
            </a:endParaRPr>
          </a:p>
          <a:p>
            <a:pPr marL="0" indent="0">
              <a:buNone/>
            </a:pPr>
            <a:endParaRPr lang="sv-SE" sz="1800" dirty="0">
              <a:solidFill>
                <a:schemeClr val="bg1"/>
              </a:solidFill>
            </a:endParaRPr>
          </a:p>
        </p:txBody>
      </p:sp>
      <p:sp>
        <p:nvSpPr>
          <p:cNvPr id="4" name="Platshållare för datum 3">
            <a:extLst>
              <a:ext uri="{FF2B5EF4-FFF2-40B4-BE49-F238E27FC236}">
                <a16:creationId xmlns:a16="http://schemas.microsoft.com/office/drawing/2014/main" id="{DDA6DF2B-69E2-2F02-A0B3-10ABDD1F7111}"/>
              </a:ext>
            </a:extLst>
          </p:cNvPr>
          <p:cNvSpPr>
            <a:spLocks noGrp="1"/>
          </p:cNvSpPr>
          <p:nvPr>
            <p:ph type="dt" sz="half" idx="10"/>
          </p:nvPr>
        </p:nvSpPr>
        <p:spPr>
          <a:xfrm rot="5400000">
            <a:off x="10735056" y="987552"/>
            <a:ext cx="2286000" cy="640080"/>
          </a:xfrm>
        </p:spPr>
        <p:txBody>
          <a:bodyPr anchor="ctr">
            <a:normAutofit/>
          </a:bodyPr>
          <a:lstStyle/>
          <a:p>
            <a:pPr algn="r">
              <a:spcAft>
                <a:spcPts val="600"/>
              </a:spcAft>
            </a:pPr>
            <a:fld id="{2D95E883-6D83-7043-B181-9A888C435854}" type="datetime1">
              <a:rPr lang="sv-SE" sz="1000" smtClean="0">
                <a:solidFill>
                  <a:schemeClr val="tx2"/>
                </a:solidFill>
              </a:rPr>
              <a:t>2025-09-14</a:t>
            </a:fld>
            <a:endParaRPr lang="sv-SE" sz="1000">
              <a:solidFill>
                <a:schemeClr val="tx2"/>
              </a:solidFill>
            </a:endParaRPr>
          </a:p>
        </p:txBody>
      </p:sp>
      <p:sp>
        <p:nvSpPr>
          <p:cNvPr id="5" name="Platshållare för sidfot 4">
            <a:extLst>
              <a:ext uri="{FF2B5EF4-FFF2-40B4-BE49-F238E27FC236}">
                <a16:creationId xmlns:a16="http://schemas.microsoft.com/office/drawing/2014/main" id="{1033CC59-8CB8-4697-6383-F7799FEA8C82}"/>
              </a:ext>
            </a:extLst>
          </p:cNvPr>
          <p:cNvSpPr>
            <a:spLocks noGrp="1"/>
          </p:cNvSpPr>
          <p:nvPr>
            <p:ph type="ftr" sz="quarter" idx="11"/>
          </p:nvPr>
        </p:nvSpPr>
        <p:spPr>
          <a:xfrm rot="5400000">
            <a:off x="10040112" y="4032504"/>
            <a:ext cx="3657600" cy="640080"/>
          </a:xfrm>
        </p:spPr>
        <p:txBody>
          <a:bodyPr anchor="ctr">
            <a:normAutofit/>
          </a:bodyPr>
          <a:lstStyle/>
          <a:p>
            <a:pPr>
              <a:spcAft>
                <a:spcPts val="600"/>
              </a:spcAft>
            </a:pPr>
            <a:r>
              <a:rPr lang="sv-SE" sz="1000">
                <a:solidFill>
                  <a:schemeClr val="tx2"/>
                </a:solidFill>
              </a:rPr>
              <a:t>Arne Kristiansen</a:t>
            </a:r>
          </a:p>
        </p:txBody>
      </p:sp>
      <p:sp>
        <p:nvSpPr>
          <p:cNvPr id="6" name="Platshållare för bildnummer 5">
            <a:extLst>
              <a:ext uri="{FF2B5EF4-FFF2-40B4-BE49-F238E27FC236}">
                <a16:creationId xmlns:a16="http://schemas.microsoft.com/office/drawing/2014/main" id="{75986FB3-6FDE-BAEA-3E8A-FF31A981A317}"/>
              </a:ext>
            </a:extLst>
          </p:cNvPr>
          <p:cNvSpPr>
            <a:spLocks noGrp="1"/>
          </p:cNvSpPr>
          <p:nvPr>
            <p:ph type="sldNum" sz="quarter" idx="12"/>
          </p:nvPr>
        </p:nvSpPr>
        <p:spPr/>
        <p:txBody>
          <a:bodyPr/>
          <a:lstStyle/>
          <a:p>
            <a:fld id="{0FC72438-7ED3-D847-9853-3C152D20B8A1}" type="slidenum">
              <a:rPr lang="sv-SE" smtClean="0"/>
              <a:t>7</a:t>
            </a:fld>
            <a:endParaRPr lang="sv-SE"/>
          </a:p>
        </p:txBody>
      </p:sp>
    </p:spTree>
    <p:extLst>
      <p:ext uri="{BB962C8B-B14F-4D97-AF65-F5344CB8AC3E}">
        <p14:creationId xmlns:p14="http://schemas.microsoft.com/office/powerpoint/2010/main" val="4121496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ubrik 10">
            <a:extLst>
              <a:ext uri="{FF2B5EF4-FFF2-40B4-BE49-F238E27FC236}">
                <a16:creationId xmlns:a16="http://schemas.microsoft.com/office/drawing/2014/main" id="{BCA656FC-FD3A-F25D-AD8E-0BFBDAE5824B}"/>
              </a:ext>
            </a:extLst>
          </p:cNvPr>
          <p:cNvSpPr>
            <a:spLocks noGrp="1"/>
          </p:cNvSpPr>
          <p:nvPr>
            <p:ph type="title"/>
          </p:nvPr>
        </p:nvSpPr>
        <p:spPr>
          <a:xfrm>
            <a:off x="838200" y="448721"/>
            <a:ext cx="4707671" cy="1225650"/>
          </a:xfrm>
        </p:spPr>
        <p:txBody>
          <a:bodyPr vert="horz" lIns="91440" tIns="45720" rIns="91440" bIns="45720" rtlCol="0" anchor="b">
            <a:normAutofit/>
          </a:bodyPr>
          <a:lstStyle/>
          <a:p>
            <a:r>
              <a:rPr lang="en-US" sz="3800" kern="1200">
                <a:solidFill>
                  <a:schemeClr val="bg1"/>
                </a:solidFill>
                <a:latin typeface="+mj-lt"/>
                <a:ea typeface="+mj-ea"/>
                <a:cs typeface="+mj-cs"/>
              </a:rPr>
              <a:t>Relationens primat</a:t>
            </a:r>
          </a:p>
        </p:txBody>
      </p:sp>
      <p:cxnSp>
        <p:nvCxnSpPr>
          <p:cNvPr id="18" name="Straight Connector 17">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Platshållare för innehåll 8">
            <a:extLst>
              <a:ext uri="{FF2B5EF4-FFF2-40B4-BE49-F238E27FC236}">
                <a16:creationId xmlns:a16="http://schemas.microsoft.com/office/drawing/2014/main" id="{B209DFEF-761E-522E-354C-3AE577993735}"/>
              </a:ext>
            </a:extLst>
          </p:cNvPr>
          <p:cNvSpPr>
            <a:spLocks noGrp="1"/>
          </p:cNvSpPr>
          <p:nvPr>
            <p:ph sz="half" idx="1"/>
          </p:nvPr>
        </p:nvSpPr>
        <p:spPr>
          <a:xfrm>
            <a:off x="897769" y="1909192"/>
            <a:ext cx="5198231" cy="3647710"/>
          </a:xfrm>
        </p:spPr>
        <p:txBody>
          <a:bodyPr vert="horz" lIns="91440" tIns="45720" rIns="91440" bIns="45720" rtlCol="0">
            <a:normAutofit/>
          </a:bodyPr>
          <a:lstStyle/>
          <a:p>
            <a:pPr marL="0"/>
            <a:endParaRPr lang="en-US" sz="2000" dirty="0">
              <a:solidFill>
                <a:schemeClr val="bg1"/>
              </a:solidFill>
            </a:endParaRPr>
          </a:p>
          <a:p>
            <a:pPr marL="0"/>
            <a:endParaRPr lang="en-US" sz="2000" dirty="0">
              <a:solidFill>
                <a:schemeClr val="bg1"/>
              </a:solidFill>
            </a:endParaRPr>
          </a:p>
          <a:p>
            <a:pPr marL="0" indent="0">
              <a:buNone/>
            </a:pPr>
            <a:r>
              <a:rPr lang="en-US" sz="2400" dirty="0">
                <a:solidFill>
                  <a:schemeClr val="bg1"/>
                </a:solidFill>
                <a:latin typeface="Times New Roman" panose="02020603050405020304" pitchFamily="18" charset="0"/>
                <a:cs typeface="Times New Roman" panose="02020603050405020304" pitchFamily="18" charset="0"/>
              </a:rPr>
              <a:t>The case manager-client relationship is primary and essential (Tsemberis 2010)</a:t>
            </a:r>
          </a:p>
          <a:p>
            <a:pPr marL="0"/>
            <a:endParaRPr lang="en-US" sz="2000" dirty="0">
              <a:solidFill>
                <a:schemeClr val="bg1"/>
              </a:solidFill>
            </a:endParaRPr>
          </a:p>
        </p:txBody>
      </p:sp>
      <p:cxnSp>
        <p:nvCxnSpPr>
          <p:cNvPr id="20" name="Straight Connector 19">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Platshållare för datum 4">
            <a:extLst>
              <a:ext uri="{FF2B5EF4-FFF2-40B4-BE49-F238E27FC236}">
                <a16:creationId xmlns:a16="http://schemas.microsoft.com/office/drawing/2014/main" id="{79A71C26-16AC-BD49-34FA-828A08B56317}"/>
              </a:ext>
            </a:extLst>
          </p:cNvPr>
          <p:cNvSpPr>
            <a:spLocks noGrp="1"/>
          </p:cNvSpPr>
          <p:nvPr>
            <p:ph type="dt" sz="half" idx="10"/>
          </p:nvPr>
        </p:nvSpPr>
        <p:spPr>
          <a:xfrm>
            <a:off x="838200" y="6356350"/>
            <a:ext cx="1536470" cy="365125"/>
          </a:xfrm>
        </p:spPr>
        <p:txBody>
          <a:bodyPr vert="horz" lIns="91440" tIns="45720" rIns="91440" bIns="45720" rtlCol="0" anchor="ctr">
            <a:normAutofit/>
          </a:bodyPr>
          <a:lstStyle/>
          <a:p>
            <a:pPr>
              <a:spcAft>
                <a:spcPts val="600"/>
              </a:spcAft>
            </a:pPr>
            <a:fld id="{173089A5-15D7-4F40-9ED8-52C439D99A28}" type="datetime1">
              <a:rPr lang="en-US">
                <a:solidFill>
                  <a:schemeClr val="bg1">
                    <a:lumMod val="50000"/>
                  </a:schemeClr>
                </a:solidFill>
              </a:rPr>
              <a:pPr>
                <a:spcAft>
                  <a:spcPts val="600"/>
                </a:spcAft>
              </a:pPr>
              <a:t>9/14/25</a:t>
            </a:fld>
            <a:endParaRPr lang="en-US">
              <a:solidFill>
                <a:schemeClr val="bg1">
                  <a:lumMod val="50000"/>
                </a:schemeClr>
              </a:solidFill>
            </a:endParaRPr>
          </a:p>
        </p:txBody>
      </p:sp>
      <p:sp>
        <p:nvSpPr>
          <p:cNvPr id="6" name="Platshållare för sidfot 5">
            <a:extLst>
              <a:ext uri="{FF2B5EF4-FFF2-40B4-BE49-F238E27FC236}">
                <a16:creationId xmlns:a16="http://schemas.microsoft.com/office/drawing/2014/main" id="{A921127D-C779-E468-4A1F-69E545E616BE}"/>
              </a:ext>
            </a:extLst>
          </p:cNvPr>
          <p:cNvSpPr>
            <a:spLocks noGrp="1"/>
          </p:cNvSpPr>
          <p:nvPr>
            <p:ph type="ftr" sz="quarter" idx="11"/>
          </p:nvPr>
        </p:nvSpPr>
        <p:spPr>
          <a:xfrm>
            <a:off x="2374670" y="6356350"/>
            <a:ext cx="3945835" cy="365125"/>
          </a:xfrm>
        </p:spPr>
        <p:txBody>
          <a:bodyPr vert="horz" lIns="91440" tIns="45720" rIns="91440" bIns="45720" rtlCol="0" anchor="ctr">
            <a:normAutofit/>
          </a:bodyPr>
          <a:lstStyle/>
          <a:p>
            <a:pPr>
              <a:spcAft>
                <a:spcPts val="600"/>
              </a:spcAft>
            </a:pPr>
            <a:r>
              <a:rPr lang="en-US" kern="1200">
                <a:solidFill>
                  <a:schemeClr val="bg1">
                    <a:lumMod val="50000"/>
                  </a:schemeClr>
                </a:solidFill>
                <a:latin typeface="+mn-lt"/>
                <a:ea typeface="+mn-ea"/>
                <a:cs typeface="+mn-cs"/>
              </a:rPr>
              <a:t>Arne Kristiansen</a:t>
            </a:r>
          </a:p>
        </p:txBody>
      </p:sp>
      <p:pic>
        <p:nvPicPr>
          <p:cNvPr id="7" name="Picture 4" descr="14950087">
            <a:extLst>
              <a:ext uri="{FF2B5EF4-FFF2-40B4-BE49-F238E27FC236}">
                <a16:creationId xmlns:a16="http://schemas.microsoft.com/office/drawing/2014/main" id="{3939D567-1093-2804-96F0-4D0D976AC6A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6525453" y="0"/>
            <a:ext cx="4563776" cy="6858000"/>
          </a:xfrm>
          <a:prstGeom prst="rect">
            <a:avLst/>
          </a:prstGeom>
        </p:spPr>
      </p:pic>
      <p:sp>
        <p:nvSpPr>
          <p:cNvPr id="4" name="Platshållare för bildnummer 3">
            <a:extLst>
              <a:ext uri="{FF2B5EF4-FFF2-40B4-BE49-F238E27FC236}">
                <a16:creationId xmlns:a16="http://schemas.microsoft.com/office/drawing/2014/main" id="{652C4208-4D57-D715-5CA5-C2AF5175D125}"/>
              </a:ext>
            </a:extLst>
          </p:cNvPr>
          <p:cNvSpPr>
            <a:spLocks noGrp="1"/>
          </p:cNvSpPr>
          <p:nvPr>
            <p:ph type="sldNum" sz="quarter" idx="12"/>
          </p:nvPr>
        </p:nvSpPr>
        <p:spPr>
          <a:xfrm>
            <a:off x="9303026" y="6356350"/>
            <a:ext cx="2050774" cy="365125"/>
          </a:xfrm>
        </p:spPr>
        <p:txBody>
          <a:bodyPr vert="horz" lIns="91440" tIns="45720" rIns="91440" bIns="45720" rtlCol="0" anchor="ctr">
            <a:normAutofit/>
          </a:bodyPr>
          <a:lstStyle/>
          <a:p>
            <a:pPr>
              <a:spcAft>
                <a:spcPts val="600"/>
              </a:spcAft>
            </a:pPr>
            <a:fld id="{0FC72438-7ED3-D847-9853-3C152D20B8A1}" type="slidenum">
              <a:rPr lang="en-US">
                <a:solidFill>
                  <a:srgbClr val="FFFFFF"/>
                </a:solidFill>
              </a:rPr>
              <a:pPr>
                <a:spcAft>
                  <a:spcPts val="600"/>
                </a:spcAft>
              </a:pPr>
              <a:t>8</a:t>
            </a:fld>
            <a:endParaRPr lang="en-US">
              <a:solidFill>
                <a:srgbClr val="FFFFFF"/>
              </a:solidFill>
            </a:endParaRPr>
          </a:p>
        </p:txBody>
      </p:sp>
    </p:spTree>
    <p:extLst>
      <p:ext uri="{BB962C8B-B14F-4D97-AF65-F5344CB8AC3E}">
        <p14:creationId xmlns:p14="http://schemas.microsoft.com/office/powerpoint/2010/main" val="3639602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5E28464-E226-564B-7959-3FAB21270025}"/>
            </a:ext>
          </a:extLst>
        </p:cNvPr>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FD5C40F0-2BBB-F032-C1BA-2D29E62A592D}"/>
              </a:ext>
            </a:extLst>
          </p:cNvPr>
          <p:cNvSpPr>
            <a:spLocks noGrp="1"/>
          </p:cNvSpPr>
          <p:nvPr>
            <p:ph idx="1"/>
          </p:nvPr>
        </p:nvSpPr>
        <p:spPr>
          <a:xfrm>
            <a:off x="86497" y="296081"/>
            <a:ext cx="11948984" cy="6413638"/>
          </a:xfrm>
        </p:spPr>
        <p:txBody>
          <a:bodyPr>
            <a:normAutofit lnSpcReduction="10000"/>
          </a:bodyPr>
          <a:lstStyle/>
          <a:p>
            <a:pPr marL="0" indent="0" algn="ctr">
              <a:buNone/>
            </a:pPr>
            <a:r>
              <a:rPr lang="sv-SE" sz="5800" dirty="0">
                <a:solidFill>
                  <a:schemeClr val="bg1"/>
                </a:solidFill>
              </a:rPr>
              <a:t>problem</a:t>
            </a:r>
            <a:r>
              <a:rPr lang="sv-SE" sz="3200" dirty="0">
                <a:solidFill>
                  <a:schemeClr val="bg1"/>
                </a:solidFill>
              </a:rPr>
              <a:t> </a:t>
            </a:r>
            <a:r>
              <a:rPr lang="sv-SE" sz="5200" dirty="0">
                <a:solidFill>
                  <a:schemeClr val="bg1"/>
                </a:solidFill>
              </a:rPr>
              <a:t>problem </a:t>
            </a:r>
            <a:r>
              <a:rPr lang="sv-SE" sz="4800" dirty="0">
                <a:solidFill>
                  <a:schemeClr val="bg1"/>
                </a:solidFill>
              </a:rPr>
              <a:t>problem </a:t>
            </a:r>
            <a:r>
              <a:rPr lang="sv-SE" sz="4300" dirty="0">
                <a:solidFill>
                  <a:schemeClr val="bg1"/>
                </a:solidFill>
              </a:rPr>
              <a:t>problem</a:t>
            </a:r>
            <a:r>
              <a:rPr lang="sv-SE" sz="3200" dirty="0">
                <a:solidFill>
                  <a:schemeClr val="bg1"/>
                </a:solidFill>
              </a:rPr>
              <a:t> </a:t>
            </a:r>
            <a:r>
              <a:rPr lang="sv-SE" sz="3900" dirty="0">
                <a:solidFill>
                  <a:schemeClr val="bg1"/>
                </a:solidFill>
              </a:rPr>
              <a:t>problem </a:t>
            </a:r>
            <a:r>
              <a:rPr lang="sv-SE" sz="3500" dirty="0">
                <a:solidFill>
                  <a:schemeClr val="bg1"/>
                </a:solidFill>
              </a:rPr>
              <a:t>problem</a:t>
            </a:r>
            <a:r>
              <a:rPr lang="sv-SE" sz="3200" dirty="0">
                <a:solidFill>
                  <a:schemeClr val="bg1"/>
                </a:solidFill>
              </a:rPr>
              <a:t> problem </a:t>
            </a:r>
            <a:r>
              <a:rPr lang="sv-SE" sz="3000" dirty="0">
                <a:solidFill>
                  <a:schemeClr val="bg1"/>
                </a:solidFill>
              </a:rPr>
              <a:t>problem</a:t>
            </a:r>
            <a:r>
              <a:rPr lang="sv-SE" sz="3200" dirty="0">
                <a:solidFill>
                  <a:schemeClr val="bg1"/>
                </a:solidFill>
              </a:rPr>
              <a:t> </a:t>
            </a:r>
            <a:r>
              <a:rPr lang="sv-SE" sz="3000" dirty="0">
                <a:solidFill>
                  <a:schemeClr val="bg1"/>
                </a:solidFill>
              </a:rPr>
              <a:t>misslyckanden</a:t>
            </a:r>
            <a:r>
              <a:rPr lang="sv-SE" sz="3200" dirty="0">
                <a:solidFill>
                  <a:schemeClr val="bg1"/>
                </a:solidFill>
              </a:rPr>
              <a:t> </a:t>
            </a:r>
            <a:r>
              <a:rPr lang="sv-SE" dirty="0">
                <a:solidFill>
                  <a:schemeClr val="bg1"/>
                </a:solidFill>
              </a:rPr>
              <a:t>problem problem problem problem problemproblem misslyckanden problem problem misslyckanden </a:t>
            </a:r>
            <a:r>
              <a:rPr lang="sv-SE" sz="2600" dirty="0">
                <a:solidFill>
                  <a:schemeClr val="bg1"/>
                </a:solidFill>
              </a:rPr>
              <a:t>problem problem problem problem problem problem problem misslyckanden problem problem problem problem problem problem misslyckanden problem problem problem problem misslyckanden problem problem problem problem misslyckanden problem problem problem problem problem problem problem misslyckanden problem problem problem problem problem problem problem misslyckanden problem problem problem problem problem problem problem problem problem problem problem problem problem problem problem problem problem problem problem problem problem problem problem problem problem problem problem problem problem problem problem problem problemproblem problemproblem misslyckanden problem problem problem problem problem misslyckanden problem </a:t>
            </a:r>
            <a:r>
              <a:rPr lang="sv-SE" dirty="0">
                <a:solidFill>
                  <a:schemeClr val="bg1"/>
                </a:solidFill>
              </a:rPr>
              <a:t>problem</a:t>
            </a:r>
            <a:r>
              <a:rPr lang="sv-SE" sz="2600" dirty="0">
                <a:solidFill>
                  <a:schemeClr val="bg1"/>
                </a:solidFill>
              </a:rPr>
              <a:t> </a:t>
            </a:r>
            <a:r>
              <a:rPr lang="sv-SE" sz="3200" dirty="0">
                <a:solidFill>
                  <a:schemeClr val="bg1"/>
                </a:solidFill>
              </a:rPr>
              <a:t>problem</a:t>
            </a:r>
            <a:r>
              <a:rPr lang="sv-SE" sz="2600" dirty="0">
                <a:solidFill>
                  <a:schemeClr val="bg1"/>
                </a:solidFill>
              </a:rPr>
              <a:t> </a:t>
            </a:r>
            <a:r>
              <a:rPr lang="sv-SE" sz="3600" dirty="0">
                <a:solidFill>
                  <a:schemeClr val="bg1"/>
                </a:solidFill>
              </a:rPr>
              <a:t>problem</a:t>
            </a:r>
            <a:r>
              <a:rPr lang="sv-SE" sz="2600" dirty="0">
                <a:solidFill>
                  <a:schemeClr val="bg1"/>
                </a:solidFill>
              </a:rPr>
              <a:t> </a:t>
            </a:r>
            <a:r>
              <a:rPr lang="sv-SE" sz="4000" dirty="0">
                <a:solidFill>
                  <a:schemeClr val="bg1"/>
                </a:solidFill>
              </a:rPr>
              <a:t>problem </a:t>
            </a:r>
            <a:r>
              <a:rPr lang="sv-SE" sz="2600" dirty="0">
                <a:solidFill>
                  <a:schemeClr val="bg1"/>
                </a:solidFill>
              </a:rPr>
              <a:t>problem </a:t>
            </a:r>
            <a:r>
              <a:rPr lang="sv-SE" sz="4400" dirty="0">
                <a:solidFill>
                  <a:schemeClr val="bg1"/>
                </a:solidFill>
              </a:rPr>
              <a:t>problem </a:t>
            </a:r>
            <a:r>
              <a:rPr lang="sv-SE" sz="4800" dirty="0">
                <a:solidFill>
                  <a:schemeClr val="bg1"/>
                </a:solidFill>
              </a:rPr>
              <a:t>problem</a:t>
            </a:r>
            <a:r>
              <a:rPr lang="sv-SE" sz="3200" dirty="0">
                <a:solidFill>
                  <a:schemeClr val="bg1"/>
                </a:solidFill>
              </a:rPr>
              <a:t> </a:t>
            </a:r>
            <a:r>
              <a:rPr lang="sv-SE" sz="5400" dirty="0">
                <a:solidFill>
                  <a:schemeClr val="bg1"/>
                </a:solidFill>
              </a:rPr>
              <a:t>problem </a:t>
            </a:r>
            <a:r>
              <a:rPr lang="sv-SE" dirty="0">
                <a:solidFill>
                  <a:schemeClr val="bg1"/>
                </a:solidFill>
              </a:rPr>
              <a:t>problem </a:t>
            </a:r>
            <a:r>
              <a:rPr lang="sv-SE" sz="2400" dirty="0">
                <a:solidFill>
                  <a:schemeClr val="bg1"/>
                </a:solidFill>
              </a:rPr>
              <a:t>problem problem problem problem problem problem problem problem problem problem problem</a:t>
            </a:r>
          </a:p>
        </p:txBody>
      </p:sp>
      <p:sp>
        <p:nvSpPr>
          <p:cNvPr id="2" name="Platshållare för datum 1">
            <a:extLst>
              <a:ext uri="{FF2B5EF4-FFF2-40B4-BE49-F238E27FC236}">
                <a16:creationId xmlns:a16="http://schemas.microsoft.com/office/drawing/2014/main" id="{79570899-A1E2-FE63-7423-1086A692E492}"/>
              </a:ext>
            </a:extLst>
          </p:cNvPr>
          <p:cNvSpPr>
            <a:spLocks noGrp="1"/>
          </p:cNvSpPr>
          <p:nvPr>
            <p:ph type="dt" sz="half" idx="10"/>
          </p:nvPr>
        </p:nvSpPr>
        <p:spPr/>
        <p:txBody>
          <a:bodyPr/>
          <a:lstStyle/>
          <a:p>
            <a:fld id="{2F8715F8-FB15-5846-BB4B-54B666FB12DA}" type="datetime1">
              <a:rPr lang="sv-SE" smtClean="0"/>
              <a:t>2025-09-14</a:t>
            </a:fld>
            <a:endParaRPr lang="sv-SE"/>
          </a:p>
        </p:txBody>
      </p:sp>
      <p:sp>
        <p:nvSpPr>
          <p:cNvPr id="4" name="Platshållare för sidfot 3">
            <a:extLst>
              <a:ext uri="{FF2B5EF4-FFF2-40B4-BE49-F238E27FC236}">
                <a16:creationId xmlns:a16="http://schemas.microsoft.com/office/drawing/2014/main" id="{3424307F-4AD6-3A86-D2DB-37A7B79D62C0}"/>
              </a:ext>
            </a:extLst>
          </p:cNvPr>
          <p:cNvSpPr>
            <a:spLocks noGrp="1"/>
          </p:cNvSpPr>
          <p:nvPr>
            <p:ph type="ftr" sz="quarter" idx="11"/>
          </p:nvPr>
        </p:nvSpPr>
        <p:spPr/>
        <p:txBody>
          <a:bodyPr/>
          <a:lstStyle/>
          <a:p>
            <a:r>
              <a:rPr lang="sv-SE"/>
              <a:t>Arne Kristiansen</a:t>
            </a:r>
          </a:p>
        </p:txBody>
      </p:sp>
      <p:sp>
        <p:nvSpPr>
          <p:cNvPr id="5" name="Platshållare för bildnummer 4">
            <a:extLst>
              <a:ext uri="{FF2B5EF4-FFF2-40B4-BE49-F238E27FC236}">
                <a16:creationId xmlns:a16="http://schemas.microsoft.com/office/drawing/2014/main" id="{F041D86F-8893-056B-97AD-00B33F3BD36F}"/>
              </a:ext>
            </a:extLst>
          </p:cNvPr>
          <p:cNvSpPr>
            <a:spLocks noGrp="1"/>
          </p:cNvSpPr>
          <p:nvPr>
            <p:ph type="sldNum" sz="quarter" idx="12"/>
          </p:nvPr>
        </p:nvSpPr>
        <p:spPr/>
        <p:txBody>
          <a:bodyPr/>
          <a:lstStyle/>
          <a:p>
            <a:fld id="{0FC72438-7ED3-D847-9853-3C152D20B8A1}" type="slidenum">
              <a:rPr lang="sv-SE" smtClean="0"/>
              <a:t>9</a:t>
            </a:fld>
            <a:endParaRPr lang="sv-SE"/>
          </a:p>
        </p:txBody>
      </p:sp>
    </p:spTree>
    <p:extLst>
      <p:ext uri="{BB962C8B-B14F-4D97-AF65-F5344CB8AC3E}">
        <p14:creationId xmlns:p14="http://schemas.microsoft.com/office/powerpoint/2010/main" val="1487332451"/>
      </p:ext>
    </p:extLst>
  </p:cSld>
  <p:clrMapOvr>
    <a:masterClrMapping/>
  </p:clrMapOvr>
</p:sld>
</file>

<file path=ppt/theme/theme1.xml><?xml version="1.0" encoding="utf-8"?>
<a:theme xmlns:a="http://schemas.openxmlformats.org/drawingml/2006/main" name="Office-tema">
  <a:themeElements>
    <a:clrScheme name="Egen 1">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680</TotalTime>
  <Words>1564</Words>
  <Application>Microsoft Macintosh PowerPoint</Application>
  <PresentationFormat>Bredbild</PresentationFormat>
  <Paragraphs>172</Paragraphs>
  <Slides>20</Slides>
  <Notes>1</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20</vt:i4>
      </vt:variant>
    </vt:vector>
  </HeadingPairs>
  <TitlesOfParts>
    <vt:vector size="29" baseType="lpstr">
      <vt:lpstr>Aptos</vt:lpstr>
      <vt:lpstr>Aptos Display</vt:lpstr>
      <vt:lpstr>Arial</vt:lpstr>
      <vt:lpstr>Calibri</vt:lpstr>
      <vt:lpstr>Calibri Light</vt:lpstr>
      <vt:lpstr>Copperplate Gothic Bold</vt:lpstr>
      <vt:lpstr>Helvetica Light</vt:lpstr>
      <vt:lpstr>Times New Roman</vt:lpstr>
      <vt:lpstr>Office-tema</vt:lpstr>
      <vt:lpstr>Recovery &amp; Bostad först Nationell nätverksträff Bostad först Göteborg 15 september 2025</vt:lpstr>
      <vt:lpstr>PowerPoint-presentation</vt:lpstr>
      <vt:lpstr>Inledande sammanfattning</vt:lpstr>
      <vt:lpstr>Bostad först - Recovery  ”… the process in which people are able to live, work, learn, and participate fully in their communities…” (Tsemberis 2010, p. 27).</vt:lpstr>
      <vt:lpstr>PowerPoint-presentation</vt:lpstr>
      <vt:lpstr>Vad Bostad först är!  Vad Bostad först inte är!</vt:lpstr>
      <vt:lpstr>Ett relations- och styrkebaserat förhållningssätt ”It is important to focus on an individuals strenghts…” (Tsemberis 2010, sidan 130)</vt:lpstr>
      <vt:lpstr>Relationens primat</vt:lpstr>
      <vt:lpstr>PowerPoint-presentation</vt:lpstr>
      <vt:lpstr>Problemet med problemlösningsperspektivet</vt:lpstr>
      <vt:lpstr>PowerPoint-presentation</vt:lpstr>
      <vt:lpstr>Recovery &amp; Bostad först i praktiken  (Tsemberis 2010)</vt:lpstr>
      <vt:lpstr>Recovery &amp; harm reduction</vt:lpstr>
      <vt:lpstr>PowerPoint-presentation</vt:lpstr>
      <vt:lpstr>Recovery &amp; Bostad först i praktiken</vt:lpstr>
      <vt:lpstr>PowerPoint-presentation</vt:lpstr>
      <vt:lpstr>PowerPoint-presentation</vt:lpstr>
      <vt:lpstr> Tack för att ni lyssnade! </vt:lpstr>
      <vt:lpstr>Referenser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Arne Kristiansen</dc:creator>
  <cp:lastModifiedBy>Arne Kristiansen</cp:lastModifiedBy>
  <cp:revision>165</cp:revision>
  <dcterms:created xsi:type="dcterms:W3CDTF">2025-09-08T22:12:55Z</dcterms:created>
  <dcterms:modified xsi:type="dcterms:W3CDTF">2025-09-14T19:17:19Z</dcterms:modified>
</cp:coreProperties>
</file>