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13"/>
  </p:notesMasterIdLst>
  <p:sldIdLst>
    <p:sldId id="257" r:id="rId2"/>
    <p:sldId id="694" r:id="rId3"/>
    <p:sldId id="274" r:id="rId4"/>
    <p:sldId id="695" r:id="rId5"/>
    <p:sldId id="696" r:id="rId6"/>
    <p:sldId id="685" r:id="rId7"/>
    <p:sldId id="259" r:id="rId8"/>
    <p:sldId id="313" r:id="rId9"/>
    <p:sldId id="344" r:id="rId10"/>
    <p:sldId id="318" r:id="rId11"/>
    <p:sldId id="30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2"/>
    <p:restoredTop sz="97840"/>
  </p:normalViewPr>
  <p:slideViewPr>
    <p:cSldViewPr snapToGrid="0" snapToObjects="1" showGuides="1">
      <p:cViewPr varScale="1">
        <p:scale>
          <a:sx n="122" d="100"/>
          <a:sy n="122" d="100"/>
        </p:scale>
        <p:origin x="66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4DD3-62EE-7048-9559-A20293B3E60D}" type="datetimeFigureOut">
              <a:rPr lang="sv-SE" smtClean="0"/>
              <a:t>2025-09-14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5BF2-85D5-404D-8153-DE011A72B3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5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5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07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479783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60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 University's logotype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A56743-FB24-1849-93B5-ADD6F23CD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Name, affiliation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2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087" y="4651200"/>
            <a:ext cx="11807825" cy="1613428"/>
          </a:xfrm>
          <a:solidFill>
            <a:schemeClr val="tx1">
              <a:alpha val="50000"/>
            </a:schemeClr>
          </a:solidFill>
          <a:effectLst/>
        </p:spPr>
        <p:txBody>
          <a:bodyPr lIns="360000" tIns="108000" rIns="360000" bIns="612000" anchor="b">
            <a:spAutoFit/>
          </a:bodyPr>
          <a:lstStyle>
            <a:lvl1pPr algn="ctr">
              <a:defRPr sz="6400" cap="all" spc="100" baseline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</a:defRPr>
            </a:lvl1pPr>
          </a:lstStyle>
          <a:p>
            <a:r>
              <a:rPr lang="en-GB" noProof="0" dirty="0"/>
              <a:t>Add a headline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087" y="5587200"/>
            <a:ext cx="11807825" cy="502445"/>
          </a:xfrm>
          <a:effectLst/>
        </p:spPr>
        <p:txBody>
          <a:bodyPr wrap="square" lIns="360000" rIns="360000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text here or make the grey box smaller</a:t>
            </a:r>
          </a:p>
        </p:txBody>
      </p:sp>
    </p:spTree>
    <p:extLst>
      <p:ext uri="{BB962C8B-B14F-4D97-AF65-F5344CB8AC3E}">
        <p14:creationId xmlns:p14="http://schemas.microsoft.com/office/powerpoint/2010/main" val="168656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0465E161-D6C8-CE40-80C0-301BFB682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text 11">
            <a:extLst>
              <a:ext uri="{FF2B5EF4-FFF2-40B4-BE49-F238E27FC236}">
                <a16:creationId xmlns:a16="http://schemas.microsoft.com/office/drawing/2014/main" id="{5E9EA6EC-E28E-CD41-8685-F6762D241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E410E6E8-625C-C943-9C79-23C544111B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9CF2729D-ECD9-C649-B375-DDA663FEE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4283877A-7310-1244-AD34-A2BC6E7F7EC5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B796774-9AC9-EF4E-8A3C-00D83E5A5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80324412-E3A2-184A-A9D3-85845206BC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7B3B0A48-DA8E-0A46-AD4C-1F9B93F95B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8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B620808-FCD6-A847-A7FA-4CEA2CC82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382D092-2985-8E41-B909-155C77E15CCE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867F76BB-3A62-0A4A-BB95-F999DE2F2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C291FB68-43F3-4C41-9352-9D3112B5C4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135484C-500B-9E4C-B6F0-E6CD5D0A1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53202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small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GB" noProof="0" dirty="0"/>
              <a:t>Drag an image here or click the icon to add background image</a:t>
            </a:r>
          </a:p>
          <a:p>
            <a:endParaRPr lang="en-GB" noProof="0" dirty="0" err="1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C89AA35-97B1-624B-B69D-58914AF5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880235"/>
            <a:ext cx="4116387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GB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25206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34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624D84F-F750-A94E-A87E-FC5BDF931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4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971C67A-26E8-0C4A-982B-7B5FF0696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66160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621010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B3530F-65D5-CD43-82D8-FBC17205F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578085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3E1C5BC2-1B5A-DA4F-A220-7E22547FE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31943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51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1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9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2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2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663" r:id="rId14"/>
    <p:sldLayoutId id="2147483664" r:id="rId15"/>
    <p:sldLayoutId id="2147483665" r:id="rId16"/>
    <p:sldLayoutId id="2147483666" r:id="rId17"/>
    <p:sldLayoutId id="2147483655" r:id="rId18"/>
    <p:sldLayoutId id="2147483658" r:id="rId19"/>
    <p:sldLayoutId id="2147483671" r:id="rId20"/>
    <p:sldLayoutId id="2147483659" r:id="rId21"/>
    <p:sldLayoutId id="2147483660" r:id="rId22"/>
    <p:sldLayoutId id="2147483672" r:id="rId2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Cecilie.Heule@soch.lu.s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542405C-A985-C64D-843C-5DF7D91A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11" y="1859357"/>
            <a:ext cx="6144864" cy="1569660"/>
          </a:xfrm>
        </p:spPr>
        <p:txBody>
          <a:bodyPr/>
          <a:lstStyle/>
          <a:p>
            <a:r>
              <a:rPr lang="en-GB" sz="1800" dirty="0">
                <a:latin typeface="American Typewriter" panose="02090604020004020304" pitchFamily="18" charset="77"/>
              </a:rPr>
              <a:t>Det </a:t>
            </a:r>
            <a:r>
              <a:rPr lang="en-GB" sz="1800" dirty="0" err="1">
                <a:latin typeface="American Typewriter" panose="02090604020004020304" pitchFamily="18" charset="77"/>
              </a:rPr>
              <a:t>professionella</a:t>
            </a:r>
            <a:r>
              <a:rPr lang="en-GB" sz="1800" dirty="0">
                <a:latin typeface="American Typewriter" panose="02090604020004020304" pitchFamily="18" charset="77"/>
              </a:rPr>
              <a:t> </a:t>
            </a:r>
            <a:r>
              <a:rPr lang="en-GB" sz="1800" dirty="0" err="1">
                <a:latin typeface="American Typewriter" panose="02090604020004020304" pitchFamily="18" charset="77"/>
              </a:rPr>
              <a:t>bemötandet</a:t>
            </a:r>
            <a:br>
              <a:rPr lang="en-GB" sz="1800" dirty="0">
                <a:latin typeface="American Typewriter" panose="02090604020004020304" pitchFamily="18" charset="77"/>
              </a:rPr>
            </a:br>
            <a:r>
              <a:rPr lang="en-GB" sz="1800" dirty="0">
                <a:latin typeface="American Typewriter" panose="02090604020004020304" pitchFamily="18" charset="77"/>
              </a:rPr>
              <a:t>Ur </a:t>
            </a:r>
            <a:r>
              <a:rPr lang="en-GB" sz="1800" dirty="0" err="1">
                <a:latin typeface="American Typewriter" panose="02090604020004020304" pitchFamily="18" charset="77"/>
              </a:rPr>
              <a:t>ett</a:t>
            </a:r>
            <a:r>
              <a:rPr lang="en-GB" sz="1800" dirty="0">
                <a:latin typeface="American Typewriter" panose="02090604020004020304" pitchFamily="18" charset="77"/>
              </a:rPr>
              <a:t> gap-mending </a:t>
            </a:r>
            <a:r>
              <a:rPr lang="en-GB" sz="1800" dirty="0" err="1">
                <a:latin typeface="American Typewriter" panose="02090604020004020304" pitchFamily="18" charset="77"/>
              </a:rPr>
              <a:t>perspektiv</a:t>
            </a:r>
            <a:br>
              <a:rPr lang="en-GB" sz="1800" dirty="0">
                <a:latin typeface="American Typewriter" panose="02090604020004020304" pitchFamily="18" charset="77"/>
              </a:rPr>
            </a:br>
            <a:br>
              <a:rPr lang="en-GB" sz="1800" dirty="0">
                <a:latin typeface="American Typewriter" panose="02090604020004020304" pitchFamily="18" charset="77"/>
              </a:rPr>
            </a:br>
            <a:r>
              <a:rPr lang="en-GB" sz="1800" dirty="0" err="1">
                <a:latin typeface="American Typewriter" panose="02090604020004020304" pitchFamily="18" charset="77"/>
              </a:rPr>
              <a:t>Nationell</a:t>
            </a:r>
            <a:r>
              <a:rPr lang="en-GB" sz="1800" dirty="0">
                <a:latin typeface="American Typewriter" panose="02090604020004020304" pitchFamily="18" charset="77"/>
              </a:rPr>
              <a:t> </a:t>
            </a:r>
            <a:r>
              <a:rPr lang="en-GB" sz="1800" dirty="0" err="1">
                <a:latin typeface="American Typewriter" panose="02090604020004020304" pitchFamily="18" charset="77"/>
              </a:rPr>
              <a:t>nätverksträff</a:t>
            </a:r>
            <a:r>
              <a:rPr lang="en-GB" sz="1800" dirty="0">
                <a:latin typeface="American Typewriter" panose="02090604020004020304" pitchFamily="18" charset="77"/>
              </a:rPr>
              <a:t> </a:t>
            </a:r>
            <a:br>
              <a:rPr lang="en-GB" sz="1800" dirty="0">
                <a:latin typeface="American Typewriter" panose="02090604020004020304" pitchFamily="18" charset="77"/>
              </a:rPr>
            </a:br>
            <a:r>
              <a:rPr lang="en-GB" sz="1800" dirty="0" err="1">
                <a:latin typeface="American Typewriter" panose="02090604020004020304" pitchFamily="18" charset="77"/>
              </a:rPr>
              <a:t>Göteborg</a:t>
            </a:r>
            <a:r>
              <a:rPr lang="en-GB" sz="1800" dirty="0">
                <a:latin typeface="American Typewriter" panose="02090604020004020304" pitchFamily="18" charset="77"/>
              </a:rPr>
              <a:t> 2025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FD5E0B-3BFA-5441-9C89-3A4279824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 err="1"/>
              <a:t>Cecilia.heule@soch.lu.se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597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471FA1-796E-8153-C6B5-9029389D86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844" b="984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02DFDD-19E7-54B8-667F-4A3EE57C8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E" dirty="0"/>
              <a:t>Nätverket Powerus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C79D9EC-5841-920E-B4C8-BB15408A2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" y="5587200"/>
            <a:ext cx="11807825" cy="584775"/>
          </a:xfrm>
        </p:spPr>
        <p:txBody>
          <a:bodyPr/>
          <a:lstStyle/>
          <a:p>
            <a:r>
              <a:rPr lang="en-SE" dirty="0"/>
              <a:t>www.powerus.eu</a:t>
            </a:r>
          </a:p>
        </p:txBody>
      </p:sp>
    </p:spTree>
    <p:extLst>
      <p:ext uri="{BB962C8B-B14F-4D97-AF65-F5344CB8AC3E}">
        <p14:creationId xmlns:p14="http://schemas.microsoft.com/office/powerpoint/2010/main" val="17862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5E9510-6C99-6679-5034-B92E4F5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55" y="1325850"/>
            <a:ext cx="4486656" cy="1141497"/>
          </a:xfrm>
        </p:spPr>
        <p:txBody>
          <a:bodyPr/>
          <a:lstStyle/>
          <a:p>
            <a:r>
              <a:rPr lang="en-SE" dirty="0"/>
              <a:t>Tack </a:t>
            </a:r>
            <a:r>
              <a:rPr lang="en-SE"/>
              <a:t>för mig!</a:t>
            </a:r>
            <a:endParaRPr lang="en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EF67E3-F24F-8ECE-2221-78DC144AB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1414" y="3289611"/>
            <a:ext cx="4296601" cy="2194036"/>
          </a:xfrm>
          <a:noFill/>
          <a:ln w="19050">
            <a:noFill/>
            <a:prstDash val="dash"/>
          </a:ln>
        </p:spPr>
        <p:txBody>
          <a:bodyPr vert="horz" lIns="68580" tIns="34290" rIns="68580" bIns="34290" rtlCol="0" anchor="t" anchorCtr="1">
            <a:normAutofit/>
          </a:bodyPr>
          <a:lstStyle/>
          <a:p>
            <a:endParaRPr lang="en-US" sz="2400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Cecilia.Heule@soch.lu.se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A69B4-2945-3FCA-1E9C-DF213202B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901" y="3640357"/>
            <a:ext cx="5056198" cy="161998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4DCCC9-A697-4403-1F0D-FB40E1F6E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 </a:t>
            </a:r>
          </a:p>
        </p:txBody>
      </p:sp>
      <p:pic>
        <p:nvPicPr>
          <p:cNvPr id="8" name="Bildobjekt 2" descr="Lund University's logotype.">
            <a:extLst>
              <a:ext uri="{FF2B5EF4-FFF2-40B4-BE49-F238E27FC236}">
                <a16:creationId xmlns:a16="http://schemas.microsoft.com/office/drawing/2014/main" id="{15082CC5-639C-CFF6-AD44-E553794C24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4079" y="575555"/>
            <a:ext cx="1979842" cy="2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5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tshållare för innehåll 5" descr="En bild som visar Hörlurar, text&#10;&#10;AI-genererat innehåll kan vara felaktigt.">
            <a:extLst>
              <a:ext uri="{FF2B5EF4-FFF2-40B4-BE49-F238E27FC236}">
                <a16:creationId xmlns:a16="http://schemas.microsoft.com/office/drawing/2014/main" id="{B4F8EFD3-14CD-7D38-6CCD-7863FEC780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4212" b="17581"/>
          <a:stretch>
            <a:fillRect/>
          </a:stretch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0E6770-FCB3-3B91-8828-E206C5FF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Att överbrygga klyftor,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i syfte att…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E90324-7489-2B13-F431-D5017E7F5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Mobilisera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Inkludera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Öka jämlikhet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Främja gemenskap och ömsesidighet</a:t>
            </a:r>
          </a:p>
        </p:txBody>
      </p:sp>
    </p:spTree>
    <p:extLst>
      <p:ext uri="{BB962C8B-B14F-4D97-AF65-F5344CB8AC3E}">
        <p14:creationId xmlns:p14="http://schemas.microsoft.com/office/powerpoint/2010/main" val="248711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41343" y="35458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sv-SE" dirty="0"/>
              <a:t>Det kan vara svårt att bryta fördomar och förförståelse för vem man är och kan bli.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961078"/>
              </p:ext>
            </p:extLst>
          </p:nvPr>
        </p:nvGraphicFramePr>
        <p:xfrm>
          <a:off x="630620" y="1729566"/>
          <a:ext cx="6758154" cy="482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976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Exempel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på</a:t>
                      </a:r>
                      <a:r>
                        <a:rPr lang="en-GB" baseline="0" noProof="0" dirty="0"/>
                        <a:t> organisation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Brukare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Brukarråd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Klient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Socialtjänsten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Psykiatrin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Medlem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Fontänhusrörelsen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Medarbetare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Sociala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företag</a:t>
                      </a:r>
                      <a:r>
                        <a:rPr lang="en-GB" noProof="0" dirty="0"/>
                        <a:t>, </a:t>
                      </a:r>
                      <a:r>
                        <a:rPr lang="en-GB" noProof="0" dirty="0" err="1"/>
                        <a:t>exempelvis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Basta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Utvecklingsprojekt</a:t>
                      </a:r>
                      <a:r>
                        <a:rPr lang="en-GB" noProof="0" dirty="0"/>
                        <a:t>, </a:t>
                      </a:r>
                      <a:r>
                        <a:rPr lang="en-GB" noProof="0" dirty="0" err="1"/>
                        <a:t>samhällsarbete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Granne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Settlementrörelsen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Brukarrevisor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/>
                        <a:t>Brukarrevisioner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inom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Brukarkraft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27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Student/ </a:t>
                      </a:r>
                      <a:r>
                        <a:rPr lang="en-GB" noProof="0" dirty="0" err="1"/>
                        <a:t>lärare</a:t>
                      </a:r>
                      <a:r>
                        <a:rPr lang="en-GB" noProof="0" dirty="0"/>
                        <a:t>/ </a:t>
                      </a:r>
                      <a:r>
                        <a:rPr lang="en-GB" noProof="0" dirty="0" err="1"/>
                        <a:t>handledare</a:t>
                      </a:r>
                      <a:endParaRPr lang="en-GB" noProof="0" dirty="0"/>
                    </a:p>
                    <a:p>
                      <a:pPr algn="ctr"/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 err="1"/>
                        <a:t>Socialhögskolan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i</a:t>
                      </a:r>
                      <a:r>
                        <a:rPr lang="en-GB" noProof="0" dirty="0"/>
                        <a:t> Lund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872649"/>
                  </a:ext>
                </a:extLst>
              </a:tr>
            </a:tbl>
          </a:graphicData>
        </a:graphic>
      </p:graphicFrame>
      <p:pic>
        <p:nvPicPr>
          <p:cNvPr id="5" name="Bildobjekt 4" descr="En bild som visar klädsel, person, inomhus, fotbeklädnader&#10;&#10;AI-genererat innehåll kan vara felaktigt.">
            <a:extLst>
              <a:ext uri="{FF2B5EF4-FFF2-40B4-BE49-F238E27FC236}">
                <a16:creationId xmlns:a16="http://schemas.microsoft.com/office/drawing/2014/main" id="{BCB9E951-A71D-4EA7-BB8A-5A2BCD1AC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208" y="1729566"/>
            <a:ext cx="3538700" cy="47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7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id="{7A0520FA-127D-B562-B2C1-3E320619A3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7530"/>
          <a:stretch>
            <a:fillRect/>
          </a:stretch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48AB963-DB22-523B-BD49-30EF4E2E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Vad skapar klyftor?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D39808B7-A4CE-6522-FE71-D013D54FD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Roller (</a:t>
            </a:r>
            <a:r>
              <a:rPr lang="en-US" sz="2000" dirty="0" err="1">
                <a:solidFill>
                  <a:schemeClr val="bg1"/>
                </a:solidFill>
              </a:rPr>
              <a:t>förväntningar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motsatspar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Språk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Fördomar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tidigare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erfarenheter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Organisationsstruktur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Brist </a:t>
            </a:r>
            <a:r>
              <a:rPr lang="en-US" sz="2000" dirty="0" err="1">
                <a:solidFill>
                  <a:schemeClr val="bg1"/>
                </a:solidFill>
              </a:rPr>
              <a:t>på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förebilder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2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FA7598-0AFA-B315-B36B-0A354CF4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Vad överbrygger klyftor?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93F442-B6A7-3B26-68ED-E77438737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Dekategorisering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Rekategorisering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Erkännande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genom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primärrelationer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rättsligt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erkännande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samt</a:t>
            </a:r>
            <a:r>
              <a:rPr lang="en-US" sz="2400" dirty="0">
                <a:solidFill>
                  <a:schemeClr val="bg1"/>
                </a:solidFill>
              </a:rPr>
              <a:t> social </a:t>
            </a:r>
            <a:r>
              <a:rPr lang="en-US" sz="2400" dirty="0" err="1">
                <a:solidFill>
                  <a:schemeClr val="bg1"/>
                </a:solidFill>
              </a:rPr>
              <a:t>bekräftelse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Self disclosure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(Bild </a:t>
            </a:r>
            <a:r>
              <a:rPr lang="en-US" dirty="0" err="1">
                <a:solidFill>
                  <a:schemeClr val="bg1"/>
                </a:solidFill>
              </a:rPr>
              <a:t>från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podden</a:t>
            </a:r>
            <a:r>
              <a:rPr lang="en-US" dirty="0">
                <a:solidFill>
                  <a:schemeClr val="bg1"/>
                </a:solidFill>
              </a:rPr>
              <a:t> “Art of collaborating”)</a:t>
            </a:r>
          </a:p>
        </p:txBody>
      </p:sp>
      <p:pic>
        <p:nvPicPr>
          <p:cNvPr id="5" name="Platshållare för innehåll 11" descr="En bild som visar text, rita, skiss, tecknad serie&#10;&#10;AI-genererat innehåll kan vara felaktigt.">
            <a:extLst>
              <a:ext uri="{FF2B5EF4-FFF2-40B4-BE49-F238E27FC236}">
                <a16:creationId xmlns:a16="http://schemas.microsoft.com/office/drawing/2014/main" id="{B114C9C7-1A73-C9DA-CF13-55443EB1A8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8048" y="643467"/>
            <a:ext cx="54101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0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9FDF93-3AC8-7831-6143-98C8E7BE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65" y="1293541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en-SE" dirty="0"/>
              <a:t>Vilka roller förekommer på </a:t>
            </a:r>
            <a:r>
              <a:rPr lang="en-SE"/>
              <a:t>din </a:t>
            </a:r>
            <a:r>
              <a:rPr lang="sv-SE" dirty="0"/>
              <a:t>arbetsplats?</a:t>
            </a:r>
            <a:endParaRPr lang="en-S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0C6E26-9267-9F3D-6CDF-3D7DC8501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2645" y="1293541"/>
            <a:ext cx="5798634" cy="434897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A9D6F-4B0D-992E-6BEC-D31FEACF9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5020" y="2841001"/>
            <a:ext cx="3794760" cy="2194036"/>
          </a:xfrm>
        </p:spPr>
        <p:txBody>
          <a:bodyPr>
            <a:noAutofit/>
          </a:bodyPr>
          <a:lstStyle/>
          <a:p>
            <a:r>
              <a:rPr lang="en-SE" sz="2000" dirty="0"/>
              <a:t>Vilka möjligheter finns att skapa jämlika relationer, samarbete och gemensamma mål</a:t>
            </a:r>
            <a:br>
              <a:rPr lang="en-SE" sz="2000" dirty="0"/>
            </a:br>
            <a:endParaRPr lang="en-SE" sz="2000" dirty="0"/>
          </a:p>
          <a:p>
            <a:r>
              <a:rPr lang="en-SE" sz="2000" dirty="0"/>
              <a:t>Vilka behov finns hos </a:t>
            </a:r>
            <a:r>
              <a:rPr lang="en-SE" sz="2000"/>
              <a:t>brukarna?</a:t>
            </a:r>
            <a:r>
              <a:rPr lang="sv-SE" sz="2000" dirty="0"/>
              <a:t> Vad är det egentligen de behöver hjälp med?</a:t>
            </a:r>
            <a:br>
              <a:rPr lang="en-SE" sz="2000" dirty="0"/>
            </a:br>
            <a:br>
              <a:rPr lang="en-SE" sz="2000" dirty="0"/>
            </a:br>
            <a:r>
              <a:rPr lang="en-SE" sz="2000" dirty="0"/>
              <a:t>Hur överensstämmer roller och organisering med brukarnas behov?</a:t>
            </a:r>
          </a:p>
        </p:txBody>
      </p:sp>
    </p:spTree>
    <p:extLst>
      <p:ext uri="{BB962C8B-B14F-4D97-AF65-F5344CB8AC3E}">
        <p14:creationId xmlns:p14="http://schemas.microsoft.com/office/powerpoint/2010/main" val="363093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384">
            <a:extLst>
              <a:ext uri="{FF2B5EF4-FFF2-40B4-BE49-F238E27FC236}">
                <a16:creationId xmlns:a16="http://schemas.microsoft.com/office/drawing/2014/main" id="{044E7FE3-BE2B-364D-9CB9-627A5F287EC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0" b="22560"/>
          <a:stretch/>
        </p:blipFill>
        <p:spPr bwMode="auto">
          <a:xfrm>
            <a:off x="192086" y="768355"/>
            <a:ext cx="1180782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ED2CCA8-F996-4D4B-A87B-172018E49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86" y="1815572"/>
            <a:ext cx="11807825" cy="1613428"/>
          </a:xfrm>
        </p:spPr>
        <p:txBody>
          <a:bodyPr/>
          <a:lstStyle/>
          <a:p>
            <a:r>
              <a:rPr lang="sv-SE" dirty="0"/>
              <a:t>Social Exkludering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902DDD-F622-7047-B1C5-443C05ABC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8" y="3505997"/>
            <a:ext cx="11807825" cy="5024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2400" dirty="0"/>
              <a:t>… är en process där olika samhällsgrupper exkluderas från ekonomiska, sociala, kulturella och politiska resurser och rättigheter.</a:t>
            </a:r>
          </a:p>
        </p:txBody>
      </p:sp>
    </p:spTree>
    <p:extLst>
      <p:ext uri="{BB962C8B-B14F-4D97-AF65-F5344CB8AC3E}">
        <p14:creationId xmlns:p14="http://schemas.microsoft.com/office/powerpoint/2010/main" val="21097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B67D-6ABB-4964-1059-2D38407A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Social inkludering.</a:t>
            </a:r>
            <a:br>
              <a:rPr lang="en-SE" dirty="0"/>
            </a:br>
            <a:r>
              <a:rPr lang="en-SE" dirty="0"/>
              <a:t> Vem riskerar att exkluderas?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1E4BC-4ACA-48BA-521F-4CC037015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SE" dirty="0"/>
              <a:t>Personer med psykisk ohälsa</a:t>
            </a:r>
          </a:p>
          <a:p>
            <a:r>
              <a:rPr lang="en-SE" dirty="0"/>
              <a:t>Personer som har långvarig erfarenhet av missbruk och/eller kriminalitet</a:t>
            </a:r>
          </a:p>
          <a:p>
            <a:r>
              <a:rPr lang="en-SE" dirty="0"/>
              <a:t>Personer med funktionsnedsättningar</a:t>
            </a:r>
          </a:p>
          <a:p>
            <a:r>
              <a:rPr lang="en-SE" dirty="0"/>
              <a:t>Nyanlända, eller barn till utlandsfödda som inte har haft goda möjligheter att integreras.</a:t>
            </a:r>
          </a:p>
          <a:p>
            <a:r>
              <a:rPr lang="en-SE" dirty="0"/>
              <a:t>Barn som växer upp </a:t>
            </a:r>
            <a:r>
              <a:rPr lang="en-GB" dirty="0"/>
              <a:t>med </a:t>
            </a:r>
            <a:r>
              <a:rPr lang="en-GB" dirty="0" err="1"/>
              <a:t>våld</a:t>
            </a:r>
            <a:r>
              <a:rPr lang="en-GB" dirty="0"/>
              <a:t>, mobbing, </a:t>
            </a:r>
            <a:r>
              <a:rPr lang="en-GB" dirty="0" err="1"/>
              <a:t>missbruk</a:t>
            </a:r>
            <a:r>
              <a:rPr lang="en-GB" dirty="0"/>
              <a:t>, </a:t>
            </a:r>
            <a:r>
              <a:rPr lang="en-GB" dirty="0" err="1"/>
              <a:t>ekonomisk</a:t>
            </a:r>
            <a:r>
              <a:rPr lang="en-GB" dirty="0"/>
              <a:t> </a:t>
            </a:r>
            <a:r>
              <a:rPr lang="en-GB" dirty="0" err="1"/>
              <a:t>utsatthet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psykisk</a:t>
            </a:r>
            <a:r>
              <a:rPr lang="en-GB" dirty="0"/>
              <a:t> </a:t>
            </a:r>
            <a:r>
              <a:rPr lang="en-GB" dirty="0" err="1"/>
              <a:t>ohälsa</a:t>
            </a:r>
            <a:r>
              <a:rPr lang="en-GB" dirty="0"/>
              <a:t>.</a:t>
            </a:r>
            <a:endParaRPr lang="en-SE" dirty="0"/>
          </a:p>
          <a:p>
            <a:endParaRPr lang="en-S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65615A-5F9F-4348-37A7-85A6BBA863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6132" y="2792735"/>
            <a:ext cx="4234932" cy="2792600"/>
          </a:xfrm>
        </p:spPr>
      </p:pic>
    </p:spTree>
    <p:extLst>
      <p:ext uri="{BB962C8B-B14F-4D97-AF65-F5344CB8AC3E}">
        <p14:creationId xmlns:p14="http://schemas.microsoft.com/office/powerpoint/2010/main" val="323507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E5F0-B101-82F2-5B3A-B42A287E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19" y="362526"/>
            <a:ext cx="7729728" cy="1188720"/>
          </a:xfrm>
        </p:spPr>
        <p:txBody>
          <a:bodyPr/>
          <a:lstStyle/>
          <a:p>
            <a:r>
              <a:rPr lang="en-SE"/>
              <a:t>Varför Brukarmedverkan</a:t>
            </a:r>
            <a:r>
              <a:rPr lang="sv-SE" dirty="0"/>
              <a:t> och Gap-</a:t>
            </a:r>
            <a:r>
              <a:rPr lang="sv-SE" dirty="0" err="1"/>
              <a:t>mending</a:t>
            </a:r>
            <a:r>
              <a:rPr lang="en-SE"/>
              <a:t>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848BB-EC47-1832-71BC-3173221D2B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SE" sz="2000" dirty="0"/>
              <a:t>Maktdelning, empowerment</a:t>
            </a:r>
            <a:br>
              <a:rPr lang="en-SE" sz="2000" dirty="0"/>
            </a:br>
            <a:endParaRPr lang="en-SE" sz="2000" dirty="0"/>
          </a:p>
          <a:p>
            <a:r>
              <a:rPr lang="en-SE" sz="2000" dirty="0"/>
              <a:t>Demokratiutveckling. Rätt att ta del av och ta ansvar för resurserna.</a:t>
            </a:r>
            <a:br>
              <a:rPr lang="en-SE" sz="2000" dirty="0"/>
            </a:br>
            <a:endParaRPr lang="en-SE" sz="2000" dirty="0"/>
          </a:p>
          <a:p>
            <a:r>
              <a:rPr lang="en-SE" sz="2000" dirty="0"/>
              <a:t>Serviceanpassning.  Att förbättra det sociala </a:t>
            </a:r>
            <a:r>
              <a:rPr lang="en-SE" sz="2000"/>
              <a:t>arbetet.</a:t>
            </a:r>
            <a:r>
              <a:rPr lang="sv-SE" sz="2000" dirty="0"/>
              <a:t> Att ta tillvara på erfarenheterna</a:t>
            </a:r>
            <a:br>
              <a:rPr lang="sv-SE" sz="2000" dirty="0"/>
            </a:br>
            <a:endParaRPr lang="sv-SE" sz="2000" dirty="0"/>
          </a:p>
          <a:p>
            <a:r>
              <a:rPr lang="sv-SE" sz="2000" dirty="0"/>
              <a:t>Mobilisering. Att fler får vara med och hjälpa till i samhället.</a:t>
            </a:r>
            <a:endParaRPr lang="en-SE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40EF73-FEA7-5757-5356-D096B3E710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0270" y="1828157"/>
            <a:ext cx="3541316" cy="4721755"/>
          </a:xfrm>
        </p:spPr>
      </p:pic>
    </p:spTree>
    <p:extLst>
      <p:ext uri="{BB962C8B-B14F-4D97-AF65-F5344CB8AC3E}">
        <p14:creationId xmlns:p14="http://schemas.microsoft.com/office/powerpoint/2010/main" val="385613510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{C96214B7-732F-C742-840E-8AA89DCD096F}tf10001120</Template>
  <TotalTime>17540</TotalTime>
  <Words>352</Words>
  <Application>Microsoft Macintosh PowerPoint</Application>
  <PresentationFormat>Bredbild</PresentationFormat>
  <Paragraphs>66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American Typewriter</vt:lpstr>
      <vt:lpstr>Arial</vt:lpstr>
      <vt:lpstr>Calibri</vt:lpstr>
      <vt:lpstr>Gill Sans MT</vt:lpstr>
      <vt:lpstr>Helvetica Light</vt:lpstr>
      <vt:lpstr>Times New Roman</vt:lpstr>
      <vt:lpstr>Parcel</vt:lpstr>
      <vt:lpstr>Det professionella bemötandet Ur ett gap-mending perspektiv  Nationell nätverksträff  Göteborg 2025</vt:lpstr>
      <vt:lpstr>Att överbrygga klyftor, i syfte att…</vt:lpstr>
      <vt:lpstr>Det kan vara svårt att bryta fördomar och förförståelse för vem man är och kan bli.</vt:lpstr>
      <vt:lpstr>Vad skapar klyftor?</vt:lpstr>
      <vt:lpstr>Vad överbrygger klyftor?</vt:lpstr>
      <vt:lpstr>Vilka roller förekommer på din arbetsplats?</vt:lpstr>
      <vt:lpstr>Social Exkludering</vt:lpstr>
      <vt:lpstr>Social inkludering.  Vem riskerar att exkluderas?</vt:lpstr>
      <vt:lpstr>Varför Brukarmedverkan och Gap-mending?</vt:lpstr>
      <vt:lpstr>Nätverket Powerus</vt:lpstr>
      <vt:lpstr>Tack för mig!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säger forskningen om brukarmedverkan och brottsprevention?</dc:title>
  <dc:subject/>
  <dc:creator>Microsoft Office User</dc:creator>
  <cp:keywords/>
  <dc:description/>
  <cp:lastModifiedBy>Cecilia Heule</cp:lastModifiedBy>
  <cp:revision>66</cp:revision>
  <cp:lastPrinted>2025-09-04T10:33:18Z</cp:lastPrinted>
  <dcterms:created xsi:type="dcterms:W3CDTF">2022-08-10T11:00:51Z</dcterms:created>
  <dcterms:modified xsi:type="dcterms:W3CDTF">2025-09-14T08:31:07Z</dcterms:modified>
  <cp:category/>
</cp:coreProperties>
</file>