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5" r:id="rId4"/>
    <p:sldId id="266" r:id="rId5"/>
    <p:sldId id="262" r:id="rId6"/>
    <p:sldId id="263" r:id="rId7"/>
    <p:sldId id="268" r:id="rId8"/>
    <p:sldId id="257" r:id="rId9"/>
    <p:sldId id="260" r:id="rId10"/>
    <p:sldId id="264" r:id="rId11"/>
    <p:sldId id="259"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68" autoAdjust="0"/>
    <p:restoredTop sz="94660"/>
  </p:normalViewPr>
  <p:slideViewPr>
    <p:cSldViewPr snapToGrid="0">
      <p:cViewPr varScale="1">
        <p:scale>
          <a:sx n="98" d="100"/>
          <a:sy n="98" d="100"/>
        </p:scale>
        <p:origin x="111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58E722-CC89-F397-3FC8-B22C5A8A2C32}"/>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B683BBD6-682B-9EC1-A83A-5EA581AF21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38BD3B6B-D8E2-BF9F-D2EE-11C364C08153}"/>
              </a:ext>
            </a:extLst>
          </p:cNvPr>
          <p:cNvSpPr>
            <a:spLocks noGrp="1"/>
          </p:cNvSpPr>
          <p:nvPr>
            <p:ph type="dt" sz="half" idx="10"/>
          </p:nvPr>
        </p:nvSpPr>
        <p:spPr/>
        <p:txBody>
          <a:bodyPr/>
          <a:lstStyle/>
          <a:p>
            <a:fld id="{04742E02-12EF-42E3-8803-BE65DF8C6463}" type="datetimeFigureOut">
              <a:rPr lang="sv-SE" smtClean="0"/>
              <a:t>2025-09-12</a:t>
            </a:fld>
            <a:endParaRPr lang="sv-SE"/>
          </a:p>
        </p:txBody>
      </p:sp>
      <p:sp>
        <p:nvSpPr>
          <p:cNvPr id="5" name="Platshållare för sidfot 4">
            <a:extLst>
              <a:ext uri="{FF2B5EF4-FFF2-40B4-BE49-F238E27FC236}">
                <a16:creationId xmlns:a16="http://schemas.microsoft.com/office/drawing/2014/main" id="{8428A868-C161-C332-23A0-1EA3CE297F7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EE9D0AD-4FA6-7A2C-30F9-2C4FA599D075}"/>
              </a:ext>
            </a:extLst>
          </p:cNvPr>
          <p:cNvSpPr>
            <a:spLocks noGrp="1"/>
          </p:cNvSpPr>
          <p:nvPr>
            <p:ph type="sldNum" sz="quarter" idx="12"/>
          </p:nvPr>
        </p:nvSpPr>
        <p:spPr/>
        <p:txBody>
          <a:bodyPr/>
          <a:lstStyle/>
          <a:p>
            <a:fld id="{0A55FE0B-7443-446F-8E0A-26C5123FCC8D}" type="slidenum">
              <a:rPr lang="sv-SE" smtClean="0"/>
              <a:t>‹#›</a:t>
            </a:fld>
            <a:endParaRPr lang="sv-SE"/>
          </a:p>
        </p:txBody>
      </p:sp>
    </p:spTree>
    <p:extLst>
      <p:ext uri="{BB962C8B-B14F-4D97-AF65-F5344CB8AC3E}">
        <p14:creationId xmlns:p14="http://schemas.microsoft.com/office/powerpoint/2010/main" val="2026005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F099C2-A0C9-44BD-0FE8-9322942D62BB}"/>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8878C71E-8699-6780-959E-A464B5691D3F}"/>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1C1BF77-F55B-FF76-B6B9-234C4F8A0166}"/>
              </a:ext>
            </a:extLst>
          </p:cNvPr>
          <p:cNvSpPr>
            <a:spLocks noGrp="1"/>
          </p:cNvSpPr>
          <p:nvPr>
            <p:ph type="dt" sz="half" idx="10"/>
          </p:nvPr>
        </p:nvSpPr>
        <p:spPr/>
        <p:txBody>
          <a:bodyPr/>
          <a:lstStyle/>
          <a:p>
            <a:fld id="{04742E02-12EF-42E3-8803-BE65DF8C6463}" type="datetimeFigureOut">
              <a:rPr lang="sv-SE" smtClean="0"/>
              <a:t>2025-09-12</a:t>
            </a:fld>
            <a:endParaRPr lang="sv-SE"/>
          </a:p>
        </p:txBody>
      </p:sp>
      <p:sp>
        <p:nvSpPr>
          <p:cNvPr id="5" name="Platshållare för sidfot 4">
            <a:extLst>
              <a:ext uri="{FF2B5EF4-FFF2-40B4-BE49-F238E27FC236}">
                <a16:creationId xmlns:a16="http://schemas.microsoft.com/office/drawing/2014/main" id="{933A7D32-1C97-3FCE-82D8-02BC55E07B2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0BEBF2C-9E24-A34F-7AD0-B42430245D12}"/>
              </a:ext>
            </a:extLst>
          </p:cNvPr>
          <p:cNvSpPr>
            <a:spLocks noGrp="1"/>
          </p:cNvSpPr>
          <p:nvPr>
            <p:ph type="sldNum" sz="quarter" idx="12"/>
          </p:nvPr>
        </p:nvSpPr>
        <p:spPr/>
        <p:txBody>
          <a:bodyPr/>
          <a:lstStyle/>
          <a:p>
            <a:fld id="{0A55FE0B-7443-446F-8E0A-26C5123FCC8D}" type="slidenum">
              <a:rPr lang="sv-SE" smtClean="0"/>
              <a:t>‹#›</a:t>
            </a:fld>
            <a:endParaRPr lang="sv-SE"/>
          </a:p>
        </p:txBody>
      </p:sp>
    </p:spTree>
    <p:extLst>
      <p:ext uri="{BB962C8B-B14F-4D97-AF65-F5344CB8AC3E}">
        <p14:creationId xmlns:p14="http://schemas.microsoft.com/office/powerpoint/2010/main" val="3318725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CA8349E2-DDE0-A9A9-32A3-D6BA553DE86A}"/>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4E51E2FD-C303-CB7C-28E6-465B18BC4DA7}"/>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912E339-8E48-3631-C349-2E97B1729131}"/>
              </a:ext>
            </a:extLst>
          </p:cNvPr>
          <p:cNvSpPr>
            <a:spLocks noGrp="1"/>
          </p:cNvSpPr>
          <p:nvPr>
            <p:ph type="dt" sz="half" idx="10"/>
          </p:nvPr>
        </p:nvSpPr>
        <p:spPr/>
        <p:txBody>
          <a:bodyPr/>
          <a:lstStyle/>
          <a:p>
            <a:fld id="{04742E02-12EF-42E3-8803-BE65DF8C6463}" type="datetimeFigureOut">
              <a:rPr lang="sv-SE" smtClean="0"/>
              <a:t>2025-09-12</a:t>
            </a:fld>
            <a:endParaRPr lang="sv-SE"/>
          </a:p>
        </p:txBody>
      </p:sp>
      <p:sp>
        <p:nvSpPr>
          <p:cNvPr id="5" name="Platshållare för sidfot 4">
            <a:extLst>
              <a:ext uri="{FF2B5EF4-FFF2-40B4-BE49-F238E27FC236}">
                <a16:creationId xmlns:a16="http://schemas.microsoft.com/office/drawing/2014/main" id="{643A7663-6634-DA90-4A3D-C2C55B5137D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187A201-BF35-0476-3CB4-9609ED3993F3}"/>
              </a:ext>
            </a:extLst>
          </p:cNvPr>
          <p:cNvSpPr>
            <a:spLocks noGrp="1"/>
          </p:cNvSpPr>
          <p:nvPr>
            <p:ph type="sldNum" sz="quarter" idx="12"/>
          </p:nvPr>
        </p:nvSpPr>
        <p:spPr/>
        <p:txBody>
          <a:bodyPr/>
          <a:lstStyle/>
          <a:p>
            <a:fld id="{0A55FE0B-7443-446F-8E0A-26C5123FCC8D}" type="slidenum">
              <a:rPr lang="sv-SE" smtClean="0"/>
              <a:t>‹#›</a:t>
            </a:fld>
            <a:endParaRPr lang="sv-SE"/>
          </a:p>
        </p:txBody>
      </p:sp>
    </p:spTree>
    <p:extLst>
      <p:ext uri="{BB962C8B-B14F-4D97-AF65-F5344CB8AC3E}">
        <p14:creationId xmlns:p14="http://schemas.microsoft.com/office/powerpoint/2010/main" val="3128821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2559C0E-134D-FE83-B2EC-2024A95B5A3B}"/>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07D4084-8A81-1E15-BCB1-97A703EC55A8}"/>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FC85965-AAB8-137B-3F43-D923543D592C}"/>
              </a:ext>
            </a:extLst>
          </p:cNvPr>
          <p:cNvSpPr>
            <a:spLocks noGrp="1"/>
          </p:cNvSpPr>
          <p:nvPr>
            <p:ph type="dt" sz="half" idx="10"/>
          </p:nvPr>
        </p:nvSpPr>
        <p:spPr/>
        <p:txBody>
          <a:bodyPr/>
          <a:lstStyle/>
          <a:p>
            <a:fld id="{04742E02-12EF-42E3-8803-BE65DF8C6463}" type="datetimeFigureOut">
              <a:rPr lang="sv-SE" smtClean="0"/>
              <a:t>2025-09-12</a:t>
            </a:fld>
            <a:endParaRPr lang="sv-SE"/>
          </a:p>
        </p:txBody>
      </p:sp>
      <p:sp>
        <p:nvSpPr>
          <p:cNvPr id="5" name="Platshållare för sidfot 4">
            <a:extLst>
              <a:ext uri="{FF2B5EF4-FFF2-40B4-BE49-F238E27FC236}">
                <a16:creationId xmlns:a16="http://schemas.microsoft.com/office/drawing/2014/main" id="{DD5ACCB3-6492-6095-2756-0FD069462A0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31ACA9C-C56B-C909-9B0B-3D1574E8E9E2}"/>
              </a:ext>
            </a:extLst>
          </p:cNvPr>
          <p:cNvSpPr>
            <a:spLocks noGrp="1"/>
          </p:cNvSpPr>
          <p:nvPr>
            <p:ph type="sldNum" sz="quarter" idx="12"/>
          </p:nvPr>
        </p:nvSpPr>
        <p:spPr/>
        <p:txBody>
          <a:bodyPr/>
          <a:lstStyle/>
          <a:p>
            <a:fld id="{0A55FE0B-7443-446F-8E0A-26C5123FCC8D}" type="slidenum">
              <a:rPr lang="sv-SE" smtClean="0"/>
              <a:t>‹#›</a:t>
            </a:fld>
            <a:endParaRPr lang="sv-SE"/>
          </a:p>
        </p:txBody>
      </p:sp>
    </p:spTree>
    <p:extLst>
      <p:ext uri="{BB962C8B-B14F-4D97-AF65-F5344CB8AC3E}">
        <p14:creationId xmlns:p14="http://schemas.microsoft.com/office/powerpoint/2010/main" val="767394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D6346A-FEDA-0BDC-5258-5BC1A3259B53}"/>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F2286879-388C-CFEF-DB73-BB3C58454F9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D09089ED-54AE-BFB8-B9AC-A34EE7A0FF09}"/>
              </a:ext>
            </a:extLst>
          </p:cNvPr>
          <p:cNvSpPr>
            <a:spLocks noGrp="1"/>
          </p:cNvSpPr>
          <p:nvPr>
            <p:ph type="dt" sz="half" idx="10"/>
          </p:nvPr>
        </p:nvSpPr>
        <p:spPr/>
        <p:txBody>
          <a:bodyPr/>
          <a:lstStyle/>
          <a:p>
            <a:fld id="{04742E02-12EF-42E3-8803-BE65DF8C6463}" type="datetimeFigureOut">
              <a:rPr lang="sv-SE" smtClean="0"/>
              <a:t>2025-09-12</a:t>
            </a:fld>
            <a:endParaRPr lang="sv-SE"/>
          </a:p>
        </p:txBody>
      </p:sp>
      <p:sp>
        <p:nvSpPr>
          <p:cNvPr id="5" name="Platshållare för sidfot 4">
            <a:extLst>
              <a:ext uri="{FF2B5EF4-FFF2-40B4-BE49-F238E27FC236}">
                <a16:creationId xmlns:a16="http://schemas.microsoft.com/office/drawing/2014/main" id="{E3F03669-7455-67A2-0562-409BFB741AC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31C6967-B042-B717-898D-F56F065271B3}"/>
              </a:ext>
            </a:extLst>
          </p:cNvPr>
          <p:cNvSpPr>
            <a:spLocks noGrp="1"/>
          </p:cNvSpPr>
          <p:nvPr>
            <p:ph type="sldNum" sz="quarter" idx="12"/>
          </p:nvPr>
        </p:nvSpPr>
        <p:spPr/>
        <p:txBody>
          <a:bodyPr/>
          <a:lstStyle/>
          <a:p>
            <a:fld id="{0A55FE0B-7443-446F-8E0A-26C5123FCC8D}" type="slidenum">
              <a:rPr lang="sv-SE" smtClean="0"/>
              <a:t>‹#›</a:t>
            </a:fld>
            <a:endParaRPr lang="sv-SE"/>
          </a:p>
        </p:txBody>
      </p:sp>
    </p:spTree>
    <p:extLst>
      <p:ext uri="{BB962C8B-B14F-4D97-AF65-F5344CB8AC3E}">
        <p14:creationId xmlns:p14="http://schemas.microsoft.com/office/powerpoint/2010/main" val="1237837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BFF144-943C-97E3-6322-C745E8A17877}"/>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A4A3BB2-9A7F-CA1E-1CEF-ABC8F33BA18D}"/>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69DB3A7B-1EE9-5FCE-85C7-18E8CEF55A67}"/>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EF7CFF4D-C5AF-CA07-5024-695540009F36}"/>
              </a:ext>
            </a:extLst>
          </p:cNvPr>
          <p:cNvSpPr>
            <a:spLocks noGrp="1"/>
          </p:cNvSpPr>
          <p:nvPr>
            <p:ph type="dt" sz="half" idx="10"/>
          </p:nvPr>
        </p:nvSpPr>
        <p:spPr/>
        <p:txBody>
          <a:bodyPr/>
          <a:lstStyle/>
          <a:p>
            <a:fld id="{04742E02-12EF-42E3-8803-BE65DF8C6463}" type="datetimeFigureOut">
              <a:rPr lang="sv-SE" smtClean="0"/>
              <a:t>2025-09-12</a:t>
            </a:fld>
            <a:endParaRPr lang="sv-SE"/>
          </a:p>
        </p:txBody>
      </p:sp>
      <p:sp>
        <p:nvSpPr>
          <p:cNvPr id="6" name="Platshållare för sidfot 5">
            <a:extLst>
              <a:ext uri="{FF2B5EF4-FFF2-40B4-BE49-F238E27FC236}">
                <a16:creationId xmlns:a16="http://schemas.microsoft.com/office/drawing/2014/main" id="{74CFD09B-7E59-6B46-493E-E7D7A5C5A00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BBB5256-969C-5A41-3B1E-BE60202C04D3}"/>
              </a:ext>
            </a:extLst>
          </p:cNvPr>
          <p:cNvSpPr>
            <a:spLocks noGrp="1"/>
          </p:cNvSpPr>
          <p:nvPr>
            <p:ph type="sldNum" sz="quarter" idx="12"/>
          </p:nvPr>
        </p:nvSpPr>
        <p:spPr/>
        <p:txBody>
          <a:bodyPr/>
          <a:lstStyle/>
          <a:p>
            <a:fld id="{0A55FE0B-7443-446F-8E0A-26C5123FCC8D}" type="slidenum">
              <a:rPr lang="sv-SE" smtClean="0"/>
              <a:t>‹#›</a:t>
            </a:fld>
            <a:endParaRPr lang="sv-SE"/>
          </a:p>
        </p:txBody>
      </p:sp>
    </p:spTree>
    <p:extLst>
      <p:ext uri="{BB962C8B-B14F-4D97-AF65-F5344CB8AC3E}">
        <p14:creationId xmlns:p14="http://schemas.microsoft.com/office/powerpoint/2010/main" val="2743099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3F54970-38D4-D569-5FD7-9CD5F42A3EA6}"/>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6B31D03-239A-48FD-0EBE-2DE564EE83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3B697D84-686D-7F09-AAAC-9F0ECD6BBCA5}"/>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E7578EC6-3CBA-8567-C344-E83DF67AB9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41DE08C2-C692-66BC-56D8-314CFCF7999B}"/>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3E79CBC5-2DD4-D0FA-AC54-BD1FCC4F4D57}"/>
              </a:ext>
            </a:extLst>
          </p:cNvPr>
          <p:cNvSpPr>
            <a:spLocks noGrp="1"/>
          </p:cNvSpPr>
          <p:nvPr>
            <p:ph type="dt" sz="half" idx="10"/>
          </p:nvPr>
        </p:nvSpPr>
        <p:spPr/>
        <p:txBody>
          <a:bodyPr/>
          <a:lstStyle/>
          <a:p>
            <a:fld id="{04742E02-12EF-42E3-8803-BE65DF8C6463}" type="datetimeFigureOut">
              <a:rPr lang="sv-SE" smtClean="0"/>
              <a:t>2025-09-12</a:t>
            </a:fld>
            <a:endParaRPr lang="sv-SE"/>
          </a:p>
        </p:txBody>
      </p:sp>
      <p:sp>
        <p:nvSpPr>
          <p:cNvPr id="8" name="Platshållare för sidfot 7">
            <a:extLst>
              <a:ext uri="{FF2B5EF4-FFF2-40B4-BE49-F238E27FC236}">
                <a16:creationId xmlns:a16="http://schemas.microsoft.com/office/drawing/2014/main" id="{26A330D1-BB37-532C-26CB-66F185AF9241}"/>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CF839E7F-B49D-36CB-A6AC-0C4EAB9F839C}"/>
              </a:ext>
            </a:extLst>
          </p:cNvPr>
          <p:cNvSpPr>
            <a:spLocks noGrp="1"/>
          </p:cNvSpPr>
          <p:nvPr>
            <p:ph type="sldNum" sz="quarter" idx="12"/>
          </p:nvPr>
        </p:nvSpPr>
        <p:spPr/>
        <p:txBody>
          <a:bodyPr/>
          <a:lstStyle/>
          <a:p>
            <a:fld id="{0A55FE0B-7443-446F-8E0A-26C5123FCC8D}" type="slidenum">
              <a:rPr lang="sv-SE" smtClean="0"/>
              <a:t>‹#›</a:t>
            </a:fld>
            <a:endParaRPr lang="sv-SE"/>
          </a:p>
        </p:txBody>
      </p:sp>
    </p:spTree>
    <p:extLst>
      <p:ext uri="{BB962C8B-B14F-4D97-AF65-F5344CB8AC3E}">
        <p14:creationId xmlns:p14="http://schemas.microsoft.com/office/powerpoint/2010/main" val="920860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280C33F-9D39-B453-A33C-5F56DC3C1D3E}"/>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5283FF9B-E258-DCC8-5C07-3301597E5A7C}"/>
              </a:ext>
            </a:extLst>
          </p:cNvPr>
          <p:cNvSpPr>
            <a:spLocks noGrp="1"/>
          </p:cNvSpPr>
          <p:nvPr>
            <p:ph type="dt" sz="half" idx="10"/>
          </p:nvPr>
        </p:nvSpPr>
        <p:spPr/>
        <p:txBody>
          <a:bodyPr/>
          <a:lstStyle/>
          <a:p>
            <a:fld id="{04742E02-12EF-42E3-8803-BE65DF8C6463}" type="datetimeFigureOut">
              <a:rPr lang="sv-SE" smtClean="0"/>
              <a:t>2025-09-12</a:t>
            </a:fld>
            <a:endParaRPr lang="sv-SE"/>
          </a:p>
        </p:txBody>
      </p:sp>
      <p:sp>
        <p:nvSpPr>
          <p:cNvPr id="4" name="Platshållare för sidfot 3">
            <a:extLst>
              <a:ext uri="{FF2B5EF4-FFF2-40B4-BE49-F238E27FC236}">
                <a16:creationId xmlns:a16="http://schemas.microsoft.com/office/drawing/2014/main" id="{FEFB800B-D3FF-721C-AE77-58E4452B28A4}"/>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AC171140-24A2-9C6B-D579-A0385BCE6BF3}"/>
              </a:ext>
            </a:extLst>
          </p:cNvPr>
          <p:cNvSpPr>
            <a:spLocks noGrp="1"/>
          </p:cNvSpPr>
          <p:nvPr>
            <p:ph type="sldNum" sz="quarter" idx="12"/>
          </p:nvPr>
        </p:nvSpPr>
        <p:spPr/>
        <p:txBody>
          <a:bodyPr/>
          <a:lstStyle/>
          <a:p>
            <a:fld id="{0A55FE0B-7443-446F-8E0A-26C5123FCC8D}" type="slidenum">
              <a:rPr lang="sv-SE" smtClean="0"/>
              <a:t>‹#›</a:t>
            </a:fld>
            <a:endParaRPr lang="sv-SE"/>
          </a:p>
        </p:txBody>
      </p:sp>
    </p:spTree>
    <p:extLst>
      <p:ext uri="{BB962C8B-B14F-4D97-AF65-F5344CB8AC3E}">
        <p14:creationId xmlns:p14="http://schemas.microsoft.com/office/powerpoint/2010/main" val="2488148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FC94FA5D-B70D-E9FE-DB81-6B36AD851B49}"/>
              </a:ext>
            </a:extLst>
          </p:cNvPr>
          <p:cNvSpPr>
            <a:spLocks noGrp="1"/>
          </p:cNvSpPr>
          <p:nvPr>
            <p:ph type="dt" sz="half" idx="10"/>
          </p:nvPr>
        </p:nvSpPr>
        <p:spPr/>
        <p:txBody>
          <a:bodyPr/>
          <a:lstStyle/>
          <a:p>
            <a:fld id="{04742E02-12EF-42E3-8803-BE65DF8C6463}" type="datetimeFigureOut">
              <a:rPr lang="sv-SE" smtClean="0"/>
              <a:t>2025-09-12</a:t>
            </a:fld>
            <a:endParaRPr lang="sv-SE"/>
          </a:p>
        </p:txBody>
      </p:sp>
      <p:sp>
        <p:nvSpPr>
          <p:cNvPr id="3" name="Platshållare för sidfot 2">
            <a:extLst>
              <a:ext uri="{FF2B5EF4-FFF2-40B4-BE49-F238E27FC236}">
                <a16:creationId xmlns:a16="http://schemas.microsoft.com/office/drawing/2014/main" id="{D4D3ED04-64B5-7799-81FD-FADAEDFFB683}"/>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6B25AF66-6B62-5787-D833-88DEA01105AB}"/>
              </a:ext>
            </a:extLst>
          </p:cNvPr>
          <p:cNvSpPr>
            <a:spLocks noGrp="1"/>
          </p:cNvSpPr>
          <p:nvPr>
            <p:ph type="sldNum" sz="quarter" idx="12"/>
          </p:nvPr>
        </p:nvSpPr>
        <p:spPr/>
        <p:txBody>
          <a:bodyPr/>
          <a:lstStyle/>
          <a:p>
            <a:fld id="{0A55FE0B-7443-446F-8E0A-26C5123FCC8D}" type="slidenum">
              <a:rPr lang="sv-SE" smtClean="0"/>
              <a:t>‹#›</a:t>
            </a:fld>
            <a:endParaRPr lang="sv-SE"/>
          </a:p>
        </p:txBody>
      </p:sp>
    </p:spTree>
    <p:extLst>
      <p:ext uri="{BB962C8B-B14F-4D97-AF65-F5344CB8AC3E}">
        <p14:creationId xmlns:p14="http://schemas.microsoft.com/office/powerpoint/2010/main" val="3639679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8652CAC-43F2-F27E-AE58-119CD33DC1AE}"/>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35F7CF9-D808-92E6-5C43-1D40B540A9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6D53FC52-702A-49DE-D7D2-491588A7EB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EB05B646-EE83-D82B-58AA-04C78C87873D}"/>
              </a:ext>
            </a:extLst>
          </p:cNvPr>
          <p:cNvSpPr>
            <a:spLocks noGrp="1"/>
          </p:cNvSpPr>
          <p:nvPr>
            <p:ph type="dt" sz="half" idx="10"/>
          </p:nvPr>
        </p:nvSpPr>
        <p:spPr/>
        <p:txBody>
          <a:bodyPr/>
          <a:lstStyle/>
          <a:p>
            <a:fld id="{04742E02-12EF-42E3-8803-BE65DF8C6463}" type="datetimeFigureOut">
              <a:rPr lang="sv-SE" smtClean="0"/>
              <a:t>2025-09-12</a:t>
            </a:fld>
            <a:endParaRPr lang="sv-SE"/>
          </a:p>
        </p:txBody>
      </p:sp>
      <p:sp>
        <p:nvSpPr>
          <p:cNvPr id="6" name="Platshållare för sidfot 5">
            <a:extLst>
              <a:ext uri="{FF2B5EF4-FFF2-40B4-BE49-F238E27FC236}">
                <a16:creationId xmlns:a16="http://schemas.microsoft.com/office/drawing/2014/main" id="{D0389C80-4192-B763-B64E-0B55B4EE1EA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B2C8B3C-8F3D-4CCA-F82E-976372AE3976}"/>
              </a:ext>
            </a:extLst>
          </p:cNvPr>
          <p:cNvSpPr>
            <a:spLocks noGrp="1"/>
          </p:cNvSpPr>
          <p:nvPr>
            <p:ph type="sldNum" sz="quarter" idx="12"/>
          </p:nvPr>
        </p:nvSpPr>
        <p:spPr/>
        <p:txBody>
          <a:bodyPr/>
          <a:lstStyle/>
          <a:p>
            <a:fld id="{0A55FE0B-7443-446F-8E0A-26C5123FCC8D}" type="slidenum">
              <a:rPr lang="sv-SE" smtClean="0"/>
              <a:t>‹#›</a:t>
            </a:fld>
            <a:endParaRPr lang="sv-SE"/>
          </a:p>
        </p:txBody>
      </p:sp>
    </p:spTree>
    <p:extLst>
      <p:ext uri="{BB962C8B-B14F-4D97-AF65-F5344CB8AC3E}">
        <p14:creationId xmlns:p14="http://schemas.microsoft.com/office/powerpoint/2010/main" val="841797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9716A28-1B44-15DD-4F3D-859B269A07C0}"/>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6B34BF56-E0BA-EE11-3E39-1DB99A3B59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EEF1CE1C-78F1-C4B4-7969-4EA1533551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5252619-9D45-71EB-7042-CADA8CBFB13B}"/>
              </a:ext>
            </a:extLst>
          </p:cNvPr>
          <p:cNvSpPr>
            <a:spLocks noGrp="1"/>
          </p:cNvSpPr>
          <p:nvPr>
            <p:ph type="dt" sz="half" idx="10"/>
          </p:nvPr>
        </p:nvSpPr>
        <p:spPr/>
        <p:txBody>
          <a:bodyPr/>
          <a:lstStyle/>
          <a:p>
            <a:fld id="{04742E02-12EF-42E3-8803-BE65DF8C6463}" type="datetimeFigureOut">
              <a:rPr lang="sv-SE" smtClean="0"/>
              <a:t>2025-09-12</a:t>
            </a:fld>
            <a:endParaRPr lang="sv-SE"/>
          </a:p>
        </p:txBody>
      </p:sp>
      <p:sp>
        <p:nvSpPr>
          <p:cNvPr id="6" name="Platshållare för sidfot 5">
            <a:extLst>
              <a:ext uri="{FF2B5EF4-FFF2-40B4-BE49-F238E27FC236}">
                <a16:creationId xmlns:a16="http://schemas.microsoft.com/office/drawing/2014/main" id="{F6220B4B-211B-965B-0A84-34F89A65E39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C33F610-FC88-0BBA-2221-B9C6D4E6CD1E}"/>
              </a:ext>
            </a:extLst>
          </p:cNvPr>
          <p:cNvSpPr>
            <a:spLocks noGrp="1"/>
          </p:cNvSpPr>
          <p:nvPr>
            <p:ph type="sldNum" sz="quarter" idx="12"/>
          </p:nvPr>
        </p:nvSpPr>
        <p:spPr/>
        <p:txBody>
          <a:bodyPr/>
          <a:lstStyle/>
          <a:p>
            <a:fld id="{0A55FE0B-7443-446F-8E0A-26C5123FCC8D}" type="slidenum">
              <a:rPr lang="sv-SE" smtClean="0"/>
              <a:t>‹#›</a:t>
            </a:fld>
            <a:endParaRPr lang="sv-SE"/>
          </a:p>
        </p:txBody>
      </p:sp>
    </p:spTree>
    <p:extLst>
      <p:ext uri="{BB962C8B-B14F-4D97-AF65-F5344CB8AC3E}">
        <p14:creationId xmlns:p14="http://schemas.microsoft.com/office/powerpoint/2010/main" val="2900445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C68686F-7E38-EDE7-6B37-74FA976787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248A6F4-96FD-EC9F-AA88-1268FC958A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5C25084-CE70-AC2B-A2A1-DC06582DDB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4742E02-12EF-42E3-8803-BE65DF8C6463}" type="datetimeFigureOut">
              <a:rPr lang="sv-SE" smtClean="0"/>
              <a:t>2025-09-12</a:t>
            </a:fld>
            <a:endParaRPr lang="sv-SE"/>
          </a:p>
        </p:txBody>
      </p:sp>
      <p:sp>
        <p:nvSpPr>
          <p:cNvPr id="5" name="Platshållare för sidfot 4">
            <a:extLst>
              <a:ext uri="{FF2B5EF4-FFF2-40B4-BE49-F238E27FC236}">
                <a16:creationId xmlns:a16="http://schemas.microsoft.com/office/drawing/2014/main" id="{EE395F23-EB95-695B-A84E-63E085D1F2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747ADCA5-3F1C-E74D-9FA8-13AF2CDE4A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A55FE0B-7443-446F-8E0A-26C5123FCC8D}" type="slidenum">
              <a:rPr lang="sv-SE" smtClean="0"/>
              <a:t>‹#›</a:t>
            </a:fld>
            <a:endParaRPr lang="sv-SE"/>
          </a:p>
        </p:txBody>
      </p:sp>
    </p:spTree>
    <p:extLst>
      <p:ext uri="{BB962C8B-B14F-4D97-AF65-F5344CB8AC3E}">
        <p14:creationId xmlns:p14="http://schemas.microsoft.com/office/powerpoint/2010/main" val="230705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24EC806-1102-2E83-E0E4-6428625E5F93}"/>
              </a:ext>
            </a:extLst>
          </p:cNvPr>
          <p:cNvSpPr>
            <a:spLocks noGrp="1"/>
          </p:cNvSpPr>
          <p:nvPr>
            <p:ph type="ctrTitle"/>
          </p:nvPr>
        </p:nvSpPr>
        <p:spPr>
          <a:xfrm>
            <a:off x="1770434" y="2606306"/>
            <a:ext cx="8706255" cy="995732"/>
          </a:xfrm>
        </p:spPr>
        <p:txBody>
          <a:bodyPr/>
          <a:lstStyle/>
          <a:p>
            <a:r>
              <a:rPr lang="sv-SE" dirty="0"/>
              <a:t>Bostad Först &amp; IPS</a:t>
            </a:r>
          </a:p>
        </p:txBody>
      </p:sp>
      <p:sp>
        <p:nvSpPr>
          <p:cNvPr id="3" name="Underrubrik 2">
            <a:extLst>
              <a:ext uri="{FF2B5EF4-FFF2-40B4-BE49-F238E27FC236}">
                <a16:creationId xmlns:a16="http://schemas.microsoft.com/office/drawing/2014/main" id="{8C934315-962B-67FB-CF0F-2FB93AE8D072}"/>
              </a:ext>
            </a:extLst>
          </p:cNvPr>
          <p:cNvSpPr>
            <a:spLocks noGrp="1"/>
          </p:cNvSpPr>
          <p:nvPr>
            <p:ph type="subTitle" idx="1"/>
          </p:nvPr>
        </p:nvSpPr>
        <p:spPr/>
        <p:txBody>
          <a:bodyPr>
            <a:normAutofit/>
          </a:bodyPr>
          <a:lstStyle/>
          <a:p>
            <a:r>
              <a:rPr lang="sv-SE" sz="3600" dirty="0"/>
              <a:t>(Hur kan vi förstå) fallgropar vid implementering?</a:t>
            </a:r>
          </a:p>
          <a:p>
            <a:r>
              <a:rPr lang="sv-SE" sz="1600" dirty="0"/>
              <a:t>Kristina Carlsson Stylianides</a:t>
            </a:r>
          </a:p>
        </p:txBody>
      </p:sp>
      <p:pic>
        <p:nvPicPr>
          <p:cNvPr id="5" name="Bildobjekt 4">
            <a:extLst>
              <a:ext uri="{FF2B5EF4-FFF2-40B4-BE49-F238E27FC236}">
                <a16:creationId xmlns:a16="http://schemas.microsoft.com/office/drawing/2014/main" id="{5107251D-2592-BD7E-43E8-43A5971DDB22}"/>
              </a:ext>
            </a:extLst>
          </p:cNvPr>
          <p:cNvPicPr>
            <a:picLocks noChangeAspect="1"/>
          </p:cNvPicPr>
          <p:nvPr/>
        </p:nvPicPr>
        <p:blipFill>
          <a:blip r:embed="rId2"/>
          <a:stretch>
            <a:fillRect/>
          </a:stretch>
        </p:blipFill>
        <p:spPr>
          <a:xfrm>
            <a:off x="9445963" y="5257800"/>
            <a:ext cx="2444072" cy="1517815"/>
          </a:xfrm>
          <a:prstGeom prst="rect">
            <a:avLst/>
          </a:prstGeom>
        </p:spPr>
      </p:pic>
    </p:spTree>
    <p:extLst>
      <p:ext uri="{BB962C8B-B14F-4D97-AF65-F5344CB8AC3E}">
        <p14:creationId xmlns:p14="http://schemas.microsoft.com/office/powerpoint/2010/main" val="2746466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022A5A-EC89-BDBE-BC49-93079905EAAD}"/>
              </a:ext>
            </a:extLst>
          </p:cNvPr>
          <p:cNvSpPr>
            <a:spLocks noGrp="1"/>
          </p:cNvSpPr>
          <p:nvPr>
            <p:ph type="title"/>
          </p:nvPr>
        </p:nvSpPr>
        <p:spPr/>
        <p:txBody>
          <a:bodyPr/>
          <a:lstStyle/>
          <a:p>
            <a:r>
              <a:rPr lang="sv-SE" dirty="0"/>
              <a:t>Sammanfattningsvis </a:t>
            </a:r>
          </a:p>
        </p:txBody>
      </p:sp>
      <p:sp>
        <p:nvSpPr>
          <p:cNvPr id="3" name="Platshållare för innehåll 2">
            <a:extLst>
              <a:ext uri="{FF2B5EF4-FFF2-40B4-BE49-F238E27FC236}">
                <a16:creationId xmlns:a16="http://schemas.microsoft.com/office/drawing/2014/main" id="{815E25DA-7551-31DE-AED1-174A28632EE0}"/>
              </a:ext>
            </a:extLst>
          </p:cNvPr>
          <p:cNvSpPr>
            <a:spLocks noGrp="1"/>
          </p:cNvSpPr>
          <p:nvPr>
            <p:ph idx="1"/>
          </p:nvPr>
        </p:nvSpPr>
        <p:spPr/>
        <p:txBody>
          <a:bodyPr/>
          <a:lstStyle/>
          <a:p>
            <a:pPr marL="514350" indent="-514350">
              <a:buFont typeface="+mj-lt"/>
              <a:buAutoNum type="arabicPeriod"/>
            </a:pPr>
            <a:r>
              <a:rPr lang="sv-SE" dirty="0"/>
              <a:t>Vanans Makt och Habitualisering (vad är lokal kontext?!)</a:t>
            </a:r>
          </a:p>
          <a:p>
            <a:pPr marL="514350" indent="-514350">
              <a:buFont typeface="+mj-lt"/>
              <a:buAutoNum type="arabicPeriod"/>
            </a:pPr>
            <a:r>
              <a:rPr lang="sv-SE" dirty="0"/>
              <a:t>Infogande av språkliga kategoriseringar (samhället i stort/ konsekvens av exploatering?)</a:t>
            </a:r>
          </a:p>
          <a:p>
            <a:pPr marL="514350" indent="-514350">
              <a:buFont typeface="+mj-lt"/>
              <a:buAutoNum type="arabicPeriod"/>
            </a:pPr>
            <a:r>
              <a:rPr lang="sv-SE" dirty="0"/>
              <a:t>Kugghjul som avkräver ihakning (samverkande organisationer)</a:t>
            </a:r>
          </a:p>
          <a:p>
            <a:pPr marL="0" indent="0">
              <a:buNone/>
            </a:pPr>
            <a:endParaRPr lang="sv-SE" dirty="0"/>
          </a:p>
          <a:p>
            <a:pPr marL="0" indent="0">
              <a:buNone/>
            </a:pPr>
            <a:r>
              <a:rPr lang="sv-SE" dirty="0"/>
              <a:t>(Ett axplock av) mekanismer i samverkan som förstärker varandra och motverkar det praktiska genomförandet av insatser som bygger på andra logiker (sätt att tänka och handla) såsom återhämtning. </a:t>
            </a:r>
          </a:p>
          <a:p>
            <a:pPr marL="0" indent="0">
              <a:buNone/>
            </a:pPr>
            <a:endParaRPr lang="sv-SE" dirty="0"/>
          </a:p>
        </p:txBody>
      </p:sp>
      <p:pic>
        <p:nvPicPr>
          <p:cNvPr id="4" name="Bildobjekt 3">
            <a:extLst>
              <a:ext uri="{FF2B5EF4-FFF2-40B4-BE49-F238E27FC236}">
                <a16:creationId xmlns:a16="http://schemas.microsoft.com/office/drawing/2014/main" id="{E65F852E-EB4D-D709-1035-406C203CDC8B}"/>
              </a:ext>
            </a:extLst>
          </p:cNvPr>
          <p:cNvPicPr>
            <a:picLocks noChangeAspect="1"/>
          </p:cNvPicPr>
          <p:nvPr/>
        </p:nvPicPr>
        <p:blipFill>
          <a:blip r:embed="rId2"/>
          <a:stretch>
            <a:fillRect/>
          </a:stretch>
        </p:blipFill>
        <p:spPr>
          <a:xfrm>
            <a:off x="9873465" y="5498368"/>
            <a:ext cx="1827206" cy="1136928"/>
          </a:xfrm>
          <a:prstGeom prst="rect">
            <a:avLst/>
          </a:prstGeom>
        </p:spPr>
      </p:pic>
    </p:spTree>
    <p:extLst>
      <p:ext uri="{BB962C8B-B14F-4D97-AF65-F5344CB8AC3E}">
        <p14:creationId xmlns:p14="http://schemas.microsoft.com/office/powerpoint/2010/main" val="2401361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4D75014-BFF0-0A9F-42AE-0CA285837D02}"/>
              </a:ext>
            </a:extLst>
          </p:cNvPr>
          <p:cNvSpPr>
            <a:spLocks noGrp="1"/>
          </p:cNvSpPr>
          <p:nvPr>
            <p:ph type="title"/>
          </p:nvPr>
        </p:nvSpPr>
        <p:spPr>
          <a:xfrm>
            <a:off x="838200" y="365126"/>
            <a:ext cx="10270787" cy="461726"/>
          </a:xfrm>
        </p:spPr>
        <p:txBody>
          <a:bodyPr>
            <a:normAutofit fontScale="90000"/>
          </a:bodyPr>
          <a:lstStyle/>
          <a:p>
            <a:r>
              <a:rPr lang="sv-SE" sz="3600" dirty="0"/>
              <a:t>Referenser &amp; </a:t>
            </a:r>
            <a:r>
              <a:rPr lang="sv-SE" sz="3600" dirty="0" err="1"/>
              <a:t>Take</a:t>
            </a:r>
            <a:r>
              <a:rPr lang="sv-SE" sz="3600" dirty="0"/>
              <a:t> </a:t>
            </a:r>
            <a:r>
              <a:rPr lang="sv-SE" sz="3600" dirty="0" err="1"/>
              <a:t>Away</a:t>
            </a:r>
            <a:r>
              <a:rPr lang="sv-SE" sz="3600" dirty="0"/>
              <a:t> publiceringar</a:t>
            </a:r>
          </a:p>
        </p:txBody>
      </p:sp>
      <p:pic>
        <p:nvPicPr>
          <p:cNvPr id="4" name="Platshållare för innehåll 3">
            <a:extLst>
              <a:ext uri="{FF2B5EF4-FFF2-40B4-BE49-F238E27FC236}">
                <a16:creationId xmlns:a16="http://schemas.microsoft.com/office/drawing/2014/main" id="{09219781-8AD0-6105-B3A2-8DA240F245A8}"/>
              </a:ext>
            </a:extLst>
          </p:cNvPr>
          <p:cNvPicPr>
            <a:picLocks noGrp="1" noChangeAspect="1"/>
          </p:cNvPicPr>
          <p:nvPr>
            <p:ph idx="1"/>
          </p:nvPr>
        </p:nvPicPr>
        <p:blipFill>
          <a:blip r:embed="rId2"/>
          <a:stretch>
            <a:fillRect/>
          </a:stretch>
        </p:blipFill>
        <p:spPr>
          <a:xfrm>
            <a:off x="9406807" y="5089706"/>
            <a:ext cx="2481287" cy="1542422"/>
          </a:xfrm>
          <a:prstGeom prst="rect">
            <a:avLst/>
          </a:prstGeom>
        </p:spPr>
      </p:pic>
      <p:sp>
        <p:nvSpPr>
          <p:cNvPr id="6" name="textruta 5">
            <a:extLst>
              <a:ext uri="{FF2B5EF4-FFF2-40B4-BE49-F238E27FC236}">
                <a16:creationId xmlns:a16="http://schemas.microsoft.com/office/drawing/2014/main" id="{A9C365C8-7E58-830D-B4C6-252451E04204}"/>
              </a:ext>
            </a:extLst>
          </p:cNvPr>
          <p:cNvSpPr txBox="1"/>
          <p:nvPr/>
        </p:nvSpPr>
        <p:spPr>
          <a:xfrm>
            <a:off x="303907" y="749030"/>
            <a:ext cx="11049894" cy="6124754"/>
          </a:xfrm>
          <a:prstGeom prst="rect">
            <a:avLst/>
          </a:prstGeom>
          <a:noFill/>
        </p:spPr>
        <p:txBody>
          <a:bodyPr wrap="square">
            <a:spAutoFit/>
          </a:bodyPr>
          <a:lstStyle/>
          <a:p>
            <a:pPr marL="0" indent="0">
              <a:buNone/>
            </a:pPr>
            <a:r>
              <a:rPr lang="sv-SE" sz="1400" dirty="0">
                <a:solidFill>
                  <a:schemeClr val="tx1">
                    <a:alpha val="55000"/>
                  </a:schemeClr>
                </a:solidFill>
              </a:rPr>
              <a:t>Adapting </a:t>
            </a:r>
            <a:r>
              <a:rPr lang="sv-SE" sz="1400" dirty="0" err="1">
                <a:solidFill>
                  <a:schemeClr val="tx1">
                    <a:alpha val="55000"/>
                  </a:schemeClr>
                </a:solidFill>
              </a:rPr>
              <a:t>fidelity</a:t>
            </a:r>
            <a:r>
              <a:rPr lang="sv-SE" sz="1400" dirty="0">
                <a:solidFill>
                  <a:schemeClr val="tx1">
                    <a:alpha val="55000"/>
                  </a:schemeClr>
                </a:solidFill>
              </a:rPr>
              <a:t> - </a:t>
            </a:r>
            <a:r>
              <a:rPr lang="sv-SE" sz="1400" dirty="0" err="1">
                <a:solidFill>
                  <a:schemeClr val="tx1">
                    <a:alpha val="55000"/>
                  </a:schemeClr>
                </a:solidFill>
              </a:rPr>
              <a:t>Individual</a:t>
            </a:r>
            <a:r>
              <a:rPr lang="sv-SE" sz="1400" dirty="0">
                <a:solidFill>
                  <a:schemeClr val="tx1">
                    <a:alpha val="55000"/>
                  </a:schemeClr>
                </a:solidFill>
              </a:rPr>
              <a:t> Placement and Support </a:t>
            </a:r>
            <a:r>
              <a:rPr lang="sv-SE" sz="1400" dirty="0" err="1">
                <a:solidFill>
                  <a:schemeClr val="tx1">
                    <a:alpha val="55000"/>
                  </a:schemeClr>
                </a:solidFill>
              </a:rPr>
              <a:t>during</a:t>
            </a:r>
            <a:r>
              <a:rPr lang="sv-SE" sz="1400" dirty="0">
                <a:solidFill>
                  <a:schemeClr val="tx1">
                    <a:alpha val="55000"/>
                  </a:schemeClr>
                </a:solidFill>
              </a:rPr>
              <a:t> implementation: A </a:t>
            </a:r>
            <a:r>
              <a:rPr lang="sv-SE" sz="1400" dirty="0" err="1">
                <a:solidFill>
                  <a:schemeClr val="tx1">
                    <a:alpha val="55000"/>
                  </a:schemeClr>
                </a:solidFill>
              </a:rPr>
              <a:t>case</a:t>
            </a:r>
            <a:r>
              <a:rPr lang="sv-SE" sz="1400" dirty="0">
                <a:solidFill>
                  <a:schemeClr val="tx1">
                    <a:alpha val="55000"/>
                  </a:schemeClr>
                </a:solidFill>
              </a:rPr>
              <a:t> </a:t>
            </a:r>
            <a:r>
              <a:rPr lang="sv-SE" sz="1400" dirty="0" err="1">
                <a:solidFill>
                  <a:schemeClr val="tx1">
                    <a:alpha val="55000"/>
                  </a:schemeClr>
                </a:solidFill>
              </a:rPr>
              <a:t>study</a:t>
            </a:r>
            <a:r>
              <a:rPr lang="sv-SE" sz="1400" dirty="0">
                <a:solidFill>
                  <a:schemeClr val="tx1">
                    <a:alpha val="55000"/>
                  </a:schemeClr>
                </a:solidFill>
              </a:rPr>
              <a:t> (</a:t>
            </a:r>
            <a:r>
              <a:rPr lang="sv-SE" sz="1400" dirty="0" err="1">
                <a:solidFill>
                  <a:schemeClr val="tx1">
                    <a:alpha val="55000"/>
                  </a:schemeClr>
                </a:solidFill>
              </a:rPr>
              <a:t>submitted</a:t>
            </a:r>
            <a:r>
              <a:rPr lang="sv-SE" sz="1400" dirty="0">
                <a:solidFill>
                  <a:schemeClr val="tx1">
                    <a:alpha val="55000"/>
                  </a:schemeClr>
                </a:solidFill>
              </a:rPr>
              <a:t>) Johanson, S., </a:t>
            </a:r>
            <a:r>
              <a:rPr lang="sv-SE" sz="1400" dirty="0" err="1">
                <a:solidFill>
                  <a:schemeClr val="tx1">
                    <a:alpha val="55000"/>
                  </a:schemeClr>
                </a:solidFill>
              </a:rPr>
              <a:t>Bejerholm</a:t>
            </a:r>
            <a:r>
              <a:rPr lang="sv-SE" sz="1400" dirty="0">
                <a:solidFill>
                  <a:schemeClr val="tx1">
                    <a:alpha val="55000"/>
                  </a:schemeClr>
                </a:solidFill>
              </a:rPr>
              <a:t>, U., Denvall, V., Knutagård, M., Carlsson Stylianides, K. (2025), Implementation Science Communications</a:t>
            </a:r>
          </a:p>
          <a:p>
            <a:pPr marL="0" indent="0">
              <a:buNone/>
            </a:pPr>
            <a:r>
              <a:rPr lang="sv-SE" sz="1400" dirty="0">
                <a:solidFill>
                  <a:schemeClr val="tx1">
                    <a:alpha val="55000"/>
                  </a:schemeClr>
                </a:solidFill>
              </a:rPr>
              <a:t>Omställning pågår: IPS vänligen vänta [</a:t>
            </a:r>
            <a:r>
              <a:rPr lang="sv-SE" sz="1400" dirty="0" err="1">
                <a:solidFill>
                  <a:schemeClr val="tx1">
                    <a:alpha val="55000"/>
                  </a:schemeClr>
                </a:solidFill>
              </a:rPr>
              <a:t>Conversion</a:t>
            </a:r>
            <a:r>
              <a:rPr lang="sv-SE" sz="1400" dirty="0">
                <a:solidFill>
                  <a:schemeClr val="tx1">
                    <a:alpha val="55000"/>
                  </a:schemeClr>
                </a:solidFill>
              </a:rPr>
              <a:t> in Progress: IPS </a:t>
            </a:r>
            <a:r>
              <a:rPr lang="sv-SE" sz="1400" dirty="0" err="1">
                <a:solidFill>
                  <a:schemeClr val="tx1">
                    <a:alpha val="55000"/>
                  </a:schemeClr>
                </a:solidFill>
              </a:rPr>
              <a:t>please</a:t>
            </a:r>
            <a:r>
              <a:rPr lang="sv-SE" sz="1400" dirty="0">
                <a:solidFill>
                  <a:schemeClr val="tx1">
                    <a:alpha val="55000"/>
                  </a:schemeClr>
                </a:solidFill>
              </a:rPr>
              <a:t> </a:t>
            </a:r>
            <a:r>
              <a:rPr lang="sv-SE" sz="1400" dirty="0" err="1">
                <a:solidFill>
                  <a:schemeClr val="tx1">
                    <a:alpha val="55000"/>
                  </a:schemeClr>
                </a:solidFill>
              </a:rPr>
              <a:t>wait</a:t>
            </a:r>
            <a:r>
              <a:rPr lang="sv-SE" sz="1400" dirty="0">
                <a:solidFill>
                  <a:schemeClr val="tx1">
                    <a:alpha val="55000"/>
                  </a:schemeClr>
                </a:solidFill>
              </a:rPr>
              <a:t>!] (</a:t>
            </a:r>
            <a:r>
              <a:rPr lang="sv-SE" sz="1400" dirty="0" err="1">
                <a:solidFill>
                  <a:schemeClr val="tx1">
                    <a:alpha val="55000"/>
                  </a:schemeClr>
                </a:solidFill>
              </a:rPr>
              <a:t>submitted</a:t>
            </a:r>
            <a:r>
              <a:rPr lang="sv-SE" sz="1400" dirty="0">
                <a:solidFill>
                  <a:schemeClr val="tx1">
                    <a:alpha val="55000"/>
                  </a:schemeClr>
                </a:solidFill>
              </a:rPr>
              <a:t>) Carlsson Stylianides, K., Denvall, V., Knutagård, M., </a:t>
            </a:r>
            <a:r>
              <a:rPr lang="sv-SE" sz="1400" dirty="0" err="1">
                <a:solidFill>
                  <a:schemeClr val="tx1">
                    <a:alpha val="55000"/>
                  </a:schemeClr>
                </a:solidFill>
              </a:rPr>
              <a:t>Bejerholm</a:t>
            </a:r>
            <a:r>
              <a:rPr lang="sv-SE" sz="1400" dirty="0">
                <a:solidFill>
                  <a:schemeClr val="tx1">
                    <a:alpha val="55000"/>
                  </a:schemeClr>
                </a:solidFill>
              </a:rPr>
              <a:t>, U., Johanson, S., (2025), Socialvetenskaplig tidskrift</a:t>
            </a:r>
          </a:p>
          <a:p>
            <a:pPr marL="0" indent="0">
              <a:buNone/>
            </a:pPr>
            <a:r>
              <a:rPr lang="sv-SE" sz="1400" dirty="0">
                <a:solidFill>
                  <a:schemeClr val="tx1">
                    <a:alpha val="55000"/>
                  </a:schemeClr>
                </a:solidFill>
              </a:rPr>
              <a:t>Re-</a:t>
            </a:r>
            <a:r>
              <a:rPr lang="sv-SE" sz="1400" dirty="0" err="1">
                <a:solidFill>
                  <a:schemeClr val="tx1">
                    <a:alpha val="55000"/>
                  </a:schemeClr>
                </a:solidFill>
              </a:rPr>
              <a:t>imagining</a:t>
            </a:r>
            <a:r>
              <a:rPr lang="sv-SE" sz="1400" dirty="0">
                <a:solidFill>
                  <a:schemeClr val="tx1">
                    <a:alpha val="55000"/>
                  </a:schemeClr>
                </a:solidFill>
              </a:rPr>
              <a:t> Social </a:t>
            </a:r>
            <a:r>
              <a:rPr lang="sv-SE" sz="1400" dirty="0" err="1">
                <a:solidFill>
                  <a:schemeClr val="tx1">
                    <a:alpha val="55000"/>
                  </a:schemeClr>
                </a:solidFill>
              </a:rPr>
              <a:t>Work</a:t>
            </a:r>
            <a:r>
              <a:rPr lang="sv-SE" sz="1400" dirty="0">
                <a:solidFill>
                  <a:schemeClr val="tx1">
                    <a:alpha val="55000"/>
                  </a:schemeClr>
                </a:solidFill>
              </a:rPr>
              <a:t>: </a:t>
            </a:r>
            <a:r>
              <a:rPr lang="sv-SE" sz="1400" dirty="0" err="1">
                <a:solidFill>
                  <a:schemeClr val="tx1">
                    <a:alpha val="55000"/>
                  </a:schemeClr>
                </a:solidFill>
              </a:rPr>
              <a:t>Letting</a:t>
            </a:r>
            <a:r>
              <a:rPr lang="sv-SE" sz="1400" dirty="0">
                <a:solidFill>
                  <a:schemeClr val="tx1">
                    <a:alpha val="55000"/>
                  </a:schemeClr>
                </a:solidFill>
              </a:rPr>
              <a:t> go </a:t>
            </a:r>
            <a:r>
              <a:rPr lang="sv-SE" sz="1400" dirty="0" err="1">
                <a:solidFill>
                  <a:schemeClr val="tx1">
                    <a:alpha val="55000"/>
                  </a:schemeClr>
                </a:solidFill>
              </a:rPr>
              <a:t>of</a:t>
            </a:r>
            <a:r>
              <a:rPr lang="sv-SE" sz="1400" dirty="0">
                <a:solidFill>
                  <a:schemeClr val="tx1">
                    <a:alpha val="55000"/>
                  </a:schemeClr>
                </a:solidFill>
              </a:rPr>
              <a:t> </a:t>
            </a:r>
            <a:r>
              <a:rPr lang="sv-SE" sz="1400" dirty="0" err="1">
                <a:solidFill>
                  <a:schemeClr val="tx1">
                    <a:alpha val="55000"/>
                  </a:schemeClr>
                </a:solidFill>
              </a:rPr>
              <a:t>Futures</a:t>
            </a:r>
            <a:r>
              <a:rPr lang="sv-SE" sz="1400" dirty="0">
                <a:solidFill>
                  <a:schemeClr val="tx1">
                    <a:alpha val="55000"/>
                  </a:schemeClr>
                </a:solidFill>
              </a:rPr>
              <a:t> </a:t>
            </a:r>
            <a:r>
              <a:rPr lang="sv-SE" sz="1400" dirty="0" err="1">
                <a:solidFill>
                  <a:schemeClr val="tx1">
                    <a:alpha val="55000"/>
                  </a:schemeClr>
                </a:solidFill>
              </a:rPr>
              <a:t>Past</a:t>
            </a:r>
            <a:r>
              <a:rPr lang="sv-SE" sz="1400" dirty="0">
                <a:solidFill>
                  <a:schemeClr val="tx1">
                    <a:alpha val="55000"/>
                  </a:schemeClr>
                </a:solidFill>
              </a:rPr>
              <a:t>, Carlsson Stylianides, K., Johansson S., </a:t>
            </a:r>
            <a:r>
              <a:rPr lang="sv-SE" sz="1400" dirty="0" err="1">
                <a:solidFill>
                  <a:schemeClr val="tx1">
                    <a:alpha val="55000"/>
                  </a:schemeClr>
                </a:solidFill>
              </a:rPr>
              <a:t>Bejerholm</a:t>
            </a:r>
            <a:r>
              <a:rPr lang="sv-SE" sz="1400" dirty="0">
                <a:solidFill>
                  <a:schemeClr val="tx1">
                    <a:alpha val="55000"/>
                  </a:schemeClr>
                </a:solidFill>
              </a:rPr>
              <a:t>, U., Knutagård, M., Denvall, V. (2025), Nordic Social </a:t>
            </a:r>
            <a:r>
              <a:rPr lang="sv-SE" sz="1400" dirty="0" err="1">
                <a:solidFill>
                  <a:schemeClr val="tx1">
                    <a:alpha val="55000"/>
                  </a:schemeClr>
                </a:solidFill>
              </a:rPr>
              <a:t>Work</a:t>
            </a:r>
            <a:r>
              <a:rPr lang="sv-SE" sz="1400" dirty="0">
                <a:solidFill>
                  <a:schemeClr val="tx1">
                    <a:alpha val="55000"/>
                  </a:schemeClr>
                </a:solidFill>
              </a:rPr>
              <a:t> Research, 15:2, ss 1-14</a:t>
            </a:r>
          </a:p>
          <a:p>
            <a:pPr marL="0" indent="0">
              <a:buNone/>
            </a:pPr>
            <a:r>
              <a:rPr lang="sv-SE" sz="1400" dirty="0">
                <a:solidFill>
                  <a:schemeClr val="tx1">
                    <a:alpha val="55000"/>
                  </a:schemeClr>
                </a:solidFill>
              </a:rPr>
              <a:t>Social </a:t>
            </a:r>
            <a:r>
              <a:rPr lang="sv-SE" sz="1400" dirty="0" err="1">
                <a:solidFill>
                  <a:schemeClr val="tx1">
                    <a:alpha val="55000"/>
                  </a:schemeClr>
                </a:solidFill>
              </a:rPr>
              <a:t>Work</a:t>
            </a:r>
            <a:r>
              <a:rPr lang="sv-SE" sz="1400" dirty="0">
                <a:solidFill>
                  <a:schemeClr val="tx1">
                    <a:alpha val="55000"/>
                  </a:schemeClr>
                </a:solidFill>
              </a:rPr>
              <a:t> </a:t>
            </a:r>
            <a:r>
              <a:rPr lang="sv-SE" sz="1400" dirty="0" err="1">
                <a:solidFill>
                  <a:schemeClr val="tx1">
                    <a:alpha val="55000"/>
                  </a:schemeClr>
                </a:solidFill>
              </a:rPr>
              <a:t>with</a:t>
            </a:r>
            <a:r>
              <a:rPr lang="sv-SE" sz="1400" dirty="0">
                <a:solidFill>
                  <a:schemeClr val="tx1">
                    <a:alpha val="55000"/>
                  </a:schemeClr>
                </a:solidFill>
              </a:rPr>
              <a:t> </a:t>
            </a:r>
            <a:r>
              <a:rPr lang="sv-SE" sz="1400" dirty="0" err="1">
                <a:solidFill>
                  <a:schemeClr val="tx1">
                    <a:alpha val="55000"/>
                  </a:schemeClr>
                </a:solidFill>
              </a:rPr>
              <a:t>homelessness</a:t>
            </a:r>
            <a:r>
              <a:rPr lang="sv-SE" sz="1400" dirty="0">
                <a:solidFill>
                  <a:schemeClr val="tx1">
                    <a:alpha val="55000"/>
                  </a:schemeClr>
                </a:solidFill>
              </a:rPr>
              <a:t> in Sweden – On </a:t>
            </a:r>
            <a:r>
              <a:rPr lang="sv-SE" sz="1400" dirty="0" err="1">
                <a:solidFill>
                  <a:schemeClr val="tx1">
                    <a:alpha val="55000"/>
                  </a:schemeClr>
                </a:solidFill>
              </a:rPr>
              <a:t>local</a:t>
            </a:r>
            <a:r>
              <a:rPr lang="sv-SE" sz="1400" dirty="0">
                <a:solidFill>
                  <a:schemeClr val="tx1">
                    <a:alpha val="55000"/>
                  </a:schemeClr>
                </a:solidFill>
              </a:rPr>
              <a:t> </a:t>
            </a:r>
            <a:r>
              <a:rPr lang="sv-SE" sz="1400" dirty="0" err="1">
                <a:solidFill>
                  <a:schemeClr val="tx1">
                    <a:alpha val="55000"/>
                  </a:schemeClr>
                </a:solidFill>
              </a:rPr>
              <a:t>discretions</a:t>
            </a:r>
            <a:r>
              <a:rPr lang="sv-SE" sz="1400" dirty="0">
                <a:solidFill>
                  <a:schemeClr val="tx1">
                    <a:alpha val="55000"/>
                  </a:schemeClr>
                </a:solidFill>
              </a:rPr>
              <a:t> and social </a:t>
            </a:r>
            <a:r>
              <a:rPr lang="sv-SE" sz="1400" dirty="0" err="1">
                <a:solidFill>
                  <a:schemeClr val="tx1">
                    <a:alpha val="55000"/>
                  </a:schemeClr>
                </a:solidFill>
              </a:rPr>
              <a:t>inequality</a:t>
            </a:r>
            <a:r>
              <a:rPr lang="sv-SE" sz="1400" dirty="0">
                <a:solidFill>
                  <a:schemeClr val="tx1">
                    <a:alpha val="55000"/>
                  </a:schemeClr>
                </a:solidFill>
              </a:rPr>
              <a:t>, Carlsson Stylianides K., 2025, The Palgrave </a:t>
            </a:r>
            <a:r>
              <a:rPr lang="sv-SE" sz="1400" dirty="0" err="1">
                <a:solidFill>
                  <a:schemeClr val="tx1">
                    <a:alpha val="55000"/>
                  </a:schemeClr>
                </a:solidFill>
              </a:rPr>
              <a:t>handbook</a:t>
            </a:r>
            <a:r>
              <a:rPr lang="sv-SE" sz="1400" dirty="0">
                <a:solidFill>
                  <a:schemeClr val="tx1">
                    <a:alpha val="55000"/>
                  </a:schemeClr>
                </a:solidFill>
              </a:rPr>
              <a:t> </a:t>
            </a:r>
            <a:r>
              <a:rPr lang="sv-SE" sz="1400" dirty="0" err="1">
                <a:solidFill>
                  <a:schemeClr val="tx1">
                    <a:alpha val="55000"/>
                  </a:schemeClr>
                </a:solidFill>
              </a:rPr>
              <a:t>of</a:t>
            </a:r>
            <a:r>
              <a:rPr lang="sv-SE" sz="1400" dirty="0">
                <a:solidFill>
                  <a:schemeClr val="tx1">
                    <a:alpha val="55000"/>
                  </a:schemeClr>
                </a:solidFill>
              </a:rPr>
              <a:t> Global Social Problems, Springer Nature</a:t>
            </a:r>
          </a:p>
          <a:p>
            <a:pPr marL="0" indent="0">
              <a:buNone/>
            </a:pPr>
            <a:r>
              <a:rPr lang="sv-SE" sz="1400" dirty="0">
                <a:solidFill>
                  <a:schemeClr val="tx1">
                    <a:alpha val="55000"/>
                  </a:schemeClr>
                </a:solidFill>
              </a:rPr>
              <a:t>Skapa ett IPS-spår i svenska myndigheter [</a:t>
            </a:r>
            <a:r>
              <a:rPr lang="sv-SE" sz="1400" dirty="0" err="1">
                <a:solidFill>
                  <a:schemeClr val="tx1">
                    <a:alpha val="55000"/>
                  </a:schemeClr>
                </a:solidFill>
              </a:rPr>
              <a:t>Create</a:t>
            </a:r>
            <a:r>
              <a:rPr lang="sv-SE" sz="1400" dirty="0">
                <a:solidFill>
                  <a:schemeClr val="tx1">
                    <a:alpha val="55000"/>
                  </a:schemeClr>
                </a:solidFill>
              </a:rPr>
              <a:t> and IPS </a:t>
            </a:r>
            <a:r>
              <a:rPr lang="sv-SE" sz="1400" dirty="0" err="1">
                <a:solidFill>
                  <a:schemeClr val="tx1">
                    <a:alpha val="55000"/>
                  </a:schemeClr>
                </a:solidFill>
              </a:rPr>
              <a:t>track</a:t>
            </a:r>
            <a:r>
              <a:rPr lang="sv-SE" sz="1400" dirty="0">
                <a:solidFill>
                  <a:schemeClr val="tx1">
                    <a:alpha val="55000"/>
                  </a:schemeClr>
                </a:solidFill>
              </a:rPr>
              <a:t> in Swedish </a:t>
            </a:r>
            <a:r>
              <a:rPr lang="sv-SE" sz="1400" dirty="0" err="1">
                <a:solidFill>
                  <a:schemeClr val="tx1">
                    <a:alpha val="55000"/>
                  </a:schemeClr>
                </a:solidFill>
              </a:rPr>
              <a:t>Authorities</a:t>
            </a:r>
            <a:r>
              <a:rPr lang="sv-SE" sz="1400" dirty="0">
                <a:solidFill>
                  <a:schemeClr val="tx1">
                    <a:alpha val="55000"/>
                  </a:schemeClr>
                </a:solidFill>
              </a:rPr>
              <a:t>], Carlsson Stylianides, K., Denvall, V., Johansson, S., Knutagård, M., </a:t>
            </a:r>
            <a:r>
              <a:rPr lang="sv-SE" sz="1400" dirty="0" err="1">
                <a:solidFill>
                  <a:schemeClr val="tx1">
                    <a:alpha val="55000"/>
                  </a:schemeClr>
                </a:solidFill>
              </a:rPr>
              <a:t>Bejerholm</a:t>
            </a:r>
            <a:r>
              <a:rPr lang="sv-SE" sz="1400" dirty="0">
                <a:solidFill>
                  <a:schemeClr val="tx1">
                    <a:alpha val="55000"/>
                  </a:schemeClr>
                </a:solidFill>
              </a:rPr>
              <a:t>, U., 2025 Svenska Dagbladet debatt</a:t>
            </a:r>
          </a:p>
          <a:p>
            <a:pPr marL="0" indent="0">
              <a:buNone/>
            </a:pPr>
            <a:r>
              <a:rPr lang="en-US" sz="1400" dirty="0">
                <a:solidFill>
                  <a:schemeClr val="tx1">
                    <a:alpha val="55000"/>
                  </a:schemeClr>
                </a:solidFill>
              </a:rPr>
              <a:t>Housing First or Last Resort? Managing the Dilemmatic Positions of People Experiencing Homelessness who Use Illicit Drugs in Social Service's Team Meetings, Lindwall, J., (2024) European Journal of Homelessness, Vol. 17 (1)</a:t>
            </a:r>
            <a:endParaRPr lang="sv-SE" sz="1400" dirty="0">
              <a:solidFill>
                <a:schemeClr val="tx1">
                  <a:alpha val="55000"/>
                </a:schemeClr>
              </a:solidFill>
            </a:endParaRPr>
          </a:p>
          <a:p>
            <a:pPr marL="0" indent="0">
              <a:buNone/>
            </a:pPr>
            <a:r>
              <a:rPr lang="sv-SE" sz="1400" dirty="0" err="1">
                <a:solidFill>
                  <a:schemeClr val="tx1">
                    <a:alpha val="55000"/>
                  </a:schemeClr>
                </a:solidFill>
              </a:rPr>
              <a:t>Take</a:t>
            </a:r>
            <a:r>
              <a:rPr lang="sv-SE" sz="1400" dirty="0">
                <a:solidFill>
                  <a:schemeClr val="tx1">
                    <a:alpha val="55000"/>
                  </a:schemeClr>
                </a:solidFill>
              </a:rPr>
              <a:t> </a:t>
            </a:r>
            <a:r>
              <a:rPr lang="sv-SE" sz="1400" dirty="0" err="1">
                <a:solidFill>
                  <a:schemeClr val="tx1">
                    <a:alpha val="55000"/>
                  </a:schemeClr>
                </a:solidFill>
              </a:rPr>
              <a:t>away</a:t>
            </a:r>
            <a:r>
              <a:rPr lang="sv-SE" sz="1400" dirty="0">
                <a:solidFill>
                  <a:schemeClr val="tx1">
                    <a:alpha val="55000"/>
                  </a:schemeClr>
                </a:solidFill>
              </a:rPr>
              <a:t> – avimplementering av etablerade arbetssätt när det finns bättre alternativ, [</a:t>
            </a:r>
            <a:r>
              <a:rPr lang="sv-SE" sz="1400" dirty="0" err="1">
                <a:solidFill>
                  <a:schemeClr val="tx1">
                    <a:alpha val="55000"/>
                  </a:schemeClr>
                </a:solidFill>
              </a:rPr>
              <a:t>Take</a:t>
            </a:r>
            <a:r>
              <a:rPr lang="sv-SE" sz="1400" dirty="0">
                <a:solidFill>
                  <a:schemeClr val="tx1">
                    <a:alpha val="55000"/>
                  </a:schemeClr>
                </a:solidFill>
              </a:rPr>
              <a:t> </a:t>
            </a:r>
            <a:r>
              <a:rPr lang="sv-SE" sz="1400" dirty="0" err="1">
                <a:solidFill>
                  <a:schemeClr val="tx1">
                    <a:alpha val="55000"/>
                  </a:schemeClr>
                </a:solidFill>
              </a:rPr>
              <a:t>Away</a:t>
            </a:r>
            <a:r>
              <a:rPr lang="sv-SE" sz="1400" dirty="0">
                <a:solidFill>
                  <a:schemeClr val="tx1">
                    <a:alpha val="55000"/>
                  </a:schemeClr>
                </a:solidFill>
              </a:rPr>
              <a:t> - </a:t>
            </a:r>
            <a:r>
              <a:rPr lang="en-US" sz="1400" dirty="0">
                <a:solidFill>
                  <a:schemeClr val="tx1">
                    <a:alpha val="55000"/>
                  </a:schemeClr>
                </a:solidFill>
              </a:rPr>
              <a:t>de-implementation of established ways of working when there are better alternatives</a:t>
            </a:r>
            <a:r>
              <a:rPr lang="sv-SE" sz="1400" dirty="0">
                <a:solidFill>
                  <a:schemeClr val="tx1">
                    <a:alpha val="55000"/>
                  </a:schemeClr>
                </a:solidFill>
              </a:rPr>
              <a:t>] Denvall, V., </a:t>
            </a:r>
            <a:r>
              <a:rPr lang="sv-SE" sz="1400" dirty="0" err="1">
                <a:solidFill>
                  <a:schemeClr val="tx1">
                    <a:alpha val="55000"/>
                  </a:schemeClr>
                </a:solidFill>
              </a:rPr>
              <a:t>Bejerholm</a:t>
            </a:r>
            <a:r>
              <a:rPr lang="sv-SE" sz="1400" dirty="0">
                <a:solidFill>
                  <a:schemeClr val="tx1">
                    <a:alpha val="55000"/>
                  </a:schemeClr>
                </a:solidFill>
              </a:rPr>
              <a:t> U., Johanson, S., Carlsson Stylianides, K.,.,  Knutagård, M., 2024 </a:t>
            </a:r>
            <a:r>
              <a:rPr lang="sv-SE" sz="1400" dirty="0" err="1">
                <a:solidFill>
                  <a:schemeClr val="tx1">
                    <a:alpha val="55000"/>
                  </a:schemeClr>
                </a:solidFill>
              </a:rPr>
              <a:t>Fontene</a:t>
            </a:r>
            <a:r>
              <a:rPr lang="sv-SE" sz="1400" dirty="0">
                <a:solidFill>
                  <a:schemeClr val="tx1">
                    <a:alpha val="55000"/>
                  </a:schemeClr>
                </a:solidFill>
              </a:rPr>
              <a:t> forskning 2/24</a:t>
            </a:r>
          </a:p>
          <a:p>
            <a:pPr marL="0" indent="0">
              <a:buNone/>
            </a:pPr>
            <a:r>
              <a:rPr lang="sv-SE" sz="1400" dirty="0" err="1">
                <a:solidFill>
                  <a:schemeClr val="tx1">
                    <a:alpha val="55000"/>
                  </a:schemeClr>
                </a:solidFill>
              </a:rPr>
              <a:t>Acknowledging</a:t>
            </a:r>
            <a:r>
              <a:rPr lang="sv-SE" sz="1400" dirty="0">
                <a:solidFill>
                  <a:schemeClr val="tx1">
                    <a:alpha val="55000"/>
                  </a:schemeClr>
                </a:solidFill>
              </a:rPr>
              <a:t> </a:t>
            </a:r>
            <a:r>
              <a:rPr lang="sv-SE" sz="1400" dirty="0" err="1">
                <a:solidFill>
                  <a:schemeClr val="tx1">
                    <a:alpha val="55000"/>
                  </a:schemeClr>
                </a:solidFill>
              </a:rPr>
              <a:t>Existential</a:t>
            </a:r>
            <a:r>
              <a:rPr lang="sv-SE" sz="1400" dirty="0">
                <a:solidFill>
                  <a:schemeClr val="tx1">
                    <a:alpha val="55000"/>
                  </a:schemeClr>
                </a:solidFill>
              </a:rPr>
              <a:t> </a:t>
            </a:r>
            <a:r>
              <a:rPr lang="sv-SE" sz="1400" dirty="0" err="1">
                <a:solidFill>
                  <a:schemeClr val="tx1">
                    <a:alpha val="55000"/>
                  </a:schemeClr>
                </a:solidFill>
              </a:rPr>
              <a:t>Sustainability</a:t>
            </a:r>
            <a:r>
              <a:rPr lang="sv-SE" sz="1400" dirty="0">
                <a:solidFill>
                  <a:schemeClr val="tx1">
                    <a:alpha val="55000"/>
                  </a:schemeClr>
                </a:solidFill>
              </a:rPr>
              <a:t> in Social </a:t>
            </a:r>
            <a:r>
              <a:rPr lang="sv-SE" sz="1400" dirty="0" err="1">
                <a:solidFill>
                  <a:schemeClr val="tx1">
                    <a:alpha val="55000"/>
                  </a:schemeClr>
                </a:solidFill>
              </a:rPr>
              <a:t>Work</a:t>
            </a:r>
            <a:r>
              <a:rPr lang="sv-SE" sz="1400" dirty="0">
                <a:solidFill>
                  <a:schemeClr val="tx1">
                    <a:alpha val="55000"/>
                  </a:schemeClr>
                </a:solidFill>
              </a:rPr>
              <a:t>, Carlsson Stylianides K., 2024 jun. 18, </a:t>
            </a:r>
            <a:r>
              <a:rPr lang="sv-SE" sz="1400" dirty="0" err="1">
                <a:solidFill>
                  <a:schemeClr val="tx1">
                    <a:alpha val="55000"/>
                  </a:schemeClr>
                </a:solidFill>
              </a:rPr>
              <a:t>Graduate</a:t>
            </a:r>
            <a:r>
              <a:rPr lang="sv-SE" sz="1400" dirty="0">
                <a:solidFill>
                  <a:schemeClr val="tx1">
                    <a:alpha val="55000"/>
                  </a:schemeClr>
                </a:solidFill>
              </a:rPr>
              <a:t> </a:t>
            </a:r>
            <a:r>
              <a:rPr lang="sv-SE" sz="1400" dirty="0" err="1">
                <a:solidFill>
                  <a:schemeClr val="tx1">
                    <a:alpha val="55000"/>
                  </a:schemeClr>
                </a:solidFill>
              </a:rPr>
              <a:t>School</a:t>
            </a:r>
            <a:r>
              <a:rPr lang="sv-SE" sz="1400" dirty="0">
                <a:solidFill>
                  <a:schemeClr val="tx1">
                    <a:alpha val="55000"/>
                  </a:schemeClr>
                </a:solidFill>
              </a:rPr>
              <a:t> Agenda 2030, Lund University</a:t>
            </a:r>
          </a:p>
          <a:p>
            <a:pPr marL="0" indent="0">
              <a:buNone/>
            </a:pPr>
            <a:r>
              <a:rPr lang="sv-SE" sz="1400" dirty="0">
                <a:solidFill>
                  <a:schemeClr val="tx1">
                    <a:alpha val="55000"/>
                  </a:schemeClr>
                </a:solidFill>
              </a:rPr>
              <a:t>De-implementation: </a:t>
            </a:r>
            <a:r>
              <a:rPr lang="sv-SE" sz="1400" dirty="0" err="1">
                <a:solidFill>
                  <a:schemeClr val="tx1">
                    <a:alpha val="55000"/>
                  </a:schemeClr>
                </a:solidFill>
              </a:rPr>
              <a:t>lessons</a:t>
            </a:r>
            <a:r>
              <a:rPr lang="sv-SE" sz="1400" dirty="0">
                <a:solidFill>
                  <a:schemeClr val="tx1">
                    <a:alpha val="55000"/>
                  </a:schemeClr>
                </a:solidFill>
              </a:rPr>
              <a:t> to be </a:t>
            </a:r>
            <a:r>
              <a:rPr lang="sv-SE" sz="1400" dirty="0" err="1">
                <a:solidFill>
                  <a:schemeClr val="tx1">
                    <a:alpha val="55000"/>
                  </a:schemeClr>
                </a:solidFill>
              </a:rPr>
              <a:t>learned</a:t>
            </a:r>
            <a:r>
              <a:rPr lang="sv-SE" sz="1400" dirty="0">
                <a:solidFill>
                  <a:schemeClr val="tx1">
                    <a:alpha val="55000"/>
                  </a:schemeClr>
                </a:solidFill>
              </a:rPr>
              <a:t> </a:t>
            </a:r>
            <a:r>
              <a:rPr lang="sv-SE" sz="1400" dirty="0" err="1">
                <a:solidFill>
                  <a:schemeClr val="tx1">
                    <a:alpha val="55000"/>
                  </a:schemeClr>
                </a:solidFill>
              </a:rPr>
              <a:t>when</a:t>
            </a:r>
            <a:r>
              <a:rPr lang="sv-SE" sz="1400" dirty="0">
                <a:solidFill>
                  <a:schemeClr val="tx1">
                    <a:alpha val="55000"/>
                  </a:schemeClr>
                </a:solidFill>
              </a:rPr>
              <a:t> </a:t>
            </a:r>
            <a:r>
              <a:rPr lang="sv-SE" sz="1400" dirty="0" err="1">
                <a:solidFill>
                  <a:schemeClr val="tx1">
                    <a:alpha val="55000"/>
                  </a:schemeClr>
                </a:solidFill>
              </a:rPr>
              <a:t>abandoning</a:t>
            </a:r>
            <a:r>
              <a:rPr lang="sv-SE" sz="1400" dirty="0">
                <a:solidFill>
                  <a:schemeClr val="tx1">
                    <a:alpha val="55000"/>
                  </a:schemeClr>
                </a:solidFill>
              </a:rPr>
              <a:t> </a:t>
            </a:r>
            <a:r>
              <a:rPr lang="sv-SE" sz="1400" dirty="0" err="1">
                <a:solidFill>
                  <a:schemeClr val="tx1">
                    <a:alpha val="55000"/>
                  </a:schemeClr>
                </a:solidFill>
              </a:rPr>
              <a:t>inappropriate</a:t>
            </a:r>
            <a:r>
              <a:rPr lang="sv-SE" sz="1400" dirty="0">
                <a:solidFill>
                  <a:schemeClr val="tx1">
                    <a:alpha val="55000"/>
                  </a:schemeClr>
                </a:solidFill>
              </a:rPr>
              <a:t> </a:t>
            </a:r>
            <a:r>
              <a:rPr lang="sv-SE" sz="1400" dirty="0" err="1">
                <a:solidFill>
                  <a:schemeClr val="tx1">
                    <a:alpha val="55000"/>
                  </a:schemeClr>
                </a:solidFill>
              </a:rPr>
              <a:t>homelessness</a:t>
            </a:r>
            <a:r>
              <a:rPr lang="sv-SE" sz="1400" dirty="0">
                <a:solidFill>
                  <a:schemeClr val="tx1">
                    <a:alpha val="55000"/>
                  </a:schemeClr>
                </a:solidFill>
              </a:rPr>
              <a:t> interventions, Denvall, V., </a:t>
            </a:r>
            <a:r>
              <a:rPr lang="sv-SE" sz="1400" dirty="0" err="1">
                <a:solidFill>
                  <a:schemeClr val="tx1">
                    <a:alpha val="55000"/>
                  </a:schemeClr>
                </a:solidFill>
              </a:rPr>
              <a:t>Bejerholm</a:t>
            </a:r>
            <a:r>
              <a:rPr lang="sv-SE" sz="1400" dirty="0">
                <a:solidFill>
                  <a:schemeClr val="tx1">
                    <a:alpha val="55000"/>
                  </a:schemeClr>
                </a:solidFill>
              </a:rPr>
              <a:t>, U., Carlsson Stylianides, K., Johanson, S. &amp; Knutagård, M., 2022, I: International Journal on </a:t>
            </a:r>
            <a:r>
              <a:rPr lang="sv-SE" sz="1400" dirty="0" err="1">
                <a:solidFill>
                  <a:schemeClr val="tx1">
                    <a:alpha val="55000"/>
                  </a:schemeClr>
                </a:solidFill>
              </a:rPr>
              <a:t>Homelessness</a:t>
            </a:r>
            <a:r>
              <a:rPr lang="sv-SE" sz="1400" dirty="0">
                <a:solidFill>
                  <a:schemeClr val="tx1">
                    <a:alpha val="55000"/>
                  </a:schemeClr>
                </a:solidFill>
              </a:rPr>
              <a:t>. 2, 2, 17 s.</a:t>
            </a:r>
          </a:p>
          <a:p>
            <a:pPr marL="0" indent="0">
              <a:buNone/>
            </a:pPr>
            <a:r>
              <a:rPr lang="sv-SE" sz="1400" dirty="0">
                <a:solidFill>
                  <a:schemeClr val="tx1">
                    <a:alpha val="55000"/>
                  </a:schemeClr>
                </a:solidFill>
              </a:rPr>
              <a:t>Implementation </a:t>
            </a:r>
            <a:r>
              <a:rPr lang="sv-SE" sz="1400" dirty="0" err="1">
                <a:solidFill>
                  <a:schemeClr val="tx1">
                    <a:alpha val="55000"/>
                  </a:schemeClr>
                </a:solidFill>
              </a:rPr>
              <a:t>structures</a:t>
            </a:r>
            <a:r>
              <a:rPr lang="sv-SE" sz="1400" dirty="0">
                <a:solidFill>
                  <a:schemeClr val="tx1">
                    <a:alpha val="55000"/>
                  </a:schemeClr>
                </a:solidFill>
              </a:rPr>
              <a:t> at </a:t>
            </a:r>
            <a:r>
              <a:rPr lang="sv-SE" sz="1400" dirty="0" err="1">
                <a:solidFill>
                  <a:schemeClr val="tx1">
                    <a:alpha val="55000"/>
                  </a:schemeClr>
                </a:solidFill>
              </a:rPr>
              <a:t>work</a:t>
            </a:r>
            <a:r>
              <a:rPr lang="sv-SE" sz="1400" dirty="0">
                <a:solidFill>
                  <a:schemeClr val="tx1">
                    <a:alpha val="55000"/>
                  </a:schemeClr>
                </a:solidFill>
              </a:rPr>
              <a:t>. </a:t>
            </a:r>
            <a:r>
              <a:rPr lang="sv-SE" sz="1400" dirty="0" err="1">
                <a:solidFill>
                  <a:schemeClr val="tx1">
                    <a:alpha val="55000"/>
                  </a:schemeClr>
                </a:solidFill>
              </a:rPr>
              <a:t>Exploring</a:t>
            </a:r>
            <a:r>
              <a:rPr lang="sv-SE" sz="1400" dirty="0">
                <a:solidFill>
                  <a:schemeClr val="tx1">
                    <a:alpha val="55000"/>
                  </a:schemeClr>
                </a:solidFill>
              </a:rPr>
              <a:t> implementation and de-implementation </a:t>
            </a:r>
            <a:r>
              <a:rPr lang="sv-SE" sz="1400" dirty="0" err="1">
                <a:solidFill>
                  <a:schemeClr val="tx1">
                    <a:alpha val="55000"/>
                  </a:schemeClr>
                </a:solidFill>
              </a:rPr>
              <a:t>attempts</a:t>
            </a:r>
            <a:r>
              <a:rPr lang="sv-SE" sz="1400" dirty="0">
                <a:solidFill>
                  <a:schemeClr val="tx1">
                    <a:alpha val="55000"/>
                  </a:schemeClr>
                </a:solidFill>
              </a:rPr>
              <a:t> </a:t>
            </a:r>
            <a:r>
              <a:rPr lang="sv-SE" sz="1400" dirty="0" err="1">
                <a:solidFill>
                  <a:schemeClr val="tx1">
                    <a:alpha val="55000"/>
                  </a:schemeClr>
                </a:solidFill>
              </a:rPr>
              <a:t>regarding</a:t>
            </a:r>
            <a:r>
              <a:rPr lang="sv-SE" sz="1400" dirty="0">
                <a:solidFill>
                  <a:schemeClr val="tx1">
                    <a:alpha val="55000"/>
                  </a:schemeClr>
                </a:solidFill>
              </a:rPr>
              <a:t> </a:t>
            </a:r>
            <a:r>
              <a:rPr lang="sv-SE" sz="1400" dirty="0" err="1">
                <a:solidFill>
                  <a:schemeClr val="tx1">
                    <a:alpha val="55000"/>
                  </a:schemeClr>
                </a:solidFill>
              </a:rPr>
              <a:t>Housing</a:t>
            </a:r>
            <a:r>
              <a:rPr lang="sv-SE" sz="1400" dirty="0">
                <a:solidFill>
                  <a:schemeClr val="tx1">
                    <a:alpha val="55000"/>
                  </a:schemeClr>
                </a:solidFill>
              </a:rPr>
              <a:t> </a:t>
            </a:r>
            <a:r>
              <a:rPr lang="sv-SE" sz="1400" dirty="0" err="1">
                <a:solidFill>
                  <a:schemeClr val="tx1">
                    <a:alpha val="55000"/>
                  </a:schemeClr>
                </a:solidFill>
              </a:rPr>
              <a:t>First</a:t>
            </a:r>
            <a:r>
              <a:rPr lang="sv-SE" sz="1400" dirty="0">
                <a:solidFill>
                  <a:schemeClr val="tx1">
                    <a:alpha val="55000"/>
                  </a:schemeClr>
                </a:solidFill>
              </a:rPr>
              <a:t> and </a:t>
            </a:r>
            <a:r>
              <a:rPr lang="sv-SE" sz="1400" dirty="0" err="1">
                <a:solidFill>
                  <a:schemeClr val="tx1">
                    <a:alpha val="55000"/>
                  </a:schemeClr>
                </a:solidFill>
              </a:rPr>
              <a:t>Individual</a:t>
            </a:r>
            <a:r>
              <a:rPr lang="sv-SE" sz="1400" dirty="0">
                <a:solidFill>
                  <a:schemeClr val="tx1">
                    <a:alpha val="55000"/>
                  </a:schemeClr>
                </a:solidFill>
              </a:rPr>
              <a:t> Placement and Support, Carlsson Stylianides, K., </a:t>
            </a:r>
            <a:r>
              <a:rPr lang="sv-SE" sz="1400" dirty="0" err="1">
                <a:solidFill>
                  <a:schemeClr val="tx1">
                    <a:alpha val="55000"/>
                  </a:schemeClr>
                </a:solidFill>
              </a:rPr>
              <a:t>Bejerholm</a:t>
            </a:r>
            <a:r>
              <a:rPr lang="sv-SE" sz="1400" dirty="0">
                <a:solidFill>
                  <a:schemeClr val="tx1">
                    <a:alpha val="55000"/>
                  </a:schemeClr>
                </a:solidFill>
              </a:rPr>
              <a:t>, U., Denvall, V., Knutagård, M. &amp; Johanson, S., 2022, I: Social Policy &amp; Administration. 56, 4, s. 617-631</a:t>
            </a:r>
          </a:p>
          <a:p>
            <a:pPr marL="0" indent="0">
              <a:buNone/>
            </a:pPr>
            <a:r>
              <a:rPr lang="sv-SE" sz="1400" dirty="0">
                <a:solidFill>
                  <a:schemeClr val="tx1">
                    <a:alpha val="55000"/>
                  </a:schemeClr>
                </a:solidFill>
              </a:rPr>
              <a:t>Vanans makt: Att förstå och hantera risker i människans institutioner [The </a:t>
            </a:r>
            <a:r>
              <a:rPr lang="sv-SE" sz="1400" dirty="0" err="1">
                <a:solidFill>
                  <a:schemeClr val="tx1">
                    <a:alpha val="55000"/>
                  </a:schemeClr>
                </a:solidFill>
              </a:rPr>
              <a:t>power</a:t>
            </a:r>
            <a:r>
              <a:rPr lang="sv-SE" sz="1400" dirty="0">
                <a:solidFill>
                  <a:schemeClr val="tx1">
                    <a:alpha val="55000"/>
                  </a:schemeClr>
                </a:solidFill>
              </a:rPr>
              <a:t> </a:t>
            </a:r>
            <a:r>
              <a:rPr lang="sv-SE" sz="1400" dirty="0" err="1">
                <a:solidFill>
                  <a:schemeClr val="tx1">
                    <a:alpha val="55000"/>
                  </a:schemeClr>
                </a:solidFill>
              </a:rPr>
              <a:t>of</a:t>
            </a:r>
            <a:r>
              <a:rPr lang="sv-SE" sz="1400" dirty="0">
                <a:solidFill>
                  <a:schemeClr val="tx1">
                    <a:alpha val="55000"/>
                  </a:schemeClr>
                </a:solidFill>
              </a:rPr>
              <a:t> habit: </a:t>
            </a:r>
            <a:r>
              <a:rPr lang="sv-SE" sz="1400" dirty="0" err="1">
                <a:solidFill>
                  <a:schemeClr val="tx1">
                    <a:alpha val="55000"/>
                  </a:schemeClr>
                </a:solidFill>
              </a:rPr>
              <a:t>understanding</a:t>
            </a:r>
            <a:r>
              <a:rPr lang="sv-SE" sz="1400" dirty="0">
                <a:solidFill>
                  <a:schemeClr val="tx1">
                    <a:alpha val="55000"/>
                  </a:schemeClr>
                </a:solidFill>
              </a:rPr>
              <a:t> and </a:t>
            </a:r>
            <a:r>
              <a:rPr lang="sv-SE" sz="1400" dirty="0" err="1">
                <a:solidFill>
                  <a:schemeClr val="tx1">
                    <a:alpha val="55000"/>
                  </a:schemeClr>
                </a:solidFill>
              </a:rPr>
              <a:t>negotiating</a:t>
            </a:r>
            <a:r>
              <a:rPr lang="sv-SE" sz="1400" dirty="0">
                <a:solidFill>
                  <a:schemeClr val="tx1">
                    <a:alpha val="55000"/>
                  </a:schemeClr>
                </a:solidFill>
              </a:rPr>
              <a:t> risks in humans’ institutions], Carlsson Stylianides, K., 2021 sep. 17, I: Välfärdens aktörer: Utmaningar för människor, professioner och organisationer. Linde, S. &amp; Svensson, K. (red.). Lund: Social </a:t>
            </a:r>
            <a:r>
              <a:rPr lang="sv-SE" sz="1400" dirty="0" err="1">
                <a:solidFill>
                  <a:schemeClr val="tx1">
                    <a:alpha val="55000"/>
                  </a:schemeClr>
                </a:solidFill>
              </a:rPr>
              <a:t>Work</a:t>
            </a:r>
            <a:r>
              <a:rPr lang="sv-SE" sz="1400" dirty="0">
                <a:solidFill>
                  <a:schemeClr val="tx1">
                    <a:alpha val="55000"/>
                  </a:schemeClr>
                </a:solidFill>
              </a:rPr>
              <a:t> Press, Vol. 2. s. 159-180 21 s.</a:t>
            </a:r>
          </a:p>
          <a:p>
            <a:pPr marL="0" indent="0">
              <a:buNone/>
            </a:pPr>
            <a:r>
              <a:rPr lang="sv-SE" sz="1400" dirty="0">
                <a:solidFill>
                  <a:schemeClr val="tx1">
                    <a:alpha val="55000"/>
                  </a:schemeClr>
                </a:solidFill>
              </a:rPr>
              <a:t>Durable </a:t>
            </a:r>
            <a:r>
              <a:rPr lang="sv-SE" sz="1400" dirty="0" err="1">
                <a:solidFill>
                  <a:schemeClr val="tx1">
                    <a:alpha val="55000"/>
                  </a:schemeClr>
                </a:solidFill>
              </a:rPr>
              <a:t>Homelessness</a:t>
            </a:r>
            <a:r>
              <a:rPr lang="sv-SE" sz="1400" dirty="0">
                <a:solidFill>
                  <a:schemeClr val="tx1">
                    <a:alpha val="55000"/>
                  </a:schemeClr>
                </a:solidFill>
              </a:rPr>
              <a:t>: From </a:t>
            </a:r>
            <a:r>
              <a:rPr lang="sv-SE" sz="1400" dirty="0" err="1">
                <a:solidFill>
                  <a:schemeClr val="tx1">
                    <a:alpha val="55000"/>
                  </a:schemeClr>
                </a:solidFill>
              </a:rPr>
              <a:t>Negotiations</a:t>
            </a:r>
            <a:r>
              <a:rPr lang="sv-SE" sz="1400" dirty="0">
                <a:solidFill>
                  <a:schemeClr val="tx1">
                    <a:alpha val="55000"/>
                  </a:schemeClr>
                </a:solidFill>
              </a:rPr>
              <a:t> to </a:t>
            </a:r>
            <a:r>
              <a:rPr lang="sv-SE" sz="1400" dirty="0" err="1">
                <a:solidFill>
                  <a:schemeClr val="tx1">
                    <a:alpha val="55000"/>
                  </a:schemeClr>
                </a:solidFill>
              </a:rPr>
              <a:t>Emulation</a:t>
            </a:r>
            <a:r>
              <a:rPr lang="sv-SE" sz="1400" dirty="0">
                <a:solidFill>
                  <a:schemeClr val="tx1">
                    <a:alpha val="55000"/>
                  </a:schemeClr>
                </a:solidFill>
              </a:rPr>
              <a:t>, Carlsson Stylianides, K., Denvall, V. &amp; Knutagård, M., 2021 aug. 26, I: Social </a:t>
            </a:r>
            <a:r>
              <a:rPr lang="sv-SE" sz="1400" dirty="0" err="1">
                <a:solidFill>
                  <a:schemeClr val="tx1">
                    <a:alpha val="55000"/>
                  </a:schemeClr>
                </a:solidFill>
              </a:rPr>
              <a:t>Inclusion</a:t>
            </a:r>
            <a:r>
              <a:rPr lang="sv-SE" sz="1400" dirty="0">
                <a:solidFill>
                  <a:schemeClr val="tx1">
                    <a:alpha val="55000"/>
                  </a:schemeClr>
                </a:solidFill>
              </a:rPr>
              <a:t>. 9, 3, s. 286 295 s.</a:t>
            </a:r>
          </a:p>
          <a:p>
            <a:pPr marL="0" indent="0">
              <a:buNone/>
            </a:pPr>
            <a:r>
              <a:rPr lang="en-US" sz="1400" dirty="0">
                <a:solidFill>
                  <a:schemeClr val="tx1">
                    <a:alpha val="55000"/>
                  </a:schemeClr>
                </a:solidFill>
              </a:rPr>
              <a:t>What is a metaphor and why does it matter? In: Metaphor Analysis: Research Practice in Applied Linguistics, Social Sciences and the Humanities, Cameron, L., &amp; Maslen, R., (ed.), Cameron, L., 2010, Equinox Publishing Ltd.</a:t>
            </a:r>
            <a:endParaRPr lang="sv-SE" sz="1400" dirty="0">
              <a:solidFill>
                <a:schemeClr val="tx1">
                  <a:alpha val="55000"/>
                </a:schemeClr>
              </a:solidFill>
            </a:endParaRPr>
          </a:p>
        </p:txBody>
      </p:sp>
    </p:spTree>
    <p:extLst>
      <p:ext uri="{BB962C8B-B14F-4D97-AF65-F5344CB8AC3E}">
        <p14:creationId xmlns:p14="http://schemas.microsoft.com/office/powerpoint/2010/main" val="3781983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BA57029-BB57-D8F7-1128-87783A848352}"/>
              </a:ext>
            </a:extLst>
          </p:cNvPr>
          <p:cNvSpPr>
            <a:spLocks noGrp="1"/>
          </p:cNvSpPr>
          <p:nvPr>
            <p:ph type="title"/>
          </p:nvPr>
        </p:nvSpPr>
        <p:spPr/>
        <p:txBody>
          <a:bodyPr/>
          <a:lstStyle/>
          <a:p>
            <a:r>
              <a:rPr lang="sv-SE" dirty="0"/>
              <a:t>Implementering och lokala kontexter</a:t>
            </a:r>
          </a:p>
        </p:txBody>
      </p:sp>
      <p:sp>
        <p:nvSpPr>
          <p:cNvPr id="3" name="Platshållare för innehåll 2">
            <a:extLst>
              <a:ext uri="{FF2B5EF4-FFF2-40B4-BE49-F238E27FC236}">
                <a16:creationId xmlns:a16="http://schemas.microsoft.com/office/drawing/2014/main" id="{37AF4498-10DC-0ABB-A55A-72C80C1CEDEF}"/>
              </a:ext>
            </a:extLst>
          </p:cNvPr>
          <p:cNvSpPr>
            <a:spLocks noGrp="1"/>
          </p:cNvSpPr>
          <p:nvPr>
            <p:ph idx="1"/>
          </p:nvPr>
        </p:nvSpPr>
        <p:spPr/>
        <p:txBody>
          <a:bodyPr/>
          <a:lstStyle/>
          <a:p>
            <a:endParaRPr lang="sv-SE" dirty="0"/>
          </a:p>
          <a:p>
            <a:pPr marL="0" indent="0">
              <a:buNone/>
            </a:pPr>
            <a:r>
              <a:rPr lang="sv-SE" b="1" dirty="0"/>
              <a:t>Metod</a:t>
            </a:r>
            <a:r>
              <a:rPr lang="sv-SE" dirty="0"/>
              <a:t> (såsom IPS/BF) som ska kunna erbjudas och genomföras i en </a:t>
            </a:r>
            <a:r>
              <a:rPr lang="sv-SE" b="1" dirty="0"/>
              <a:t>organisation</a:t>
            </a:r>
            <a:r>
              <a:rPr lang="sv-SE" dirty="0"/>
              <a:t>/kontext/sammanhang </a:t>
            </a:r>
          </a:p>
          <a:p>
            <a:pPr marL="0" indent="0">
              <a:buNone/>
            </a:pPr>
            <a:endParaRPr lang="sv-SE" dirty="0"/>
          </a:p>
          <a:p>
            <a:pPr marL="0" indent="0">
              <a:buNone/>
            </a:pPr>
            <a:r>
              <a:rPr lang="sv-SE" dirty="0"/>
              <a:t>Metod: IPS och BF stöd/återhämtningslogiker</a:t>
            </a:r>
          </a:p>
          <a:p>
            <a:pPr marL="0" indent="0">
              <a:buNone/>
            </a:pPr>
            <a:endParaRPr lang="sv-SE" dirty="0"/>
          </a:p>
          <a:p>
            <a:pPr marL="0" indent="0">
              <a:buNone/>
            </a:pPr>
            <a:r>
              <a:rPr lang="sv-SE" dirty="0"/>
              <a:t>Organisation: ? </a:t>
            </a:r>
          </a:p>
          <a:p>
            <a:pPr marL="0" indent="0">
              <a:buNone/>
            </a:pPr>
            <a:endParaRPr lang="sv-SE" dirty="0"/>
          </a:p>
        </p:txBody>
      </p:sp>
      <p:pic>
        <p:nvPicPr>
          <p:cNvPr id="4" name="Bildobjekt 3">
            <a:extLst>
              <a:ext uri="{FF2B5EF4-FFF2-40B4-BE49-F238E27FC236}">
                <a16:creationId xmlns:a16="http://schemas.microsoft.com/office/drawing/2014/main" id="{CE039516-DE32-9567-A5A2-FBEDB0CA3B53}"/>
              </a:ext>
            </a:extLst>
          </p:cNvPr>
          <p:cNvPicPr>
            <a:picLocks noChangeAspect="1"/>
          </p:cNvPicPr>
          <p:nvPr/>
        </p:nvPicPr>
        <p:blipFill>
          <a:blip r:embed="rId2"/>
          <a:stretch>
            <a:fillRect/>
          </a:stretch>
        </p:blipFill>
        <p:spPr>
          <a:xfrm>
            <a:off x="9206216" y="5126804"/>
            <a:ext cx="2423717" cy="1505174"/>
          </a:xfrm>
          <a:prstGeom prst="rect">
            <a:avLst/>
          </a:prstGeom>
        </p:spPr>
      </p:pic>
    </p:spTree>
    <p:extLst>
      <p:ext uri="{BB962C8B-B14F-4D97-AF65-F5344CB8AC3E}">
        <p14:creationId xmlns:p14="http://schemas.microsoft.com/office/powerpoint/2010/main" val="599396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78B71D-9D1D-BA79-BBD9-535878D83DD9}"/>
              </a:ext>
            </a:extLst>
          </p:cNvPr>
          <p:cNvSpPr>
            <a:spLocks noGrp="1"/>
          </p:cNvSpPr>
          <p:nvPr>
            <p:ph type="title"/>
          </p:nvPr>
        </p:nvSpPr>
        <p:spPr/>
        <p:txBody>
          <a:bodyPr/>
          <a:lstStyle/>
          <a:p>
            <a:r>
              <a:rPr lang="sv-SE" dirty="0"/>
              <a:t>Anpassa till eller anpassa bort?</a:t>
            </a:r>
          </a:p>
        </p:txBody>
      </p:sp>
      <p:sp>
        <p:nvSpPr>
          <p:cNvPr id="3" name="Platshållare för innehåll 2">
            <a:extLst>
              <a:ext uri="{FF2B5EF4-FFF2-40B4-BE49-F238E27FC236}">
                <a16:creationId xmlns:a16="http://schemas.microsoft.com/office/drawing/2014/main" id="{BD791C63-08C7-7D91-E78B-204D84CF8BF7}"/>
              </a:ext>
            </a:extLst>
          </p:cNvPr>
          <p:cNvSpPr>
            <a:spLocks noGrp="1"/>
          </p:cNvSpPr>
          <p:nvPr>
            <p:ph idx="1"/>
          </p:nvPr>
        </p:nvSpPr>
        <p:spPr>
          <a:xfrm>
            <a:off x="838200" y="1551399"/>
            <a:ext cx="10515600" cy="3678148"/>
          </a:xfrm>
        </p:spPr>
        <p:txBody>
          <a:bodyPr>
            <a:normAutofit fontScale="92500" lnSpcReduction="10000"/>
          </a:bodyPr>
          <a:lstStyle/>
          <a:p>
            <a:pPr marL="0" indent="0">
              <a:buNone/>
            </a:pPr>
            <a:endParaRPr lang="sv-SE" dirty="0"/>
          </a:p>
          <a:p>
            <a:r>
              <a:rPr lang="sv-SE" dirty="0"/>
              <a:t>Anpassningar av metod till lokal kontext är nödvändigt</a:t>
            </a:r>
          </a:p>
          <a:p>
            <a:endParaRPr lang="sv-SE" dirty="0"/>
          </a:p>
          <a:p>
            <a:r>
              <a:rPr lang="sv-SE" dirty="0"/>
              <a:t>Anpassningar bör vara planerade och föregås av en analys som tittar på respektive anpassning vs. Kärnvärden för att skydda interventionens integritet</a:t>
            </a:r>
          </a:p>
          <a:p>
            <a:endParaRPr lang="sv-SE" dirty="0"/>
          </a:p>
          <a:p>
            <a:pPr marL="0" indent="0">
              <a:buNone/>
            </a:pPr>
            <a:r>
              <a:rPr lang="sv-SE" dirty="0"/>
              <a:t>MEN: Anpassningar är ofta oplanerade, sker organiskt och kan påverka kärnvärden/ motverka evidensen.</a:t>
            </a:r>
          </a:p>
        </p:txBody>
      </p:sp>
      <p:pic>
        <p:nvPicPr>
          <p:cNvPr id="4" name="Bildobjekt 3">
            <a:extLst>
              <a:ext uri="{FF2B5EF4-FFF2-40B4-BE49-F238E27FC236}">
                <a16:creationId xmlns:a16="http://schemas.microsoft.com/office/drawing/2014/main" id="{1528C894-F95D-A46B-9A92-65267CFB29F8}"/>
              </a:ext>
            </a:extLst>
          </p:cNvPr>
          <p:cNvPicPr>
            <a:picLocks noChangeAspect="1"/>
          </p:cNvPicPr>
          <p:nvPr/>
        </p:nvPicPr>
        <p:blipFill>
          <a:blip r:embed="rId2"/>
          <a:stretch>
            <a:fillRect/>
          </a:stretch>
        </p:blipFill>
        <p:spPr>
          <a:xfrm>
            <a:off x="9206216" y="5126804"/>
            <a:ext cx="2423717" cy="1505174"/>
          </a:xfrm>
          <a:prstGeom prst="rect">
            <a:avLst/>
          </a:prstGeom>
        </p:spPr>
      </p:pic>
    </p:spTree>
    <p:extLst>
      <p:ext uri="{BB962C8B-B14F-4D97-AF65-F5344CB8AC3E}">
        <p14:creationId xmlns:p14="http://schemas.microsoft.com/office/powerpoint/2010/main" val="4236343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3F8EA9F-102B-DAA7-4474-843D3182E6B4}"/>
              </a:ext>
            </a:extLst>
          </p:cNvPr>
          <p:cNvSpPr>
            <a:spLocks noGrp="1"/>
          </p:cNvSpPr>
          <p:nvPr>
            <p:ph type="title"/>
          </p:nvPr>
        </p:nvSpPr>
        <p:spPr/>
        <p:txBody>
          <a:bodyPr/>
          <a:lstStyle/>
          <a:p>
            <a:r>
              <a:rPr lang="sv-SE" dirty="0"/>
              <a:t>Trappan som ”lokal kontext”?</a:t>
            </a:r>
          </a:p>
        </p:txBody>
      </p:sp>
      <p:sp>
        <p:nvSpPr>
          <p:cNvPr id="3" name="Platshållare för innehåll 2">
            <a:extLst>
              <a:ext uri="{FF2B5EF4-FFF2-40B4-BE49-F238E27FC236}">
                <a16:creationId xmlns:a16="http://schemas.microsoft.com/office/drawing/2014/main" id="{FFFD8863-CC67-2F0D-A868-8D560C37BF0F}"/>
              </a:ext>
            </a:extLst>
          </p:cNvPr>
          <p:cNvSpPr>
            <a:spLocks noGrp="1"/>
          </p:cNvSpPr>
          <p:nvPr>
            <p:ph idx="1"/>
          </p:nvPr>
        </p:nvSpPr>
        <p:spPr/>
        <p:txBody>
          <a:bodyPr/>
          <a:lstStyle/>
          <a:p>
            <a:pPr marL="0" indent="0">
              <a:buNone/>
            </a:pPr>
            <a:endParaRPr lang="sv-SE" dirty="0"/>
          </a:p>
          <a:p>
            <a:pPr marL="0" indent="0">
              <a:buNone/>
            </a:pPr>
            <a:r>
              <a:rPr lang="sv-SE" dirty="0"/>
              <a:t>Spår (</a:t>
            </a:r>
            <a:r>
              <a:rPr lang="sv-SE" dirty="0" err="1"/>
              <a:t>traces</a:t>
            </a:r>
            <a:r>
              <a:rPr lang="sv-SE" dirty="0"/>
              <a:t>) av trappan</a:t>
            </a:r>
          </a:p>
          <a:p>
            <a:pPr marL="0" indent="0">
              <a:buNone/>
            </a:pPr>
            <a:endParaRPr lang="sv-SE" dirty="0"/>
          </a:p>
          <a:p>
            <a:pPr marL="0" indent="0">
              <a:buNone/>
            </a:pPr>
            <a:r>
              <a:rPr lang="sv-SE" dirty="0"/>
              <a:t>Vad gör att trappstegsspår håller sig kvar och (ofta) kryper in i genomförandet av BF och IPS?</a:t>
            </a:r>
          </a:p>
        </p:txBody>
      </p:sp>
      <p:pic>
        <p:nvPicPr>
          <p:cNvPr id="4" name="Bildobjekt 3">
            <a:extLst>
              <a:ext uri="{FF2B5EF4-FFF2-40B4-BE49-F238E27FC236}">
                <a16:creationId xmlns:a16="http://schemas.microsoft.com/office/drawing/2014/main" id="{7BE10521-E2C9-1DE4-5A76-694C48B7EAA7}"/>
              </a:ext>
            </a:extLst>
          </p:cNvPr>
          <p:cNvPicPr>
            <a:picLocks noChangeAspect="1"/>
          </p:cNvPicPr>
          <p:nvPr/>
        </p:nvPicPr>
        <p:blipFill>
          <a:blip r:embed="rId2"/>
          <a:stretch>
            <a:fillRect/>
          </a:stretch>
        </p:blipFill>
        <p:spPr>
          <a:xfrm>
            <a:off x="9041258" y="5013232"/>
            <a:ext cx="2742788" cy="1703323"/>
          </a:xfrm>
          <a:prstGeom prst="rect">
            <a:avLst/>
          </a:prstGeom>
        </p:spPr>
      </p:pic>
    </p:spTree>
    <p:extLst>
      <p:ext uri="{BB962C8B-B14F-4D97-AF65-F5344CB8AC3E}">
        <p14:creationId xmlns:p14="http://schemas.microsoft.com/office/powerpoint/2010/main" val="1692429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E27194A0-2C5D-1C80-DF22-88C10B8D58F1}"/>
              </a:ext>
            </a:extLst>
          </p:cNvPr>
          <p:cNvSpPr>
            <a:spLocks noGrp="1"/>
          </p:cNvSpPr>
          <p:nvPr>
            <p:ph type="title"/>
          </p:nvPr>
        </p:nvSpPr>
        <p:spPr>
          <a:xfrm>
            <a:off x="572493" y="238539"/>
            <a:ext cx="11018520" cy="1434415"/>
          </a:xfrm>
        </p:spPr>
        <p:txBody>
          <a:bodyPr anchor="b">
            <a:normAutofit fontScale="90000"/>
          </a:bodyPr>
          <a:lstStyle/>
          <a:p>
            <a:pPr lvl="0">
              <a:spcBef>
                <a:spcPts val="1000"/>
              </a:spcBef>
              <a:defRPr/>
            </a:pPr>
            <a:r>
              <a:rPr lang="sv-SE" sz="5400" dirty="0">
                <a:solidFill>
                  <a:prstClr val="black"/>
                </a:solidFill>
                <a:latin typeface="Aptos" panose="02110004020202020204"/>
                <a:ea typeface="+mn-ea"/>
                <a:cs typeface="+mn-cs"/>
              </a:rPr>
              <a:t>Hur kan vi förstå svårigheter att implementera BF och IPS?</a:t>
            </a:r>
            <a:endParaRPr lang="sv-SE" sz="5400" dirty="0"/>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tshållare för innehåll 2">
            <a:extLst>
              <a:ext uri="{FF2B5EF4-FFF2-40B4-BE49-F238E27FC236}">
                <a16:creationId xmlns:a16="http://schemas.microsoft.com/office/drawing/2014/main" id="{79AC4365-1254-A23C-D691-10C90D438250}"/>
              </a:ext>
            </a:extLst>
          </p:cNvPr>
          <p:cNvSpPr>
            <a:spLocks noGrp="1"/>
          </p:cNvSpPr>
          <p:nvPr>
            <p:ph idx="1"/>
          </p:nvPr>
        </p:nvSpPr>
        <p:spPr>
          <a:xfrm>
            <a:off x="572493" y="2071316"/>
            <a:ext cx="6713552" cy="4119172"/>
          </a:xfrm>
        </p:spPr>
        <p:txBody>
          <a:bodyPr anchor="t">
            <a:normAutofit/>
          </a:bodyPr>
          <a:lstStyle/>
          <a:p>
            <a:pPr marL="0" indent="0">
              <a:buNone/>
            </a:pPr>
            <a:r>
              <a:rPr lang="sv-SE" sz="2200" dirty="0"/>
              <a:t>	</a:t>
            </a:r>
          </a:p>
          <a:p>
            <a:pPr marL="0" indent="0">
              <a:buNone/>
            </a:pPr>
            <a:r>
              <a:rPr lang="sv-SE" sz="2200" dirty="0"/>
              <a:t>	1) Vanans makt och </a:t>
            </a:r>
            <a:r>
              <a:rPr lang="sv-SE" sz="2200" dirty="0" err="1"/>
              <a:t>Habitualisering</a:t>
            </a:r>
            <a:r>
              <a:rPr lang="sv-SE" sz="2200" dirty="0"/>
              <a:t> </a:t>
            </a:r>
          </a:p>
          <a:p>
            <a:pPr marL="0" indent="0">
              <a:buNone/>
            </a:pPr>
            <a:r>
              <a:rPr lang="sv-SE" sz="2200" dirty="0"/>
              <a:t>	2) Okritiskt infogande av språkliga 	kategoriseringar som missgynnar människor i 	vissa situationer 	</a:t>
            </a:r>
          </a:p>
          <a:p>
            <a:pPr marL="0" indent="0">
              <a:buNone/>
            </a:pPr>
            <a:r>
              <a:rPr lang="sv-SE" sz="2200" dirty="0"/>
              <a:t>	3) ”Kugghjul”/Krokar i omgivande 	fält/samverkande organisationer påverkar 	insatsens utformning (insatsen görs läsbar 	och hanterbar av samverkande organisationer 	på bekostnad av…?</a:t>
            </a:r>
          </a:p>
        </p:txBody>
      </p:sp>
      <p:pic>
        <p:nvPicPr>
          <p:cNvPr id="5" name="Bildobjekt 4">
            <a:extLst>
              <a:ext uri="{FF2B5EF4-FFF2-40B4-BE49-F238E27FC236}">
                <a16:creationId xmlns:a16="http://schemas.microsoft.com/office/drawing/2014/main" id="{47D84D30-1688-E5EA-045A-B67993E91C61}"/>
              </a:ext>
            </a:extLst>
          </p:cNvPr>
          <p:cNvPicPr>
            <a:picLocks noChangeAspect="1"/>
          </p:cNvPicPr>
          <p:nvPr/>
        </p:nvPicPr>
        <p:blipFill>
          <a:blip r:embed="rId2"/>
          <a:stretch>
            <a:fillRect/>
          </a:stretch>
        </p:blipFill>
        <p:spPr>
          <a:xfrm>
            <a:off x="9010435" y="4916138"/>
            <a:ext cx="2742788" cy="1703323"/>
          </a:xfrm>
          <a:prstGeom prst="rect">
            <a:avLst/>
          </a:prstGeom>
        </p:spPr>
      </p:pic>
    </p:spTree>
    <p:extLst>
      <p:ext uri="{BB962C8B-B14F-4D97-AF65-F5344CB8AC3E}">
        <p14:creationId xmlns:p14="http://schemas.microsoft.com/office/powerpoint/2010/main" val="2486872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7" name="Rectangle 2056">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BA437D97-12F8-8080-AB4A-BD95FAF74090}"/>
              </a:ext>
            </a:extLst>
          </p:cNvPr>
          <p:cNvSpPr>
            <a:spLocks noGrp="1"/>
          </p:cNvSpPr>
          <p:nvPr>
            <p:ph type="title"/>
          </p:nvPr>
        </p:nvSpPr>
        <p:spPr>
          <a:xfrm>
            <a:off x="573933" y="563603"/>
            <a:ext cx="7314272" cy="885818"/>
          </a:xfrm>
        </p:spPr>
        <p:txBody>
          <a:bodyPr anchor="b">
            <a:normAutofit/>
          </a:bodyPr>
          <a:lstStyle/>
          <a:p>
            <a:r>
              <a:rPr lang="sv-SE" sz="4900" dirty="0"/>
              <a:t>1) </a:t>
            </a:r>
            <a:r>
              <a:rPr lang="sv-SE" dirty="0"/>
              <a:t>Vanans Makt</a:t>
            </a:r>
          </a:p>
        </p:txBody>
      </p:sp>
      <p:sp>
        <p:nvSpPr>
          <p:cNvPr id="2054" name="Content Placeholder 2053">
            <a:extLst>
              <a:ext uri="{FF2B5EF4-FFF2-40B4-BE49-F238E27FC236}">
                <a16:creationId xmlns:a16="http://schemas.microsoft.com/office/drawing/2014/main" id="{CD86C813-63B1-12C1-C34D-863452A005BA}"/>
              </a:ext>
            </a:extLst>
          </p:cNvPr>
          <p:cNvSpPr>
            <a:spLocks noGrp="1"/>
          </p:cNvSpPr>
          <p:nvPr>
            <p:ph idx="1"/>
          </p:nvPr>
        </p:nvSpPr>
        <p:spPr>
          <a:xfrm>
            <a:off x="573933" y="2014070"/>
            <a:ext cx="7130374" cy="4280328"/>
          </a:xfrm>
        </p:spPr>
        <p:txBody>
          <a:bodyPr>
            <a:normAutofit fontScale="25000" lnSpcReduction="20000"/>
          </a:bodyPr>
          <a:lstStyle/>
          <a:p>
            <a:pPr marL="0" indent="0">
              <a:buNone/>
            </a:pPr>
            <a:r>
              <a:rPr lang="sv-SE" sz="8000" dirty="0">
                <a:solidFill>
                  <a:prstClr val="black"/>
                </a:solidFill>
                <a:latin typeface="Aptos Display" panose="02110004020202020204"/>
                <a:ea typeface="+mj-ea"/>
                <a:cs typeface="+mj-cs"/>
              </a:rPr>
              <a:t>Vanor är</a:t>
            </a:r>
            <a:r>
              <a:rPr kumimoji="0" lang="sv-SE" sz="8000" b="0" i="0" u="none" strike="noStrike" kern="1200" cap="none" spc="0" normalizeH="0" baseline="0" noProof="0" dirty="0">
                <a:ln>
                  <a:noFill/>
                </a:ln>
                <a:solidFill>
                  <a:prstClr val="black"/>
                </a:solidFill>
                <a:effectLst/>
                <a:uLnTx/>
                <a:uFillTx/>
                <a:latin typeface="Aptos Display" panose="02110004020202020204"/>
                <a:ea typeface="+mj-ea"/>
                <a:cs typeface="+mj-cs"/>
              </a:rPr>
              <a:t> …upprepat beteende över tid som… </a:t>
            </a:r>
            <a:endParaRPr lang="en-US" sz="8000" dirty="0"/>
          </a:p>
          <a:p>
            <a:r>
              <a:rPr lang="sv-SE" sz="8000" dirty="0"/>
              <a:t>Stimulusdrivna – kan triggas direkt av stimuli i miljön, en </a:t>
            </a:r>
            <a:r>
              <a:rPr lang="sv-SE" sz="8000" i="1" dirty="0"/>
              <a:t>omedveten process </a:t>
            </a:r>
            <a:r>
              <a:rPr lang="sv-SE" sz="8000" dirty="0"/>
              <a:t>(</a:t>
            </a:r>
            <a:r>
              <a:rPr lang="sv-SE" sz="8000" dirty="0" err="1"/>
              <a:t>Mazar</a:t>
            </a:r>
            <a:r>
              <a:rPr lang="sv-SE" sz="8000" dirty="0"/>
              <a:t> &amp; Wood, 2018)</a:t>
            </a:r>
          </a:p>
          <a:p>
            <a:pPr marL="0" indent="0">
              <a:buNone/>
            </a:pPr>
            <a:r>
              <a:rPr lang="sv-SE" sz="8000" dirty="0"/>
              <a:t>”vanemässiga handlingar kan triggas direkt genom stimuli i omgivningen som ett resultat av tidigare samvariation mellan just ett omgivningsstimuli och ett beteende” ( Carlsson Stylianides 2021 ss. 162-163; Wood &amp; Neal 2007)</a:t>
            </a:r>
          </a:p>
          <a:p>
            <a:r>
              <a:rPr lang="sv-SE" sz="8000" dirty="0"/>
              <a:t>Automatism (vanemässigt agerande) en </a:t>
            </a:r>
            <a:r>
              <a:rPr lang="sv-SE" sz="8000" i="1" dirty="0"/>
              <a:t>kognitiv genväg </a:t>
            </a:r>
            <a:r>
              <a:rPr lang="sv-SE" sz="8000" dirty="0"/>
              <a:t>där individen inte identifierar och/eller väger eventuella utfall mot varandra (Nilsen m. fl. 2012)</a:t>
            </a:r>
          </a:p>
          <a:p>
            <a:r>
              <a:rPr lang="sv-SE" sz="8000" dirty="0"/>
              <a:t>I vanor finns ett inbyggt vidmakthållande, det är effektivt/ kräver minsta möjliga ansträngning (kan vara fördel om vanan är positiv – uppnå önskat leverne så effektivt som möjligt)</a:t>
            </a:r>
          </a:p>
          <a:p>
            <a:pPr marL="0" indent="0">
              <a:buNone/>
            </a:pPr>
            <a:endParaRPr lang="en-US" sz="8000" dirty="0"/>
          </a:p>
          <a:p>
            <a:pPr marL="0" indent="0">
              <a:buNone/>
            </a:pPr>
            <a:r>
              <a:rPr lang="en-US" sz="8000" dirty="0" err="1"/>
              <a:t>Medvetna</a:t>
            </a:r>
            <a:r>
              <a:rPr lang="en-US" sz="8000" dirty="0"/>
              <a:t> </a:t>
            </a:r>
            <a:r>
              <a:rPr lang="en-US" sz="8000" dirty="0" err="1"/>
              <a:t>intentioner</a:t>
            </a:r>
            <a:r>
              <a:rPr lang="en-US" sz="8000" dirty="0"/>
              <a:t> </a:t>
            </a:r>
            <a:r>
              <a:rPr lang="en-US" sz="8000" dirty="0" err="1"/>
              <a:t>Byta</a:t>
            </a:r>
            <a:r>
              <a:rPr lang="en-US" sz="8000" dirty="0"/>
              <a:t> </a:t>
            </a:r>
            <a:r>
              <a:rPr lang="en-US" sz="8000" dirty="0" err="1"/>
              <a:t>miljö</a:t>
            </a:r>
            <a:endParaRPr lang="en-US" sz="8000" dirty="0"/>
          </a:p>
          <a:p>
            <a:pPr marL="0" indent="0">
              <a:buNone/>
            </a:pPr>
            <a:endParaRPr lang="en-US" sz="8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r>
              <a:rPr lang="en-US" sz="2000" dirty="0"/>
              <a:t>		</a:t>
            </a:r>
          </a:p>
        </p:txBody>
      </p:sp>
      <p:pic>
        <p:nvPicPr>
          <p:cNvPr id="2050" name="Picture 2" descr="bildbanksillustrationer, clip art samt tecknat material och ikoner med conquering adversity - sisyfos">
            <a:extLst>
              <a:ext uri="{FF2B5EF4-FFF2-40B4-BE49-F238E27FC236}">
                <a16:creationId xmlns:a16="http://schemas.microsoft.com/office/drawing/2014/main" id="{E88EE16D-B47A-C8FE-3110-4B9484BF41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5" b="-5"/>
          <a:stretch>
            <a:fillRect/>
          </a:stretch>
        </p:blipFill>
        <p:spPr bwMode="auto">
          <a:xfrm>
            <a:off x="8878294" y="516835"/>
            <a:ext cx="2592126" cy="2592126"/>
          </a:xfrm>
          <a:custGeom>
            <a:avLst/>
            <a:gdLst/>
            <a:ahLst/>
            <a:cxnLst/>
            <a:rect l="l" t="t" r="r" b="b"/>
            <a:pathLst>
              <a:path w="2592126" h="2592126">
                <a:moveTo>
                  <a:pt x="1296063" y="0"/>
                </a:moveTo>
                <a:cubicBezTo>
                  <a:pt x="2011859" y="0"/>
                  <a:pt x="2592126" y="580267"/>
                  <a:pt x="2592126" y="1296063"/>
                </a:cubicBezTo>
                <a:cubicBezTo>
                  <a:pt x="2592126" y="2011859"/>
                  <a:pt x="2011859" y="2592126"/>
                  <a:pt x="1296063" y="2592126"/>
                </a:cubicBezTo>
                <a:cubicBezTo>
                  <a:pt x="580267" y="2592126"/>
                  <a:pt x="0" y="2011859"/>
                  <a:pt x="0" y="1296063"/>
                </a:cubicBezTo>
                <a:cubicBezTo>
                  <a:pt x="0" y="580267"/>
                  <a:pt x="580267" y="0"/>
                  <a:pt x="1296063" y="0"/>
                </a:cubicBezTo>
                <a:close/>
              </a:path>
            </a:pathLst>
          </a:custGeom>
          <a:noFill/>
          <a:extLst>
            <a:ext uri="{909E8E84-426E-40DD-AFC4-6F175D3DCCD1}">
              <a14:hiddenFill xmlns:a14="http://schemas.microsoft.com/office/drawing/2010/main">
                <a:solidFill>
                  <a:srgbClr val="FFFFFF"/>
                </a:solidFill>
              </a14:hiddenFill>
            </a:ext>
          </a:extLst>
        </p:spPr>
      </p:pic>
      <p:pic>
        <p:nvPicPr>
          <p:cNvPr id="4" name="Bildobjekt 3">
            <a:extLst>
              <a:ext uri="{FF2B5EF4-FFF2-40B4-BE49-F238E27FC236}">
                <a16:creationId xmlns:a16="http://schemas.microsoft.com/office/drawing/2014/main" id="{50293938-AA0F-5ACC-476F-CD09329180D5}"/>
              </a:ext>
            </a:extLst>
          </p:cNvPr>
          <p:cNvPicPr>
            <a:picLocks noChangeAspect="1"/>
          </p:cNvPicPr>
          <p:nvPr/>
        </p:nvPicPr>
        <p:blipFill>
          <a:blip r:embed="rId3"/>
          <a:srcRect l="10813" r="2690" b="4"/>
          <a:stretch>
            <a:fillRect/>
          </a:stretch>
        </p:blipFill>
        <p:spPr>
          <a:xfrm>
            <a:off x="7519481" y="2713783"/>
            <a:ext cx="2296800" cy="2592126"/>
          </a:xfrm>
          <a:custGeom>
            <a:avLst/>
            <a:gdLst/>
            <a:ahLst/>
            <a:cxnLst/>
            <a:rect l="l" t="t" r="r" b="b"/>
            <a:pathLst>
              <a:path w="2592126" h="2592126">
                <a:moveTo>
                  <a:pt x="1296063" y="0"/>
                </a:moveTo>
                <a:cubicBezTo>
                  <a:pt x="2011859" y="0"/>
                  <a:pt x="2592126" y="580267"/>
                  <a:pt x="2592126" y="1296063"/>
                </a:cubicBezTo>
                <a:cubicBezTo>
                  <a:pt x="2592126" y="2011859"/>
                  <a:pt x="2011859" y="2592126"/>
                  <a:pt x="1296063" y="2592126"/>
                </a:cubicBezTo>
                <a:cubicBezTo>
                  <a:pt x="580267" y="2592126"/>
                  <a:pt x="0" y="2011859"/>
                  <a:pt x="0" y="1296063"/>
                </a:cubicBezTo>
                <a:cubicBezTo>
                  <a:pt x="0" y="580267"/>
                  <a:pt x="580267" y="0"/>
                  <a:pt x="1296063" y="0"/>
                </a:cubicBezTo>
                <a:close/>
              </a:path>
            </a:pathLst>
          </a:custGeom>
        </p:spPr>
      </p:pic>
      <p:sp>
        <p:nvSpPr>
          <p:cNvPr id="2059" name="Rectangle 2058">
            <a:extLst>
              <a:ext uri="{FF2B5EF4-FFF2-40B4-BE49-F238E27FC236}">
                <a16:creationId xmlns:a16="http://schemas.microsoft.com/office/drawing/2014/main" id="{5A65989E-BBD5-44D7-AA86-7AFD5D46BB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1" name="Rectangle 2060">
            <a:extLst>
              <a:ext uri="{FF2B5EF4-FFF2-40B4-BE49-F238E27FC236}">
                <a16:creationId xmlns:a16="http://schemas.microsoft.com/office/drawing/2014/main" id="{231A2881-D8D7-4A7D-ACA3-E9F849F853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Bildobjekt 4">
            <a:extLst>
              <a:ext uri="{FF2B5EF4-FFF2-40B4-BE49-F238E27FC236}">
                <a16:creationId xmlns:a16="http://schemas.microsoft.com/office/drawing/2014/main" id="{E19FFF8A-9677-1049-6C50-A10E34080AF3}"/>
              </a:ext>
            </a:extLst>
          </p:cNvPr>
          <p:cNvPicPr>
            <a:picLocks noChangeAspect="1"/>
          </p:cNvPicPr>
          <p:nvPr/>
        </p:nvPicPr>
        <p:blipFill>
          <a:blip r:embed="rId4"/>
          <a:stretch>
            <a:fillRect/>
          </a:stretch>
        </p:blipFill>
        <p:spPr>
          <a:xfrm>
            <a:off x="9265675" y="4591075"/>
            <a:ext cx="2742788" cy="1703323"/>
          </a:xfrm>
          <a:prstGeom prst="rect">
            <a:avLst/>
          </a:prstGeom>
        </p:spPr>
      </p:pic>
    </p:spTree>
    <p:extLst>
      <p:ext uri="{BB962C8B-B14F-4D97-AF65-F5344CB8AC3E}">
        <p14:creationId xmlns:p14="http://schemas.microsoft.com/office/powerpoint/2010/main" val="1682017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E3B4E53-A5E7-EA4F-1D43-0D98028340AC}"/>
              </a:ext>
            </a:extLst>
          </p:cNvPr>
          <p:cNvSpPr>
            <a:spLocks noGrp="1"/>
          </p:cNvSpPr>
          <p:nvPr>
            <p:ph type="title"/>
          </p:nvPr>
        </p:nvSpPr>
        <p:spPr/>
        <p:txBody>
          <a:bodyPr/>
          <a:lstStyle/>
          <a:p>
            <a:r>
              <a:rPr lang="sv-SE" dirty="0"/>
              <a:t>1:2) Habitualisering</a:t>
            </a:r>
          </a:p>
        </p:txBody>
      </p:sp>
      <p:sp>
        <p:nvSpPr>
          <p:cNvPr id="3" name="Platshållare för innehåll 2">
            <a:extLst>
              <a:ext uri="{FF2B5EF4-FFF2-40B4-BE49-F238E27FC236}">
                <a16:creationId xmlns:a16="http://schemas.microsoft.com/office/drawing/2014/main" id="{14D52970-E5D2-E85F-C336-B5A5C82FDC28}"/>
              </a:ext>
            </a:extLst>
          </p:cNvPr>
          <p:cNvSpPr>
            <a:spLocks noGrp="1"/>
          </p:cNvSpPr>
          <p:nvPr>
            <p:ph idx="1"/>
          </p:nvPr>
        </p:nvSpPr>
        <p:spPr/>
        <p:txBody>
          <a:bodyPr>
            <a:normAutofit fontScale="85000" lnSpcReduction="20000"/>
          </a:bodyPr>
          <a:lstStyle/>
          <a:p>
            <a:pPr marL="0" indent="0">
              <a:buNone/>
            </a:pPr>
            <a:endParaRPr lang="sv-SE" dirty="0"/>
          </a:p>
          <a:p>
            <a:pPr marL="0" indent="0">
              <a:buNone/>
            </a:pPr>
            <a:r>
              <a:rPr lang="sv-SE" dirty="0"/>
              <a:t>En process där upprepade handlingar blir rutinmässiga mönster, handlingsalternativen blir färre -&gt; </a:t>
            </a:r>
            <a:r>
              <a:rPr lang="sv-SE" i="1" dirty="0"/>
              <a:t>psykologisk lättnad</a:t>
            </a:r>
            <a:r>
              <a:rPr lang="sv-SE" dirty="0"/>
              <a:t>.</a:t>
            </a:r>
          </a:p>
          <a:p>
            <a:pPr marL="0" indent="0">
              <a:buNone/>
            </a:pPr>
            <a:endParaRPr lang="sv-SE" dirty="0"/>
          </a:p>
          <a:p>
            <a:pPr marL="0" indent="0">
              <a:buNone/>
            </a:pPr>
            <a:r>
              <a:rPr lang="sv-SE" dirty="0"/>
              <a:t>Typifiering (en mekanism i </a:t>
            </a:r>
            <a:r>
              <a:rPr lang="sv-SE" dirty="0" err="1"/>
              <a:t>habitualiseringsprocessen</a:t>
            </a:r>
            <a:r>
              <a:rPr lang="sv-SE" dirty="0"/>
              <a:t>) En ömsesidig klassificering av handlingar och handlande individer</a:t>
            </a:r>
          </a:p>
          <a:p>
            <a:pPr marL="0" indent="0">
              <a:buNone/>
            </a:pPr>
            <a:endParaRPr lang="sv-SE" dirty="0"/>
          </a:p>
          <a:p>
            <a:pPr marL="0" indent="0">
              <a:buNone/>
            </a:pPr>
            <a:r>
              <a:rPr lang="sv-SE" dirty="0"/>
              <a:t>Grund för skapandet och upprätthållandet av sociala institutioner,</a:t>
            </a:r>
          </a:p>
          <a:p>
            <a:pPr marL="0" indent="0">
              <a:buNone/>
            </a:pPr>
            <a:r>
              <a:rPr lang="sv-SE" dirty="0"/>
              <a:t>dvs </a:t>
            </a:r>
            <a:r>
              <a:rPr lang="sv-SE" b="1" dirty="0"/>
              <a:t>idéer</a:t>
            </a:r>
            <a:r>
              <a:rPr lang="sv-SE" dirty="0"/>
              <a:t>, </a:t>
            </a:r>
            <a:r>
              <a:rPr lang="sv-SE" b="1" dirty="0"/>
              <a:t>normer</a:t>
            </a:r>
            <a:r>
              <a:rPr lang="sv-SE" dirty="0"/>
              <a:t>, </a:t>
            </a:r>
            <a:r>
              <a:rPr lang="sv-SE" b="1" dirty="0"/>
              <a:t>värderingar</a:t>
            </a:r>
            <a:r>
              <a:rPr lang="sv-SE" dirty="0"/>
              <a:t> och </a:t>
            </a:r>
            <a:r>
              <a:rPr lang="sv-SE" b="1" dirty="0"/>
              <a:t>beteenden</a:t>
            </a:r>
            <a:r>
              <a:rPr lang="sv-SE" dirty="0"/>
              <a:t> etableras som bestående strukturer </a:t>
            </a:r>
          </a:p>
          <a:p>
            <a:pPr marL="0" indent="0">
              <a:buNone/>
            </a:pPr>
            <a:endParaRPr lang="sv-SE" sz="2400" dirty="0"/>
          </a:p>
          <a:p>
            <a:endParaRPr lang="sv-SE" sz="1600" dirty="0"/>
          </a:p>
          <a:p>
            <a:pPr marL="0" indent="0">
              <a:buNone/>
            </a:pPr>
            <a:r>
              <a:rPr lang="sv-SE" sz="1600" dirty="0"/>
              <a:t>								(Berger &amp; </a:t>
            </a:r>
            <a:r>
              <a:rPr lang="sv-SE" sz="1600" dirty="0" err="1"/>
              <a:t>Luckman</a:t>
            </a:r>
            <a:r>
              <a:rPr lang="sv-SE" sz="1600" dirty="0"/>
              <a:t> 1991)</a:t>
            </a:r>
          </a:p>
          <a:p>
            <a:endParaRPr lang="sv-SE" dirty="0"/>
          </a:p>
        </p:txBody>
      </p:sp>
    </p:spTree>
    <p:extLst>
      <p:ext uri="{BB962C8B-B14F-4D97-AF65-F5344CB8AC3E}">
        <p14:creationId xmlns:p14="http://schemas.microsoft.com/office/powerpoint/2010/main" val="2807055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6AEC99E7-447A-C45F-96B6-C7743E9BF723}"/>
              </a:ext>
            </a:extLst>
          </p:cNvPr>
          <p:cNvSpPr>
            <a:spLocks noGrp="1"/>
          </p:cNvSpPr>
          <p:nvPr>
            <p:ph type="title"/>
          </p:nvPr>
        </p:nvSpPr>
        <p:spPr>
          <a:xfrm>
            <a:off x="630936" y="640080"/>
            <a:ext cx="4818888" cy="1481328"/>
          </a:xfrm>
        </p:spPr>
        <p:txBody>
          <a:bodyPr anchor="b">
            <a:normAutofit/>
          </a:bodyPr>
          <a:lstStyle/>
          <a:p>
            <a:r>
              <a:rPr lang="sv-SE" sz="5400" dirty="0"/>
              <a:t>2) </a:t>
            </a:r>
          </a:p>
        </p:txBody>
      </p:sp>
      <p:sp>
        <p:nvSpPr>
          <p:cNvPr id="11"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tshållare för innehåll 2">
            <a:extLst>
              <a:ext uri="{FF2B5EF4-FFF2-40B4-BE49-F238E27FC236}">
                <a16:creationId xmlns:a16="http://schemas.microsoft.com/office/drawing/2014/main" id="{E1368BB4-C6D1-3A8C-464A-D3074A66952F}"/>
              </a:ext>
            </a:extLst>
          </p:cNvPr>
          <p:cNvSpPr>
            <a:spLocks noGrp="1"/>
          </p:cNvSpPr>
          <p:nvPr>
            <p:ph idx="1"/>
          </p:nvPr>
        </p:nvSpPr>
        <p:spPr>
          <a:xfrm>
            <a:off x="630936" y="2660904"/>
            <a:ext cx="4818888" cy="3547872"/>
          </a:xfrm>
        </p:spPr>
        <p:txBody>
          <a:bodyPr anchor="t">
            <a:normAutofit/>
          </a:bodyPr>
          <a:lstStyle/>
          <a:p>
            <a:pPr marL="0" indent="0">
              <a:buNone/>
            </a:pPr>
            <a:r>
              <a:rPr lang="sv-SE" sz="2200" dirty="0"/>
              <a:t>Okritiskt användande av kategoriseringar som avgör (typ av) insats som beviljas eller inte.</a:t>
            </a:r>
          </a:p>
          <a:p>
            <a:pPr marL="0" indent="0">
              <a:buNone/>
            </a:pPr>
            <a:r>
              <a:rPr lang="sv-SE" sz="2200" dirty="0"/>
              <a:t>Traditionellt inom socialt arbete: </a:t>
            </a:r>
          </a:p>
          <a:p>
            <a:pPr marL="0" indent="0">
              <a:buNone/>
            </a:pPr>
            <a:r>
              <a:rPr lang="sv-SE" sz="2200" dirty="0"/>
              <a:t>Värdig / Ovärdig</a:t>
            </a:r>
          </a:p>
          <a:p>
            <a:pPr marL="0" indent="0">
              <a:buNone/>
            </a:pPr>
            <a:r>
              <a:rPr lang="sv-SE" sz="2200" dirty="0"/>
              <a:t> 				        Skötsam / ”motsatsen” </a:t>
            </a:r>
          </a:p>
          <a:p>
            <a:pPr marL="0" indent="0">
              <a:buNone/>
            </a:pPr>
            <a:r>
              <a:rPr lang="sv-SE" sz="2200" dirty="0"/>
              <a:t>   </a:t>
            </a:r>
          </a:p>
          <a:p>
            <a:pPr marL="0" indent="0">
              <a:buNone/>
            </a:pPr>
            <a:r>
              <a:rPr lang="sv-SE" sz="2200" dirty="0"/>
              <a:t>IPS: Redo / Inte redo</a:t>
            </a:r>
          </a:p>
        </p:txBody>
      </p:sp>
      <p:pic>
        <p:nvPicPr>
          <p:cNvPr id="4" name="Bildobjekt 3">
            <a:extLst>
              <a:ext uri="{FF2B5EF4-FFF2-40B4-BE49-F238E27FC236}">
                <a16:creationId xmlns:a16="http://schemas.microsoft.com/office/drawing/2014/main" id="{A1F5A74B-88CC-F368-3E14-7862DE6BA9CD}"/>
              </a:ext>
            </a:extLst>
          </p:cNvPr>
          <p:cNvPicPr>
            <a:picLocks noChangeAspect="1"/>
          </p:cNvPicPr>
          <p:nvPr/>
        </p:nvPicPr>
        <p:blipFill>
          <a:blip r:embed="rId2"/>
          <a:stretch>
            <a:fillRect/>
          </a:stretch>
        </p:blipFill>
        <p:spPr>
          <a:xfrm>
            <a:off x="9041258" y="5013232"/>
            <a:ext cx="2742788" cy="1703323"/>
          </a:xfrm>
          <a:prstGeom prst="rect">
            <a:avLst/>
          </a:prstGeom>
        </p:spPr>
      </p:pic>
      <p:pic>
        <p:nvPicPr>
          <p:cNvPr id="6146" name="Picture 2" descr="3+ kostnadsfria bilder med Materialisering och Feminism - Pixabay">
            <a:extLst>
              <a:ext uri="{FF2B5EF4-FFF2-40B4-BE49-F238E27FC236}">
                <a16:creationId xmlns:a16="http://schemas.microsoft.com/office/drawing/2014/main" id="{205C6D01-3C61-F607-D2EB-2B3FE0680C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14140" y="1791329"/>
            <a:ext cx="2551334" cy="3608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4051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B831B6F-405A-4B47-B9BB-5CA88F285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5B7F61A8-E3F0-BBC9-C688-B155B895823D}"/>
              </a:ext>
            </a:extLst>
          </p:cNvPr>
          <p:cNvSpPr>
            <a:spLocks noGrp="1"/>
          </p:cNvSpPr>
          <p:nvPr>
            <p:ph type="title"/>
          </p:nvPr>
        </p:nvSpPr>
        <p:spPr>
          <a:xfrm>
            <a:off x="6739128" y="638089"/>
            <a:ext cx="4818888" cy="1476801"/>
          </a:xfrm>
        </p:spPr>
        <p:txBody>
          <a:bodyPr anchor="b">
            <a:normAutofit/>
          </a:bodyPr>
          <a:lstStyle/>
          <a:p>
            <a:r>
              <a:rPr lang="sv-SE" sz="5400" dirty="0"/>
              <a:t>3) </a:t>
            </a:r>
          </a:p>
        </p:txBody>
      </p:sp>
      <p:pic>
        <p:nvPicPr>
          <p:cNvPr id="4" name="Bildobjekt 3">
            <a:extLst>
              <a:ext uri="{FF2B5EF4-FFF2-40B4-BE49-F238E27FC236}">
                <a16:creationId xmlns:a16="http://schemas.microsoft.com/office/drawing/2014/main" id="{5919F2D5-896E-0443-A43B-6CC2110F04F9}"/>
              </a:ext>
            </a:extLst>
          </p:cNvPr>
          <p:cNvPicPr>
            <a:picLocks noChangeAspect="1"/>
          </p:cNvPicPr>
          <p:nvPr/>
        </p:nvPicPr>
        <p:blipFill>
          <a:blip r:embed="rId2"/>
          <a:stretch>
            <a:fillRect/>
          </a:stretch>
        </p:blipFill>
        <p:spPr>
          <a:xfrm>
            <a:off x="630936" y="1538832"/>
            <a:ext cx="5885024" cy="4075379"/>
          </a:xfrm>
          <a:prstGeom prst="rect">
            <a:avLst/>
          </a:prstGeom>
        </p:spPr>
      </p:pic>
      <p:sp>
        <p:nvSpPr>
          <p:cNvPr id="11" name="sketch line">
            <a:extLst>
              <a:ext uri="{FF2B5EF4-FFF2-40B4-BE49-F238E27FC236}">
                <a16:creationId xmlns:a16="http://schemas.microsoft.com/office/drawing/2014/main" id="{953EE71A-6488-4203-A7C4-77102FD0D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3912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tshållare för innehåll 2">
            <a:extLst>
              <a:ext uri="{FF2B5EF4-FFF2-40B4-BE49-F238E27FC236}">
                <a16:creationId xmlns:a16="http://schemas.microsoft.com/office/drawing/2014/main" id="{5E0F6F48-9A57-A67D-9BBC-5C15CEAE37A2}"/>
              </a:ext>
            </a:extLst>
          </p:cNvPr>
          <p:cNvSpPr>
            <a:spLocks noGrp="1"/>
          </p:cNvSpPr>
          <p:nvPr>
            <p:ph idx="1"/>
          </p:nvPr>
        </p:nvSpPr>
        <p:spPr>
          <a:xfrm>
            <a:off x="6739128" y="2664886"/>
            <a:ext cx="4818888" cy="3550789"/>
          </a:xfrm>
        </p:spPr>
        <p:txBody>
          <a:bodyPr anchor="t">
            <a:normAutofit/>
          </a:bodyPr>
          <a:lstStyle/>
          <a:p>
            <a:r>
              <a:rPr lang="sv-SE" sz="2200" dirty="0"/>
              <a:t>”Kugghjul” i omgivande fält/samverkande organisationer ställer krav på utformning av insats (insatsen görs läsbar och hanterbar av samverkande organisationer).</a:t>
            </a:r>
          </a:p>
          <a:p>
            <a:pPr marL="0" indent="0">
              <a:buNone/>
            </a:pPr>
            <a:r>
              <a:rPr lang="sv-SE" sz="2200" dirty="0"/>
              <a:t>  IPS genom arbetsförmedlingen (emulering?)</a:t>
            </a:r>
          </a:p>
          <a:p>
            <a:endParaRPr lang="sv-SE" sz="2200" dirty="0"/>
          </a:p>
          <a:p>
            <a:endParaRPr lang="sv-SE" sz="2200" dirty="0"/>
          </a:p>
          <a:p>
            <a:endParaRPr lang="sv-SE" sz="2200" dirty="0"/>
          </a:p>
        </p:txBody>
      </p:sp>
      <p:pic>
        <p:nvPicPr>
          <p:cNvPr id="5" name="Bildobjekt 4">
            <a:extLst>
              <a:ext uri="{FF2B5EF4-FFF2-40B4-BE49-F238E27FC236}">
                <a16:creationId xmlns:a16="http://schemas.microsoft.com/office/drawing/2014/main" id="{9666CDAF-4E1D-90B0-B19B-68B03B0A62E3}"/>
              </a:ext>
            </a:extLst>
          </p:cNvPr>
          <p:cNvPicPr>
            <a:picLocks noChangeAspect="1"/>
          </p:cNvPicPr>
          <p:nvPr/>
        </p:nvPicPr>
        <p:blipFill>
          <a:blip r:embed="rId3"/>
          <a:stretch>
            <a:fillRect/>
          </a:stretch>
        </p:blipFill>
        <p:spPr>
          <a:xfrm>
            <a:off x="9148572" y="5062348"/>
            <a:ext cx="2742788" cy="1703323"/>
          </a:xfrm>
          <a:prstGeom prst="rect">
            <a:avLst/>
          </a:prstGeom>
        </p:spPr>
      </p:pic>
    </p:spTree>
    <p:extLst>
      <p:ext uri="{BB962C8B-B14F-4D97-AF65-F5344CB8AC3E}">
        <p14:creationId xmlns:p14="http://schemas.microsoft.com/office/powerpoint/2010/main" val="78049878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6375</TotalTime>
  <Words>1151</Words>
  <Application>Microsoft Office PowerPoint</Application>
  <PresentationFormat>Bredbild</PresentationFormat>
  <Paragraphs>83</Paragraphs>
  <Slides>11</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11</vt:i4>
      </vt:variant>
    </vt:vector>
  </HeadingPairs>
  <TitlesOfParts>
    <vt:vector size="15" baseType="lpstr">
      <vt:lpstr>Aptos</vt:lpstr>
      <vt:lpstr>Aptos Display</vt:lpstr>
      <vt:lpstr>Arial</vt:lpstr>
      <vt:lpstr>Office-tema</vt:lpstr>
      <vt:lpstr>Bostad Först &amp; IPS</vt:lpstr>
      <vt:lpstr>Implementering och lokala kontexter</vt:lpstr>
      <vt:lpstr>Anpassa till eller anpassa bort?</vt:lpstr>
      <vt:lpstr>Trappan som ”lokal kontext”?</vt:lpstr>
      <vt:lpstr>Hur kan vi förstå svårigheter att implementera BF och IPS?</vt:lpstr>
      <vt:lpstr>1) Vanans Makt</vt:lpstr>
      <vt:lpstr>1:2) Habitualisering</vt:lpstr>
      <vt:lpstr>2) </vt:lpstr>
      <vt:lpstr>3) </vt:lpstr>
      <vt:lpstr>Sammanfattningsvis </vt:lpstr>
      <vt:lpstr>Referenser &amp; Take Away publiceringar</vt:lpstr>
    </vt:vector>
  </TitlesOfParts>
  <Company>Lunds universitet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Kristina Carlsson Stylianides</dc:creator>
  <cp:lastModifiedBy>Kristina Carlsson Stylianides</cp:lastModifiedBy>
  <cp:revision>38</cp:revision>
  <dcterms:created xsi:type="dcterms:W3CDTF">2025-09-08T06:44:16Z</dcterms:created>
  <dcterms:modified xsi:type="dcterms:W3CDTF">2025-09-13T12:09:46Z</dcterms:modified>
</cp:coreProperties>
</file>