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0" r:id="rId6"/>
  </p:sldMasterIdLst>
  <p:notesMasterIdLst>
    <p:notesMasterId r:id="rId27"/>
  </p:notesMasterIdLst>
  <p:sldIdLst>
    <p:sldId id="256" r:id="rId7"/>
    <p:sldId id="257" r:id="rId8"/>
    <p:sldId id="260" r:id="rId9"/>
    <p:sldId id="259" r:id="rId10"/>
    <p:sldId id="262" r:id="rId11"/>
    <p:sldId id="261" r:id="rId12"/>
    <p:sldId id="263" r:id="rId13"/>
    <p:sldId id="264" r:id="rId14"/>
    <p:sldId id="265" r:id="rId15"/>
    <p:sldId id="266" r:id="rId16"/>
    <p:sldId id="267" r:id="rId17"/>
    <p:sldId id="2145707080" r:id="rId18"/>
    <p:sldId id="2145707081" r:id="rId19"/>
    <p:sldId id="271" r:id="rId20"/>
    <p:sldId id="2145707086" r:id="rId21"/>
    <p:sldId id="2145707100" r:id="rId22"/>
    <p:sldId id="2145707088" r:id="rId23"/>
    <p:sldId id="2145707089" r:id="rId24"/>
    <p:sldId id="2145707101" r:id="rId25"/>
    <p:sldId id="21457070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5EA1F4-D30A-4CC1-982E-6627EC3AC079}" v="3" dt="2025-09-16T06:13:40.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4" autoAdjust="0"/>
    <p:restoredTop sz="94626"/>
  </p:normalViewPr>
  <p:slideViewPr>
    <p:cSldViewPr snapToGrid="0">
      <p:cViewPr varScale="1">
        <p:scale>
          <a:sx n="59" d="100"/>
          <a:sy n="59" d="100"/>
        </p:scale>
        <p:origin x="832" y="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Gamble" userId="9ce44223-f0f7-49c9-b15a-052a2739ee92" providerId="ADAL" clId="{7256CFA7-0845-4A73-8768-ED14D9C77E2E}"/>
    <pc:docChg chg="addSld delSld modSld">
      <pc:chgData name="Karin Gamble" userId="9ce44223-f0f7-49c9-b15a-052a2739ee92" providerId="ADAL" clId="{7256CFA7-0845-4A73-8768-ED14D9C77E2E}" dt="2025-09-16T06:13:40.544" v="2"/>
      <pc:docMkLst>
        <pc:docMk/>
      </pc:docMkLst>
      <pc:sldChg chg="add del">
        <pc:chgData name="Karin Gamble" userId="9ce44223-f0f7-49c9-b15a-052a2739ee92" providerId="ADAL" clId="{7256CFA7-0845-4A73-8768-ED14D9C77E2E}" dt="2025-09-16T06:13:20.706" v="1"/>
        <pc:sldMkLst>
          <pc:docMk/>
          <pc:sldMk cId="1129353098" sldId="268"/>
        </pc:sldMkLst>
      </pc:sldChg>
      <pc:sldChg chg="add">
        <pc:chgData name="Karin Gamble" userId="9ce44223-f0f7-49c9-b15a-052a2739ee92" providerId="ADAL" clId="{7256CFA7-0845-4A73-8768-ED14D9C77E2E}" dt="2025-09-16T06:13:40.544" v="2"/>
        <pc:sldMkLst>
          <pc:docMk/>
          <pc:sldMk cId="2029463811" sldId="271"/>
        </pc:sldMkLst>
      </pc:sldChg>
      <pc:sldChg chg="add del">
        <pc:chgData name="Karin Gamble" userId="9ce44223-f0f7-49c9-b15a-052a2739ee92" providerId="ADAL" clId="{7256CFA7-0845-4A73-8768-ED14D9C77E2E}" dt="2025-09-16T06:13:20.706" v="1"/>
        <pc:sldMkLst>
          <pc:docMk/>
          <pc:sldMk cId="3249095365" sldId="368"/>
        </pc:sldMkLst>
      </pc:sldChg>
      <pc:sldChg chg="add del">
        <pc:chgData name="Karin Gamble" userId="9ce44223-f0f7-49c9-b15a-052a2739ee92" providerId="ADAL" clId="{7256CFA7-0845-4A73-8768-ED14D9C77E2E}" dt="2025-09-16T06:13:20.706" v="1"/>
        <pc:sldMkLst>
          <pc:docMk/>
          <pc:sldMk cId="3871864255" sldId="377"/>
        </pc:sldMkLst>
      </pc:sldChg>
      <pc:sldChg chg="add del">
        <pc:chgData name="Karin Gamble" userId="9ce44223-f0f7-49c9-b15a-052a2739ee92" providerId="ADAL" clId="{7256CFA7-0845-4A73-8768-ED14D9C77E2E}" dt="2025-09-16T06:13:20.706" v="1"/>
        <pc:sldMkLst>
          <pc:docMk/>
          <pc:sldMk cId="3872578649" sldId="382"/>
        </pc:sldMkLst>
      </pc:sldChg>
      <pc:sldChg chg="add del">
        <pc:chgData name="Karin Gamble" userId="9ce44223-f0f7-49c9-b15a-052a2739ee92" providerId="ADAL" clId="{7256CFA7-0845-4A73-8768-ED14D9C77E2E}" dt="2025-09-16T06:13:20.706" v="1"/>
        <pc:sldMkLst>
          <pc:docMk/>
          <pc:sldMk cId="609824079" sldId="385"/>
        </pc:sldMkLst>
      </pc:sldChg>
      <pc:sldChg chg="add del">
        <pc:chgData name="Karin Gamble" userId="9ce44223-f0f7-49c9-b15a-052a2739ee92" providerId="ADAL" clId="{7256CFA7-0845-4A73-8768-ED14D9C77E2E}" dt="2025-09-16T06:13:20.706" v="1"/>
        <pc:sldMkLst>
          <pc:docMk/>
          <pc:sldMk cId="4133632678" sldId="389"/>
        </pc:sldMkLst>
      </pc:sldChg>
      <pc:sldChg chg="add del">
        <pc:chgData name="Karin Gamble" userId="9ce44223-f0f7-49c9-b15a-052a2739ee92" providerId="ADAL" clId="{7256CFA7-0845-4A73-8768-ED14D9C77E2E}" dt="2025-09-16T06:13:20.706" v="1"/>
        <pc:sldMkLst>
          <pc:docMk/>
          <pc:sldMk cId="714111334" sldId="390"/>
        </pc:sldMkLst>
      </pc:sldChg>
      <pc:sldChg chg="add">
        <pc:chgData name="Karin Gamble" userId="9ce44223-f0f7-49c9-b15a-052a2739ee92" providerId="ADAL" clId="{7256CFA7-0845-4A73-8768-ED14D9C77E2E}" dt="2025-09-16T06:13:40.544" v="2"/>
        <pc:sldMkLst>
          <pc:docMk/>
          <pc:sldMk cId="3911143957" sldId="2145707080"/>
        </pc:sldMkLst>
      </pc:sldChg>
      <pc:sldChg chg="add">
        <pc:chgData name="Karin Gamble" userId="9ce44223-f0f7-49c9-b15a-052a2739ee92" providerId="ADAL" clId="{7256CFA7-0845-4A73-8768-ED14D9C77E2E}" dt="2025-09-16T06:13:40.544" v="2"/>
        <pc:sldMkLst>
          <pc:docMk/>
          <pc:sldMk cId="2630954960" sldId="2145707081"/>
        </pc:sldMkLst>
      </pc:sldChg>
      <pc:sldChg chg="add">
        <pc:chgData name="Karin Gamble" userId="9ce44223-f0f7-49c9-b15a-052a2739ee92" providerId="ADAL" clId="{7256CFA7-0845-4A73-8768-ED14D9C77E2E}" dt="2025-09-16T06:13:40.544" v="2"/>
        <pc:sldMkLst>
          <pc:docMk/>
          <pc:sldMk cId="2533618815" sldId="2145707086"/>
        </pc:sldMkLst>
      </pc:sldChg>
      <pc:sldChg chg="add">
        <pc:chgData name="Karin Gamble" userId="9ce44223-f0f7-49c9-b15a-052a2739ee92" providerId="ADAL" clId="{7256CFA7-0845-4A73-8768-ED14D9C77E2E}" dt="2025-09-16T06:13:40.544" v="2"/>
        <pc:sldMkLst>
          <pc:docMk/>
          <pc:sldMk cId="1308661689" sldId="2145707087"/>
        </pc:sldMkLst>
      </pc:sldChg>
      <pc:sldChg chg="add">
        <pc:chgData name="Karin Gamble" userId="9ce44223-f0f7-49c9-b15a-052a2739ee92" providerId="ADAL" clId="{7256CFA7-0845-4A73-8768-ED14D9C77E2E}" dt="2025-09-16T06:13:40.544" v="2"/>
        <pc:sldMkLst>
          <pc:docMk/>
          <pc:sldMk cId="3025214351" sldId="2145707088"/>
        </pc:sldMkLst>
      </pc:sldChg>
      <pc:sldChg chg="add">
        <pc:chgData name="Karin Gamble" userId="9ce44223-f0f7-49c9-b15a-052a2739ee92" providerId="ADAL" clId="{7256CFA7-0845-4A73-8768-ED14D9C77E2E}" dt="2025-09-16T06:13:40.544" v="2"/>
        <pc:sldMkLst>
          <pc:docMk/>
          <pc:sldMk cId="1945210022" sldId="2145707089"/>
        </pc:sldMkLst>
      </pc:sldChg>
      <pc:sldChg chg="add">
        <pc:chgData name="Karin Gamble" userId="9ce44223-f0f7-49c9-b15a-052a2739ee92" providerId="ADAL" clId="{7256CFA7-0845-4A73-8768-ED14D9C77E2E}" dt="2025-09-16T06:13:40.544" v="2"/>
        <pc:sldMkLst>
          <pc:docMk/>
          <pc:sldMk cId="1170696757" sldId="2145707100"/>
        </pc:sldMkLst>
      </pc:sldChg>
      <pc:sldChg chg="add">
        <pc:chgData name="Karin Gamble" userId="9ce44223-f0f7-49c9-b15a-052a2739ee92" providerId="ADAL" clId="{7256CFA7-0845-4A73-8768-ED14D9C77E2E}" dt="2025-09-16T06:13:40.544" v="2"/>
        <pc:sldMkLst>
          <pc:docMk/>
          <pc:sldMk cId="2637441599" sldId="214570710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426B35-D133-4A73-BC7E-A6B63C39C40D}"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sv-SE"/>
        </a:p>
      </dgm:t>
    </dgm:pt>
    <dgm:pt modelId="{9F707997-B39A-4255-8088-17A2EF172B36}">
      <dgm:prSet phldrT="[Text]" custT="1"/>
      <dgm:spPr>
        <a:ln>
          <a:noFill/>
        </a:ln>
      </dgm:spPr>
      <dgm:t>
        <a:bodyPr/>
        <a:lstStyle/>
        <a:p>
          <a:r>
            <a:rPr lang="en-GB" sz="1400" b="1" noProof="0"/>
            <a:t>1. Acute homelessness</a:t>
          </a:r>
        </a:p>
      </dgm:t>
    </dgm:pt>
    <dgm:pt modelId="{70F26D91-AD1D-4629-905F-829E14D88E8F}" type="parTrans" cxnId="{5E717A49-C008-4F78-949D-AD315DB3C9EB}">
      <dgm:prSet/>
      <dgm:spPr/>
      <dgm:t>
        <a:bodyPr/>
        <a:lstStyle/>
        <a:p>
          <a:endParaRPr lang="en-GB" noProof="0"/>
        </a:p>
      </dgm:t>
    </dgm:pt>
    <dgm:pt modelId="{2D1EA2ED-D502-4737-8215-C346C853470A}" type="sibTrans" cxnId="{5E717A49-C008-4F78-949D-AD315DB3C9EB}">
      <dgm:prSet/>
      <dgm:spPr/>
      <dgm:t>
        <a:bodyPr/>
        <a:lstStyle/>
        <a:p>
          <a:endParaRPr lang="en-GB" noProof="0"/>
        </a:p>
      </dgm:t>
    </dgm:pt>
    <dgm:pt modelId="{E593FAB0-8392-44DF-96A7-A84E351CD855}">
      <dgm:prSet phldrT="[Text]"/>
      <dgm:spPr/>
      <dgm:t>
        <a:bodyPr/>
        <a:lstStyle/>
        <a:p>
          <a:pPr>
            <a:buFont typeface="Arial" panose="020B0604020202020204" pitchFamily="34" charset="0"/>
            <a:buChar char="•"/>
          </a:pPr>
          <a:r>
            <a:rPr lang="en-GB" b="1" noProof="0" dirty="0">
              <a:solidFill>
                <a:schemeClr val="tx1"/>
              </a:solidFill>
            </a:rPr>
            <a:t>Acute</a:t>
          </a:r>
          <a:r>
            <a:rPr lang="en-GB" b="1" noProof="0" dirty="0"/>
            <a:t> accommodation</a:t>
          </a:r>
          <a:endParaRPr lang="en-GB" noProof="0" dirty="0"/>
        </a:p>
      </dgm:t>
    </dgm:pt>
    <dgm:pt modelId="{EBB51FAA-493D-433C-923D-35C2A5CF13AA}" type="parTrans" cxnId="{508221B2-BA61-4DBC-AB1B-A0D5F5EC412D}">
      <dgm:prSet/>
      <dgm:spPr/>
      <dgm:t>
        <a:bodyPr/>
        <a:lstStyle/>
        <a:p>
          <a:endParaRPr lang="en-GB" noProof="0"/>
        </a:p>
      </dgm:t>
    </dgm:pt>
    <dgm:pt modelId="{2BAA5529-A2FF-4A4A-B66F-37BC900C3192}" type="sibTrans" cxnId="{508221B2-BA61-4DBC-AB1B-A0D5F5EC412D}">
      <dgm:prSet/>
      <dgm:spPr/>
      <dgm:t>
        <a:bodyPr/>
        <a:lstStyle/>
        <a:p>
          <a:endParaRPr lang="en-GB" noProof="0"/>
        </a:p>
      </dgm:t>
    </dgm:pt>
    <dgm:pt modelId="{C9381606-0159-4421-9CDD-85A10ABE47AA}">
      <dgm:prSet phldrT="[Text]"/>
      <dgm:spPr>
        <a:ln>
          <a:noFill/>
        </a:ln>
      </dgm:spPr>
      <dgm:t>
        <a:bodyPr/>
        <a:lstStyle/>
        <a:p>
          <a:pPr>
            <a:buNone/>
          </a:pPr>
          <a:r>
            <a:rPr lang="en-GB" b="1" noProof="0"/>
            <a:t>2. Institutional stay or similar – moving within 3 months without a place to live</a:t>
          </a:r>
          <a:endParaRPr lang="en-GB" noProof="0"/>
        </a:p>
      </dgm:t>
    </dgm:pt>
    <dgm:pt modelId="{E2C0692E-4F7A-4274-ACCD-9833B1622A8E}" type="parTrans" cxnId="{543B4D0C-4D12-443A-96C3-DB1AE490BEA2}">
      <dgm:prSet/>
      <dgm:spPr/>
      <dgm:t>
        <a:bodyPr/>
        <a:lstStyle/>
        <a:p>
          <a:endParaRPr lang="en-GB" noProof="0"/>
        </a:p>
      </dgm:t>
    </dgm:pt>
    <dgm:pt modelId="{519253B3-86F6-4871-A65F-9871E0205E5F}" type="sibTrans" cxnId="{543B4D0C-4D12-443A-96C3-DB1AE490BEA2}">
      <dgm:prSet/>
      <dgm:spPr/>
      <dgm:t>
        <a:bodyPr/>
        <a:lstStyle/>
        <a:p>
          <a:endParaRPr lang="en-GB" noProof="0"/>
        </a:p>
      </dgm:t>
    </dgm:pt>
    <dgm:pt modelId="{C1085630-FDAA-4F9C-B04A-8A14A1997331}">
      <dgm:prSet phldrT="[Text]"/>
      <dgm:spPr/>
      <dgm:t>
        <a:bodyPr/>
        <a:lstStyle/>
        <a:p>
          <a:pPr>
            <a:buFont typeface="Arial" panose="020B0604020202020204" pitchFamily="34" charset="0"/>
            <a:buChar char="•"/>
          </a:pPr>
          <a:r>
            <a:rPr lang="en-GB" sz="1300" b="1" kern="1200" noProof="0"/>
            <a:t>Prison</a:t>
          </a:r>
          <a:endParaRPr lang="en-GB" sz="1300" kern="1200" noProof="0"/>
        </a:p>
      </dgm:t>
    </dgm:pt>
    <dgm:pt modelId="{A3533FE2-DA61-477F-8C9D-A604F8DB5D84}" type="parTrans" cxnId="{7520F5AF-1054-4188-80AA-E3C1226E25E2}">
      <dgm:prSet/>
      <dgm:spPr/>
      <dgm:t>
        <a:bodyPr/>
        <a:lstStyle/>
        <a:p>
          <a:endParaRPr lang="en-GB" noProof="0"/>
        </a:p>
      </dgm:t>
    </dgm:pt>
    <dgm:pt modelId="{3B42959E-5CAE-41B7-AA28-C8CA96942B34}" type="sibTrans" cxnId="{7520F5AF-1054-4188-80AA-E3C1226E25E2}">
      <dgm:prSet/>
      <dgm:spPr/>
      <dgm:t>
        <a:bodyPr/>
        <a:lstStyle/>
        <a:p>
          <a:endParaRPr lang="en-GB" noProof="0"/>
        </a:p>
      </dgm:t>
    </dgm:pt>
    <dgm:pt modelId="{3F7C4557-E0FE-45AC-A564-982EA4C7608E}">
      <dgm:prSet phldrT="[Text]"/>
      <dgm:spPr>
        <a:ln>
          <a:noFill/>
        </a:ln>
      </dgm:spPr>
      <dgm:t>
        <a:bodyPr/>
        <a:lstStyle/>
        <a:p>
          <a:pPr>
            <a:buNone/>
          </a:pPr>
          <a:r>
            <a:rPr lang="en-GB" b="1" noProof="0"/>
            <a:t>3. Long-term housing solutions – housing arranged by the social services</a:t>
          </a:r>
          <a:endParaRPr lang="en-GB" noProof="0"/>
        </a:p>
      </dgm:t>
    </dgm:pt>
    <dgm:pt modelId="{DF4C8F88-F8A3-4107-9EDE-54822A528927}" type="parTrans" cxnId="{CA31CC28-BFD6-44D5-B644-39485EB4A889}">
      <dgm:prSet/>
      <dgm:spPr/>
      <dgm:t>
        <a:bodyPr/>
        <a:lstStyle/>
        <a:p>
          <a:endParaRPr lang="en-GB" noProof="0"/>
        </a:p>
      </dgm:t>
    </dgm:pt>
    <dgm:pt modelId="{4F91F9F3-C460-41D8-9AFE-A8EAC644E065}" type="sibTrans" cxnId="{CA31CC28-BFD6-44D5-B644-39485EB4A889}">
      <dgm:prSet/>
      <dgm:spPr/>
      <dgm:t>
        <a:bodyPr/>
        <a:lstStyle/>
        <a:p>
          <a:endParaRPr lang="en-GB" noProof="0"/>
        </a:p>
      </dgm:t>
    </dgm:pt>
    <dgm:pt modelId="{AC9D81BD-42CB-486D-AE18-7EBF773BD9A8}">
      <dgm:prSet phldrT="[Text]" custT="1"/>
      <dgm:spPr/>
      <dgm:t>
        <a:bodyPr/>
        <a:lstStyle/>
        <a:p>
          <a:pPr>
            <a:buFont typeface="Arial" panose="020B0604020202020204" pitchFamily="34" charset="0"/>
            <a:buChar char="•"/>
          </a:pPr>
          <a:r>
            <a:rPr lang="en-US" sz="1300" b="1" kern="1200" dirty="0">
              <a:solidFill>
                <a:srgbClr val="1F1F1F">
                  <a:hueOff val="0"/>
                  <a:satOff val="0"/>
                  <a:lumOff val="0"/>
                  <a:alphaOff val="0"/>
                </a:srgbClr>
              </a:solidFill>
              <a:latin typeface="Arial"/>
              <a:ea typeface="+mn-ea"/>
              <a:cs typeface="+mn-cs"/>
            </a:rPr>
            <a:t>Long-term social housing with support</a:t>
          </a:r>
          <a:endParaRPr lang="en-GB" sz="1300" b="1" kern="1200" noProof="0" dirty="0">
            <a:solidFill>
              <a:srgbClr val="1F1F1F">
                <a:hueOff val="0"/>
                <a:satOff val="0"/>
                <a:lumOff val="0"/>
                <a:alphaOff val="0"/>
              </a:srgbClr>
            </a:solidFill>
            <a:latin typeface="Arial"/>
            <a:ea typeface="+mn-ea"/>
            <a:cs typeface="+mn-cs"/>
          </a:endParaRPr>
        </a:p>
      </dgm:t>
    </dgm:pt>
    <dgm:pt modelId="{D7AB1EBB-DDBF-42B9-BBA7-23AE3953CE1F}" type="parTrans" cxnId="{9E4CFCE5-FFE6-447D-945C-21A5A4D6F9DB}">
      <dgm:prSet/>
      <dgm:spPr/>
      <dgm:t>
        <a:bodyPr/>
        <a:lstStyle/>
        <a:p>
          <a:endParaRPr lang="en-GB" noProof="0"/>
        </a:p>
      </dgm:t>
    </dgm:pt>
    <dgm:pt modelId="{F44AA2C9-92F7-41BD-8A97-4A21C21F549B}" type="sibTrans" cxnId="{9E4CFCE5-FFE6-447D-945C-21A5A4D6F9DB}">
      <dgm:prSet/>
      <dgm:spPr/>
      <dgm:t>
        <a:bodyPr/>
        <a:lstStyle/>
        <a:p>
          <a:endParaRPr lang="en-GB" noProof="0"/>
        </a:p>
      </dgm:t>
    </dgm:pt>
    <dgm:pt modelId="{64BAC45C-961F-4809-A733-7350C8D78210}">
      <dgm:prSet/>
      <dgm:spPr/>
      <dgm:t>
        <a:bodyPr/>
        <a:lstStyle/>
        <a:p>
          <a:pPr>
            <a:buFont typeface="Arial" panose="020B0604020202020204" pitchFamily="34" charset="0"/>
            <a:buChar char="•"/>
          </a:pPr>
          <a:r>
            <a:rPr lang="en-GB" b="1" noProof="0" dirty="0"/>
            <a:t>Sheltered accommodation</a:t>
          </a:r>
        </a:p>
      </dgm:t>
    </dgm:pt>
    <dgm:pt modelId="{609F28AD-A446-426A-9934-23A5D9080A10}" type="parTrans" cxnId="{1A7AFA93-BDAF-4C64-A6D9-4518A8D3A042}">
      <dgm:prSet/>
      <dgm:spPr/>
      <dgm:t>
        <a:bodyPr/>
        <a:lstStyle/>
        <a:p>
          <a:endParaRPr lang="en-GB" noProof="0"/>
        </a:p>
      </dgm:t>
    </dgm:pt>
    <dgm:pt modelId="{CCAF75A4-7ADF-4738-B9EC-1E96A8C43140}" type="sibTrans" cxnId="{1A7AFA93-BDAF-4C64-A6D9-4518A8D3A042}">
      <dgm:prSet/>
      <dgm:spPr/>
      <dgm:t>
        <a:bodyPr/>
        <a:lstStyle/>
        <a:p>
          <a:endParaRPr lang="en-GB" noProof="0"/>
        </a:p>
      </dgm:t>
    </dgm:pt>
    <dgm:pt modelId="{D5D9D29D-1A82-4097-8955-D985361FAED1}">
      <dgm:prSet/>
      <dgm:spPr/>
      <dgm:t>
        <a:bodyPr/>
        <a:lstStyle/>
        <a:p>
          <a:pPr>
            <a:buFont typeface="Arial" panose="020B0604020202020204" pitchFamily="34" charset="0"/>
            <a:buChar char="•"/>
          </a:pPr>
          <a:r>
            <a:rPr lang="en-GB" b="1" noProof="0"/>
            <a:t>Public premises</a:t>
          </a:r>
        </a:p>
      </dgm:t>
    </dgm:pt>
    <dgm:pt modelId="{63CAB6C0-84F5-4BF6-B483-E02C3A3BB811}" type="parTrans" cxnId="{1B435BB6-02FD-4E11-BC2A-C3849CEAA31E}">
      <dgm:prSet/>
      <dgm:spPr/>
      <dgm:t>
        <a:bodyPr/>
        <a:lstStyle/>
        <a:p>
          <a:endParaRPr lang="en-GB" noProof="0"/>
        </a:p>
      </dgm:t>
    </dgm:pt>
    <dgm:pt modelId="{C032635A-DAE2-432D-9A87-3537E93F9C98}" type="sibTrans" cxnId="{1B435BB6-02FD-4E11-BC2A-C3849CEAA31E}">
      <dgm:prSet/>
      <dgm:spPr/>
      <dgm:t>
        <a:bodyPr/>
        <a:lstStyle/>
        <a:p>
          <a:endParaRPr lang="en-GB" noProof="0"/>
        </a:p>
      </dgm:t>
    </dgm:pt>
    <dgm:pt modelId="{E9137C05-FAA0-4CED-A02C-8B4096B648F0}">
      <dgm:prSet/>
      <dgm:spPr/>
      <dgm:t>
        <a:bodyPr/>
        <a:lstStyle/>
        <a:p>
          <a:pPr>
            <a:buFont typeface="Arial" panose="020B0604020202020204" pitchFamily="34" charset="0"/>
            <a:buChar char="•"/>
          </a:pPr>
          <a:r>
            <a:rPr lang="en-GB" b="1" noProof="0" dirty="0"/>
            <a:t>Outdoors</a:t>
          </a:r>
        </a:p>
      </dgm:t>
    </dgm:pt>
    <dgm:pt modelId="{C1FD21AD-4260-4D30-8CFE-68585047FCA5}" type="parTrans" cxnId="{CABD3EB8-8D0D-41E6-8BA2-7A958736A731}">
      <dgm:prSet/>
      <dgm:spPr/>
      <dgm:t>
        <a:bodyPr/>
        <a:lstStyle/>
        <a:p>
          <a:endParaRPr lang="en-GB" noProof="0"/>
        </a:p>
      </dgm:t>
    </dgm:pt>
    <dgm:pt modelId="{3E804B3F-8CB5-4E51-8BE8-BD8D12373CE2}" type="sibTrans" cxnId="{CABD3EB8-8D0D-41E6-8BA2-7A958736A731}">
      <dgm:prSet/>
      <dgm:spPr/>
      <dgm:t>
        <a:bodyPr/>
        <a:lstStyle/>
        <a:p>
          <a:endParaRPr lang="en-GB" noProof="0"/>
        </a:p>
      </dgm:t>
    </dgm:pt>
    <dgm:pt modelId="{82541623-EA68-4729-861B-F2D431BBFB7C}">
      <dgm:prSet/>
      <dgm:spPr/>
      <dgm:t>
        <a:bodyPr/>
        <a:lstStyle/>
        <a:p>
          <a:pPr>
            <a:buFont typeface="Arial" panose="020B0604020202020204" pitchFamily="34" charset="0"/>
            <a:buChar char="•"/>
          </a:pPr>
          <a:r>
            <a:rPr lang="en-GB" b="1" noProof="0" dirty="0"/>
            <a:t>Tent</a:t>
          </a:r>
        </a:p>
      </dgm:t>
    </dgm:pt>
    <dgm:pt modelId="{6107F4A9-4BCB-4F06-94FB-210841540AE7}" type="parTrans" cxnId="{167DD938-2AC5-4E6F-B411-C2612332A652}">
      <dgm:prSet/>
      <dgm:spPr/>
      <dgm:t>
        <a:bodyPr/>
        <a:lstStyle/>
        <a:p>
          <a:endParaRPr lang="en-GB" noProof="0"/>
        </a:p>
      </dgm:t>
    </dgm:pt>
    <dgm:pt modelId="{77228B8E-37F9-4D58-8B8E-70CE76F1CA39}" type="sibTrans" cxnId="{167DD938-2AC5-4E6F-B411-C2612332A652}">
      <dgm:prSet/>
      <dgm:spPr/>
      <dgm:t>
        <a:bodyPr/>
        <a:lstStyle/>
        <a:p>
          <a:endParaRPr lang="en-GB" noProof="0"/>
        </a:p>
      </dgm:t>
    </dgm:pt>
    <dgm:pt modelId="{0EF84D6A-89BE-46B1-AD51-CDA8A4B1E337}">
      <dgm:prSet/>
      <dgm:spPr/>
      <dgm:t>
        <a:bodyPr/>
        <a:lstStyle/>
        <a:p>
          <a:pPr>
            <a:buFont typeface="Arial" panose="020B0604020202020204" pitchFamily="34" charset="0"/>
            <a:buChar char="•"/>
          </a:pPr>
          <a:r>
            <a:rPr lang="en-GB" b="1" noProof="0" dirty="0"/>
            <a:t>Car</a:t>
          </a:r>
        </a:p>
      </dgm:t>
    </dgm:pt>
    <dgm:pt modelId="{396ED0FB-D746-4949-B917-AEAAEBBBA390}" type="parTrans" cxnId="{746D2020-4E45-4D5E-817F-B5D69473974C}">
      <dgm:prSet/>
      <dgm:spPr/>
      <dgm:t>
        <a:bodyPr/>
        <a:lstStyle/>
        <a:p>
          <a:endParaRPr lang="en-GB" noProof="0"/>
        </a:p>
      </dgm:t>
    </dgm:pt>
    <dgm:pt modelId="{D654C56F-486E-43B1-9E26-1FF65B34C254}" type="sibTrans" cxnId="{746D2020-4E45-4D5E-817F-B5D69473974C}">
      <dgm:prSet/>
      <dgm:spPr/>
      <dgm:t>
        <a:bodyPr/>
        <a:lstStyle/>
        <a:p>
          <a:endParaRPr lang="en-GB" noProof="0"/>
        </a:p>
      </dgm:t>
    </dgm:pt>
    <dgm:pt modelId="{3D1BCBB6-66C1-45F2-8558-6A0A16400A78}">
      <dgm:prSet phldrT="[Text]"/>
      <dgm:spPr>
        <a:ln>
          <a:noFill/>
        </a:ln>
      </dgm:spPr>
      <dgm:t>
        <a:bodyPr/>
        <a:lstStyle/>
        <a:p>
          <a:pPr>
            <a:buFont typeface="Arial" panose="020B0604020202020204" pitchFamily="34" charset="0"/>
            <a:buChar char="•"/>
          </a:pPr>
          <a:r>
            <a:rPr lang="en-GB" b="1" noProof="0"/>
            <a:t>4. Self-arranged short-term accommodation – maximum three months after the measurement period.</a:t>
          </a:r>
          <a:endParaRPr lang="en-GB" noProof="0"/>
        </a:p>
      </dgm:t>
    </dgm:pt>
    <dgm:pt modelId="{D62D70BF-7610-40A3-9188-BA5837B3622F}" type="parTrans" cxnId="{68B96ABD-7932-48A3-9154-EB89D12D8460}">
      <dgm:prSet/>
      <dgm:spPr/>
      <dgm:t>
        <a:bodyPr/>
        <a:lstStyle/>
        <a:p>
          <a:endParaRPr lang="en-GB" noProof="0"/>
        </a:p>
      </dgm:t>
    </dgm:pt>
    <dgm:pt modelId="{48D4237B-0DA4-469B-90B6-890A4563D866}" type="sibTrans" cxnId="{68B96ABD-7932-48A3-9154-EB89D12D8460}">
      <dgm:prSet/>
      <dgm:spPr/>
      <dgm:t>
        <a:bodyPr/>
        <a:lstStyle/>
        <a:p>
          <a:endParaRPr lang="en-GB" noProof="0"/>
        </a:p>
      </dgm:t>
    </dgm:pt>
    <dgm:pt modelId="{B9FC9303-8606-4936-B855-FE27D90DB3DC}">
      <dgm:prSet custT="1"/>
      <dgm:spPr/>
      <dgm: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b="1" kern="1200" dirty="0">
              <a:solidFill>
                <a:srgbClr val="1F1F1F"/>
              </a:solidFill>
              <a:latin typeface="Arial"/>
              <a:ea typeface="+mn-ea"/>
              <a:cs typeface="+mn-cs"/>
            </a:rPr>
            <a:t>Subletting second-hand</a:t>
          </a:r>
          <a:endParaRPr lang="en-GB" sz="1300" b="1" kern="1200" noProof="0" dirty="0">
            <a:solidFill>
              <a:srgbClr val="1F1F1F"/>
            </a:solidFill>
            <a:latin typeface="Arial"/>
            <a:ea typeface="+mn-ea"/>
            <a:cs typeface="+mn-cs"/>
          </a:endParaRPr>
        </a:p>
      </dgm:t>
    </dgm:pt>
    <dgm:pt modelId="{D4FEAD66-C7C4-43AF-8FDA-23C6326FD57B}" type="parTrans" cxnId="{F2E99A9D-FDD1-42AF-881C-22C1681E5330}">
      <dgm:prSet/>
      <dgm:spPr/>
      <dgm:t>
        <a:bodyPr/>
        <a:lstStyle/>
        <a:p>
          <a:endParaRPr lang="en-GB" noProof="0"/>
        </a:p>
      </dgm:t>
    </dgm:pt>
    <dgm:pt modelId="{BE8D9523-DADF-4020-9272-1D6A555E9C66}" type="sibTrans" cxnId="{F2E99A9D-FDD1-42AF-881C-22C1681E5330}">
      <dgm:prSet/>
      <dgm:spPr/>
      <dgm:t>
        <a:bodyPr/>
        <a:lstStyle/>
        <a:p>
          <a:endParaRPr lang="en-GB" noProof="0"/>
        </a:p>
      </dgm:t>
    </dgm:pt>
    <dgm:pt modelId="{C15ED885-DBEE-445D-8792-3320A2BD2EC6}">
      <dgm:prSet custT="1"/>
      <dgm:spPr/>
      <dgm:t>
        <a:bodyPr/>
        <a:lstStyle/>
        <a:p>
          <a:pPr>
            <a:buFont typeface="Arial" panose="020B0604020202020204" pitchFamily="34" charset="0"/>
            <a:buChar char="•"/>
          </a:pPr>
          <a:r>
            <a:rPr lang="en-GB" sz="1300" b="1" kern="1200" noProof="0" dirty="0">
              <a:solidFill>
                <a:srgbClr val="1F1F1F">
                  <a:hueOff val="0"/>
                  <a:satOff val="0"/>
                  <a:lumOff val="0"/>
                  <a:alphaOff val="0"/>
                </a:srgbClr>
              </a:solidFill>
              <a:latin typeface="Arial"/>
              <a:ea typeface="+mn-ea"/>
              <a:cs typeface="+mn-cs"/>
            </a:rPr>
            <a:t>Treatment centre</a:t>
          </a:r>
        </a:p>
      </dgm:t>
    </dgm:pt>
    <dgm:pt modelId="{4A880510-14D4-4DDD-B6E1-765B7E22E943}" type="parTrans" cxnId="{DB268BA1-B285-4E93-A323-FB08D0DDC078}">
      <dgm:prSet/>
      <dgm:spPr/>
      <dgm:t>
        <a:bodyPr/>
        <a:lstStyle/>
        <a:p>
          <a:endParaRPr lang="en-GB" noProof="0"/>
        </a:p>
      </dgm:t>
    </dgm:pt>
    <dgm:pt modelId="{46C2608D-7FFF-47F3-B528-69799E39D385}" type="sibTrans" cxnId="{DB268BA1-B285-4E93-A323-FB08D0DDC078}">
      <dgm:prSet/>
      <dgm:spPr/>
      <dgm:t>
        <a:bodyPr/>
        <a:lstStyle/>
        <a:p>
          <a:endParaRPr lang="en-GB" noProof="0"/>
        </a:p>
      </dgm:t>
    </dgm:pt>
    <dgm:pt modelId="{A347B942-2C73-4823-8707-E96CD526ADFB}">
      <dgm:prSet/>
      <dgm:spPr/>
      <dgm:t>
        <a:bodyPr/>
        <a:lstStyle/>
        <a:p>
          <a:pPr>
            <a:buFont typeface="Arial" panose="020B0604020202020204" pitchFamily="34" charset="0"/>
            <a:buChar char="•"/>
          </a:pPr>
          <a:r>
            <a:rPr lang="en-GB" sz="1300" b="1" kern="1200" noProof="0" dirty="0"/>
            <a:t>Supportive housing</a:t>
          </a:r>
        </a:p>
      </dgm:t>
    </dgm:pt>
    <dgm:pt modelId="{A70EDC63-37A6-49BD-8861-7E2F8F51B174}" type="parTrans" cxnId="{D6C56B91-B74E-4108-8058-DBD4BA0350E2}">
      <dgm:prSet/>
      <dgm:spPr/>
      <dgm:t>
        <a:bodyPr/>
        <a:lstStyle/>
        <a:p>
          <a:endParaRPr lang="en-GB" noProof="0"/>
        </a:p>
      </dgm:t>
    </dgm:pt>
    <dgm:pt modelId="{F86DFD74-9195-4E64-AA86-F4A633F1A068}" type="sibTrans" cxnId="{D6C56B91-B74E-4108-8058-DBD4BA0350E2}">
      <dgm:prSet/>
      <dgm:spPr/>
      <dgm:t>
        <a:bodyPr/>
        <a:lstStyle/>
        <a:p>
          <a:endParaRPr lang="en-GB" noProof="0"/>
        </a:p>
      </dgm:t>
    </dgm:pt>
    <dgm:pt modelId="{E0E6B90D-1EB8-406F-96F4-DACFE2DCE388}">
      <dgm:prSet phldrT="[Text]"/>
      <dgm:spPr/>
      <dgm:t>
        <a:bodyPr/>
        <a:lstStyle/>
        <a:p>
          <a:pPr>
            <a:buFont typeface="Arial" panose="020B0604020202020204" pitchFamily="34" charset="0"/>
            <a:buChar char="•"/>
          </a:pPr>
          <a:r>
            <a:rPr lang="en-GB" sz="1300" b="1" kern="1200" noProof="0" dirty="0">
              <a:solidFill>
                <a:schemeClr val="tx1"/>
              </a:solidFill>
            </a:rPr>
            <a:t>Municipal contract</a:t>
          </a:r>
          <a:endParaRPr lang="en-GB" sz="1300" kern="1200" noProof="0" dirty="0">
            <a:solidFill>
              <a:schemeClr val="tx1"/>
            </a:solidFill>
          </a:endParaRPr>
        </a:p>
      </dgm:t>
    </dgm:pt>
    <dgm:pt modelId="{182F22B2-8F19-4741-8572-118ED962C463}" type="parTrans" cxnId="{0C174BD3-A17F-49B3-A26E-590E65B28CAE}">
      <dgm:prSet/>
      <dgm:spPr/>
      <dgm:t>
        <a:bodyPr/>
        <a:lstStyle/>
        <a:p>
          <a:endParaRPr lang="en-GB" noProof="0"/>
        </a:p>
      </dgm:t>
    </dgm:pt>
    <dgm:pt modelId="{F8088B76-1132-4295-8C5D-CA7E57DCDEE0}" type="sibTrans" cxnId="{0C174BD3-A17F-49B3-A26E-590E65B28CAE}">
      <dgm:prSet/>
      <dgm:spPr/>
      <dgm:t>
        <a:bodyPr/>
        <a:lstStyle/>
        <a:p>
          <a:endParaRPr lang="en-GB" noProof="0"/>
        </a:p>
      </dgm:t>
    </dgm:pt>
    <dgm:pt modelId="{A5FF02C2-8216-4AE3-8ED3-B4A2510A91FC}">
      <dgm:prSet custT="1"/>
      <dgm:spPr/>
      <dgm: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b="1" kern="1200" dirty="0">
              <a:solidFill>
                <a:srgbClr val="1F1F1F"/>
              </a:solidFill>
              <a:latin typeface="Arial"/>
              <a:ea typeface="+mn-ea"/>
              <a:cs typeface="+mn-cs"/>
            </a:rPr>
            <a:t>Temporary accommodation with friends, acquaintances or family</a:t>
          </a:r>
          <a:endParaRPr lang="en-GB" sz="1300" b="1" kern="1200" noProof="0" dirty="0">
            <a:solidFill>
              <a:srgbClr val="1F1F1F"/>
            </a:solidFill>
            <a:latin typeface="Arial"/>
            <a:ea typeface="+mn-ea"/>
            <a:cs typeface="+mn-cs"/>
          </a:endParaRPr>
        </a:p>
      </dgm:t>
    </dgm:pt>
    <dgm:pt modelId="{081E6311-AC31-422E-A3EF-93C31F05E9DE}" type="parTrans" cxnId="{ECEE1468-DD3C-40BB-872E-B141D7EAC1B3}">
      <dgm:prSet/>
      <dgm:spPr/>
      <dgm:t>
        <a:bodyPr/>
        <a:lstStyle/>
        <a:p>
          <a:endParaRPr lang="sv-SE"/>
        </a:p>
      </dgm:t>
    </dgm:pt>
    <dgm:pt modelId="{B6DEF284-E719-4C80-B647-959FB26687CE}" type="sibTrans" cxnId="{ECEE1468-DD3C-40BB-872E-B141D7EAC1B3}">
      <dgm:prSet/>
      <dgm:spPr/>
      <dgm:t>
        <a:bodyPr/>
        <a:lstStyle/>
        <a:p>
          <a:endParaRPr lang="sv-SE"/>
        </a:p>
      </dgm:t>
    </dgm:pt>
    <dgm:pt modelId="{CF65013C-624D-482C-B217-5A81CD90B24E}" type="pres">
      <dgm:prSet presAssocID="{C5426B35-D133-4A73-BC7E-A6B63C39C40D}" presName="Name0" presStyleCnt="0">
        <dgm:presLayoutVars>
          <dgm:dir/>
          <dgm:animLvl val="lvl"/>
          <dgm:resizeHandles val="exact"/>
        </dgm:presLayoutVars>
      </dgm:prSet>
      <dgm:spPr/>
    </dgm:pt>
    <dgm:pt modelId="{8516E350-206E-4BE7-A575-C83A9AF35E38}" type="pres">
      <dgm:prSet presAssocID="{9F707997-B39A-4255-8088-17A2EF172B36}" presName="composite" presStyleCnt="0"/>
      <dgm:spPr/>
    </dgm:pt>
    <dgm:pt modelId="{F4B8455E-9CE4-4754-9327-EA5B74E94F95}" type="pres">
      <dgm:prSet presAssocID="{9F707997-B39A-4255-8088-17A2EF172B36}" presName="parTx" presStyleLbl="alignNode1" presStyleIdx="0" presStyleCnt="4" custScaleX="100618" custScaleY="142949" custLinFactNeighborX="1682" custLinFactNeighborY="-81713">
        <dgm:presLayoutVars>
          <dgm:chMax val="0"/>
          <dgm:chPref val="0"/>
          <dgm:bulletEnabled val="1"/>
        </dgm:presLayoutVars>
      </dgm:prSet>
      <dgm:spPr/>
    </dgm:pt>
    <dgm:pt modelId="{8BB732E0-2F5A-45CF-AC5C-F6E21837D703}" type="pres">
      <dgm:prSet presAssocID="{9F707997-B39A-4255-8088-17A2EF172B36}" presName="desTx" presStyleLbl="alignAccFollowNode1" presStyleIdx="0" presStyleCnt="4" custLinFactNeighborX="1490" custLinFactNeighborY="-9616">
        <dgm:presLayoutVars>
          <dgm:bulletEnabled val="1"/>
        </dgm:presLayoutVars>
      </dgm:prSet>
      <dgm:spPr/>
    </dgm:pt>
    <dgm:pt modelId="{12C946CC-9E37-4D85-B12C-62234602C1D2}" type="pres">
      <dgm:prSet presAssocID="{2D1EA2ED-D502-4737-8215-C346C853470A}" presName="space" presStyleCnt="0"/>
      <dgm:spPr/>
    </dgm:pt>
    <dgm:pt modelId="{110AC9B4-3898-4835-8B65-9303C8DE0A6E}" type="pres">
      <dgm:prSet presAssocID="{C9381606-0159-4421-9CDD-85A10ABE47AA}" presName="composite" presStyleCnt="0"/>
      <dgm:spPr/>
    </dgm:pt>
    <dgm:pt modelId="{EAC814C5-6ECB-4E08-A7A4-D9C7240C1BA2}" type="pres">
      <dgm:prSet presAssocID="{C9381606-0159-4421-9CDD-85A10ABE47AA}" presName="parTx" presStyleLbl="alignNode1" presStyleIdx="1" presStyleCnt="4" custScaleX="99284" custScaleY="140706" custLinFactNeighborX="-4396" custLinFactNeighborY="-80276">
        <dgm:presLayoutVars>
          <dgm:chMax val="0"/>
          <dgm:chPref val="0"/>
          <dgm:bulletEnabled val="1"/>
        </dgm:presLayoutVars>
      </dgm:prSet>
      <dgm:spPr/>
    </dgm:pt>
    <dgm:pt modelId="{0342036B-B605-418C-8599-D9EAE38CBA17}" type="pres">
      <dgm:prSet presAssocID="{C9381606-0159-4421-9CDD-85A10ABE47AA}" presName="desTx" presStyleLbl="alignAccFollowNode1" presStyleIdx="1" presStyleCnt="4" custLinFactNeighborX="-4470" custLinFactNeighborY="-9245">
        <dgm:presLayoutVars>
          <dgm:bulletEnabled val="1"/>
        </dgm:presLayoutVars>
      </dgm:prSet>
      <dgm:spPr/>
    </dgm:pt>
    <dgm:pt modelId="{43DB6ABF-042B-4B7F-B8BF-5FDB60318CAB}" type="pres">
      <dgm:prSet presAssocID="{519253B3-86F6-4871-A65F-9871E0205E5F}" presName="space" presStyleCnt="0"/>
      <dgm:spPr/>
    </dgm:pt>
    <dgm:pt modelId="{96CDFBF5-0BF6-4E35-8CAF-93DF8C0415F5}" type="pres">
      <dgm:prSet presAssocID="{3F7C4557-E0FE-45AC-A564-982EA4C7608E}" presName="composite" presStyleCnt="0"/>
      <dgm:spPr/>
    </dgm:pt>
    <dgm:pt modelId="{22ABA9B6-050A-492E-94D7-5359A34EE8F5}" type="pres">
      <dgm:prSet presAssocID="{3F7C4557-E0FE-45AC-A564-982EA4C7608E}" presName="parTx" presStyleLbl="alignNode1" presStyleIdx="2" presStyleCnt="4" custScaleX="92377" custScaleY="133558" custLinFactNeighborX="-11549" custLinFactNeighborY="-81713">
        <dgm:presLayoutVars>
          <dgm:chMax val="0"/>
          <dgm:chPref val="0"/>
          <dgm:bulletEnabled val="1"/>
        </dgm:presLayoutVars>
      </dgm:prSet>
      <dgm:spPr/>
    </dgm:pt>
    <dgm:pt modelId="{BEB2AA1D-D4CE-4A19-9E52-C0C8AFC507B0}" type="pres">
      <dgm:prSet presAssocID="{3F7C4557-E0FE-45AC-A564-982EA4C7608E}" presName="desTx" presStyleLbl="alignAccFollowNode1" presStyleIdx="2" presStyleCnt="4" custLinFactNeighborX="-10895" custLinFactNeighborY="-9670">
        <dgm:presLayoutVars>
          <dgm:bulletEnabled val="1"/>
        </dgm:presLayoutVars>
      </dgm:prSet>
      <dgm:spPr/>
    </dgm:pt>
    <dgm:pt modelId="{784CEBF0-78D0-4417-BE8C-5931F9F5D28D}" type="pres">
      <dgm:prSet presAssocID="{4F91F9F3-C460-41D8-9AFE-A8EAC644E065}" presName="space" presStyleCnt="0"/>
      <dgm:spPr/>
    </dgm:pt>
    <dgm:pt modelId="{8D8C7920-1ED4-4192-80B6-D8CBDDEC40A8}" type="pres">
      <dgm:prSet presAssocID="{3D1BCBB6-66C1-45F2-8558-6A0A16400A78}" presName="composite" presStyleCnt="0"/>
      <dgm:spPr/>
    </dgm:pt>
    <dgm:pt modelId="{10C4A92D-EBB6-4DF7-88AE-F281AE789B12}" type="pres">
      <dgm:prSet presAssocID="{3D1BCBB6-66C1-45F2-8558-6A0A16400A78}" presName="parTx" presStyleLbl="alignNode1" presStyleIdx="3" presStyleCnt="4" custScaleX="97304" custScaleY="142503" custLinFactNeighborX="-17279" custLinFactNeighborY="-81220">
        <dgm:presLayoutVars>
          <dgm:chMax val="0"/>
          <dgm:chPref val="0"/>
          <dgm:bulletEnabled val="1"/>
        </dgm:presLayoutVars>
      </dgm:prSet>
      <dgm:spPr/>
    </dgm:pt>
    <dgm:pt modelId="{CE80B4C2-8C2D-450E-8CE4-2C374A4733FD}" type="pres">
      <dgm:prSet presAssocID="{3D1BCBB6-66C1-45F2-8558-6A0A16400A78}" presName="desTx" presStyleLbl="alignAccFollowNode1" presStyleIdx="3" presStyleCnt="4" custLinFactNeighborX="-15752" custLinFactNeighborY="-10353">
        <dgm:presLayoutVars>
          <dgm:bulletEnabled val="1"/>
        </dgm:presLayoutVars>
      </dgm:prSet>
      <dgm:spPr/>
    </dgm:pt>
  </dgm:ptLst>
  <dgm:cxnLst>
    <dgm:cxn modelId="{DD0C1F05-80A8-475B-B97F-AFC084B7B89F}" type="presOf" srcId="{E0E6B90D-1EB8-406F-96F4-DACFE2DCE388}" destId="{BEB2AA1D-D4CE-4A19-9E52-C0C8AFC507B0}" srcOrd="0" destOrd="1" presId="urn:microsoft.com/office/officeart/2005/8/layout/hList1"/>
    <dgm:cxn modelId="{498CAB05-618B-4EEC-B08C-F2D192E0592D}" type="presOf" srcId="{3D1BCBB6-66C1-45F2-8558-6A0A16400A78}" destId="{10C4A92D-EBB6-4DF7-88AE-F281AE789B12}" srcOrd="0" destOrd="0" presId="urn:microsoft.com/office/officeart/2005/8/layout/hList1"/>
    <dgm:cxn modelId="{543B4D0C-4D12-443A-96C3-DB1AE490BEA2}" srcId="{C5426B35-D133-4A73-BC7E-A6B63C39C40D}" destId="{C9381606-0159-4421-9CDD-85A10ABE47AA}" srcOrd="1" destOrd="0" parTransId="{E2C0692E-4F7A-4274-ACCD-9833B1622A8E}" sibTransId="{519253B3-86F6-4871-A65F-9871E0205E5F}"/>
    <dgm:cxn modelId="{5D25E213-4CC2-4D8A-AC87-F744D1430B68}" type="presOf" srcId="{3F7C4557-E0FE-45AC-A564-982EA4C7608E}" destId="{22ABA9B6-050A-492E-94D7-5359A34EE8F5}" srcOrd="0" destOrd="0" presId="urn:microsoft.com/office/officeart/2005/8/layout/hList1"/>
    <dgm:cxn modelId="{746D2020-4E45-4D5E-817F-B5D69473974C}" srcId="{9F707997-B39A-4255-8088-17A2EF172B36}" destId="{0EF84D6A-89BE-46B1-AD51-CDA8A4B1E337}" srcOrd="5" destOrd="0" parTransId="{396ED0FB-D746-4949-B917-AEAAEBBBA390}" sibTransId="{D654C56F-486E-43B1-9E26-1FF65B34C254}"/>
    <dgm:cxn modelId="{E52ED226-9B04-41E7-AB1F-A007DF592893}" type="presOf" srcId="{64BAC45C-961F-4809-A733-7350C8D78210}" destId="{8BB732E0-2F5A-45CF-AC5C-F6E21837D703}" srcOrd="0" destOrd="1" presId="urn:microsoft.com/office/officeart/2005/8/layout/hList1"/>
    <dgm:cxn modelId="{CA31CC28-BFD6-44D5-B644-39485EB4A889}" srcId="{C5426B35-D133-4A73-BC7E-A6B63C39C40D}" destId="{3F7C4557-E0FE-45AC-A564-982EA4C7608E}" srcOrd="2" destOrd="0" parTransId="{DF4C8F88-F8A3-4107-9EDE-54822A528927}" sibTransId="{4F91F9F3-C460-41D8-9AFE-A8EAC644E065}"/>
    <dgm:cxn modelId="{AE812D2B-53D4-4AB1-9947-23B06A98CD97}" type="presOf" srcId="{B9FC9303-8606-4936-B855-FE27D90DB3DC}" destId="{CE80B4C2-8C2D-450E-8CE4-2C374A4733FD}" srcOrd="0" destOrd="0" presId="urn:microsoft.com/office/officeart/2005/8/layout/hList1"/>
    <dgm:cxn modelId="{C503B734-D6A2-4A0C-8C9B-EFB72E1E127D}" type="presOf" srcId="{C15ED885-DBEE-445D-8792-3320A2BD2EC6}" destId="{0342036B-B605-418C-8599-D9EAE38CBA17}" srcOrd="0" destOrd="1" presId="urn:microsoft.com/office/officeart/2005/8/layout/hList1"/>
    <dgm:cxn modelId="{739DD134-8A5B-4C14-915D-62E8570F725C}" type="presOf" srcId="{C5426B35-D133-4A73-BC7E-A6B63C39C40D}" destId="{CF65013C-624D-482C-B217-5A81CD90B24E}" srcOrd="0" destOrd="0" presId="urn:microsoft.com/office/officeart/2005/8/layout/hList1"/>
    <dgm:cxn modelId="{167DD938-2AC5-4E6F-B411-C2612332A652}" srcId="{9F707997-B39A-4255-8088-17A2EF172B36}" destId="{82541623-EA68-4729-861B-F2D431BBFB7C}" srcOrd="4" destOrd="0" parTransId="{6107F4A9-4BCB-4F06-94FB-210841540AE7}" sibTransId="{77228B8E-37F9-4D58-8B8E-70CE76F1CA39}"/>
    <dgm:cxn modelId="{3090663C-0B8F-415E-960E-DA4427F03D93}" type="presOf" srcId="{AC9D81BD-42CB-486D-AE18-7EBF773BD9A8}" destId="{BEB2AA1D-D4CE-4A19-9E52-C0C8AFC507B0}" srcOrd="0" destOrd="0" presId="urn:microsoft.com/office/officeart/2005/8/layout/hList1"/>
    <dgm:cxn modelId="{8A37DC3C-D4D1-4AB0-B097-238358A1B669}" type="presOf" srcId="{0EF84D6A-89BE-46B1-AD51-CDA8A4B1E337}" destId="{8BB732E0-2F5A-45CF-AC5C-F6E21837D703}" srcOrd="0" destOrd="5" presId="urn:microsoft.com/office/officeart/2005/8/layout/hList1"/>
    <dgm:cxn modelId="{AF4AA647-66F2-4373-ABE0-8B6080F12B78}" type="presOf" srcId="{C9381606-0159-4421-9CDD-85A10ABE47AA}" destId="{EAC814C5-6ECB-4E08-A7A4-D9C7240C1BA2}" srcOrd="0" destOrd="0" presId="urn:microsoft.com/office/officeart/2005/8/layout/hList1"/>
    <dgm:cxn modelId="{ECEE1468-DD3C-40BB-872E-B141D7EAC1B3}" srcId="{3D1BCBB6-66C1-45F2-8558-6A0A16400A78}" destId="{A5FF02C2-8216-4AE3-8ED3-B4A2510A91FC}" srcOrd="1" destOrd="0" parTransId="{081E6311-AC31-422E-A3EF-93C31F05E9DE}" sibTransId="{B6DEF284-E719-4C80-B647-959FB26687CE}"/>
    <dgm:cxn modelId="{5E717A49-C008-4F78-949D-AD315DB3C9EB}" srcId="{C5426B35-D133-4A73-BC7E-A6B63C39C40D}" destId="{9F707997-B39A-4255-8088-17A2EF172B36}" srcOrd="0" destOrd="0" parTransId="{70F26D91-AD1D-4629-905F-829E14D88E8F}" sibTransId="{2D1EA2ED-D502-4737-8215-C346C853470A}"/>
    <dgm:cxn modelId="{7F589A69-DC34-4086-9278-49495932F701}" type="presOf" srcId="{C1085630-FDAA-4F9C-B04A-8A14A1997331}" destId="{0342036B-B605-418C-8599-D9EAE38CBA17}" srcOrd="0" destOrd="0" presId="urn:microsoft.com/office/officeart/2005/8/layout/hList1"/>
    <dgm:cxn modelId="{7DB15850-2944-48DD-9BF9-EAD7FD5DA719}" type="presOf" srcId="{A5FF02C2-8216-4AE3-8ED3-B4A2510A91FC}" destId="{CE80B4C2-8C2D-450E-8CE4-2C374A4733FD}" srcOrd="0" destOrd="1" presId="urn:microsoft.com/office/officeart/2005/8/layout/hList1"/>
    <dgm:cxn modelId="{40409877-C9AE-44D8-937D-4372957EF419}" type="presOf" srcId="{E593FAB0-8392-44DF-96A7-A84E351CD855}" destId="{8BB732E0-2F5A-45CF-AC5C-F6E21837D703}" srcOrd="0" destOrd="0" presId="urn:microsoft.com/office/officeart/2005/8/layout/hList1"/>
    <dgm:cxn modelId="{5A69DE87-DC2C-4B7E-9B27-E574426A0527}" type="presOf" srcId="{A347B942-2C73-4823-8707-E96CD526ADFB}" destId="{0342036B-B605-418C-8599-D9EAE38CBA17}" srcOrd="0" destOrd="2" presId="urn:microsoft.com/office/officeart/2005/8/layout/hList1"/>
    <dgm:cxn modelId="{0A58C88E-50AB-4FB8-A048-A0F83F3A1487}" type="presOf" srcId="{E9137C05-FAA0-4CED-A02C-8B4096B648F0}" destId="{8BB732E0-2F5A-45CF-AC5C-F6E21837D703}" srcOrd="0" destOrd="3" presId="urn:microsoft.com/office/officeart/2005/8/layout/hList1"/>
    <dgm:cxn modelId="{D6C56B91-B74E-4108-8058-DBD4BA0350E2}" srcId="{C9381606-0159-4421-9CDD-85A10ABE47AA}" destId="{A347B942-2C73-4823-8707-E96CD526ADFB}" srcOrd="2" destOrd="0" parTransId="{A70EDC63-37A6-49BD-8861-7E2F8F51B174}" sibTransId="{F86DFD74-9195-4E64-AA86-F4A633F1A068}"/>
    <dgm:cxn modelId="{62399C93-F7C6-4864-B6CF-F217AD1B4CDF}" type="presOf" srcId="{82541623-EA68-4729-861B-F2D431BBFB7C}" destId="{8BB732E0-2F5A-45CF-AC5C-F6E21837D703}" srcOrd="0" destOrd="4" presId="urn:microsoft.com/office/officeart/2005/8/layout/hList1"/>
    <dgm:cxn modelId="{1A7AFA93-BDAF-4C64-A6D9-4518A8D3A042}" srcId="{9F707997-B39A-4255-8088-17A2EF172B36}" destId="{64BAC45C-961F-4809-A733-7350C8D78210}" srcOrd="1" destOrd="0" parTransId="{609F28AD-A446-426A-9934-23A5D9080A10}" sibTransId="{CCAF75A4-7ADF-4738-B9EC-1E96A8C43140}"/>
    <dgm:cxn modelId="{F2E99A9D-FDD1-42AF-881C-22C1681E5330}" srcId="{3D1BCBB6-66C1-45F2-8558-6A0A16400A78}" destId="{B9FC9303-8606-4936-B855-FE27D90DB3DC}" srcOrd="0" destOrd="0" parTransId="{D4FEAD66-C7C4-43AF-8FDA-23C6326FD57B}" sibTransId="{BE8D9523-DADF-4020-9272-1D6A555E9C66}"/>
    <dgm:cxn modelId="{DB268BA1-B285-4E93-A323-FB08D0DDC078}" srcId="{C9381606-0159-4421-9CDD-85A10ABE47AA}" destId="{C15ED885-DBEE-445D-8792-3320A2BD2EC6}" srcOrd="1" destOrd="0" parTransId="{4A880510-14D4-4DDD-B6E1-765B7E22E943}" sibTransId="{46C2608D-7FFF-47F3-B528-69799E39D385}"/>
    <dgm:cxn modelId="{7520F5AF-1054-4188-80AA-E3C1226E25E2}" srcId="{C9381606-0159-4421-9CDD-85A10ABE47AA}" destId="{C1085630-FDAA-4F9C-B04A-8A14A1997331}" srcOrd="0" destOrd="0" parTransId="{A3533FE2-DA61-477F-8C9D-A604F8DB5D84}" sibTransId="{3B42959E-5CAE-41B7-AA28-C8CA96942B34}"/>
    <dgm:cxn modelId="{508221B2-BA61-4DBC-AB1B-A0D5F5EC412D}" srcId="{9F707997-B39A-4255-8088-17A2EF172B36}" destId="{E593FAB0-8392-44DF-96A7-A84E351CD855}" srcOrd="0" destOrd="0" parTransId="{EBB51FAA-493D-433C-923D-35C2A5CF13AA}" sibTransId="{2BAA5529-A2FF-4A4A-B66F-37BC900C3192}"/>
    <dgm:cxn modelId="{1B435BB6-02FD-4E11-BC2A-C3849CEAA31E}" srcId="{9F707997-B39A-4255-8088-17A2EF172B36}" destId="{D5D9D29D-1A82-4097-8955-D985361FAED1}" srcOrd="2" destOrd="0" parTransId="{63CAB6C0-84F5-4BF6-B483-E02C3A3BB811}" sibTransId="{C032635A-DAE2-432D-9A87-3537E93F9C98}"/>
    <dgm:cxn modelId="{CABD3EB8-8D0D-41E6-8BA2-7A958736A731}" srcId="{9F707997-B39A-4255-8088-17A2EF172B36}" destId="{E9137C05-FAA0-4CED-A02C-8B4096B648F0}" srcOrd="3" destOrd="0" parTransId="{C1FD21AD-4260-4D30-8CFE-68585047FCA5}" sibTransId="{3E804B3F-8CB5-4E51-8BE8-BD8D12373CE2}"/>
    <dgm:cxn modelId="{68B96ABD-7932-48A3-9154-EB89D12D8460}" srcId="{C5426B35-D133-4A73-BC7E-A6B63C39C40D}" destId="{3D1BCBB6-66C1-45F2-8558-6A0A16400A78}" srcOrd="3" destOrd="0" parTransId="{D62D70BF-7610-40A3-9188-BA5837B3622F}" sibTransId="{48D4237B-0DA4-469B-90B6-890A4563D866}"/>
    <dgm:cxn modelId="{DEE704D3-8B14-4808-82E4-CB7C2FF06BBD}" type="presOf" srcId="{9F707997-B39A-4255-8088-17A2EF172B36}" destId="{F4B8455E-9CE4-4754-9327-EA5B74E94F95}" srcOrd="0" destOrd="0" presId="urn:microsoft.com/office/officeart/2005/8/layout/hList1"/>
    <dgm:cxn modelId="{0C174BD3-A17F-49B3-A26E-590E65B28CAE}" srcId="{3F7C4557-E0FE-45AC-A564-982EA4C7608E}" destId="{E0E6B90D-1EB8-406F-96F4-DACFE2DCE388}" srcOrd="1" destOrd="0" parTransId="{182F22B2-8F19-4741-8572-118ED962C463}" sibTransId="{F8088B76-1132-4295-8C5D-CA7E57DCDEE0}"/>
    <dgm:cxn modelId="{9E4CFCE5-FFE6-447D-945C-21A5A4D6F9DB}" srcId="{3F7C4557-E0FE-45AC-A564-982EA4C7608E}" destId="{AC9D81BD-42CB-486D-AE18-7EBF773BD9A8}" srcOrd="0" destOrd="0" parTransId="{D7AB1EBB-DDBF-42B9-BBA7-23AE3953CE1F}" sibTransId="{F44AA2C9-92F7-41BD-8A97-4A21C21F549B}"/>
    <dgm:cxn modelId="{256A0DF9-B1A8-43C3-BEC8-2616ED4CD472}" type="presOf" srcId="{D5D9D29D-1A82-4097-8955-D985361FAED1}" destId="{8BB732E0-2F5A-45CF-AC5C-F6E21837D703}" srcOrd="0" destOrd="2" presId="urn:microsoft.com/office/officeart/2005/8/layout/hList1"/>
    <dgm:cxn modelId="{894652AF-F90D-41F1-AF2F-7B1696E6EF0A}" type="presParOf" srcId="{CF65013C-624D-482C-B217-5A81CD90B24E}" destId="{8516E350-206E-4BE7-A575-C83A9AF35E38}" srcOrd="0" destOrd="0" presId="urn:microsoft.com/office/officeart/2005/8/layout/hList1"/>
    <dgm:cxn modelId="{89C41E7F-6E36-4AE5-89FE-D62091200F42}" type="presParOf" srcId="{8516E350-206E-4BE7-A575-C83A9AF35E38}" destId="{F4B8455E-9CE4-4754-9327-EA5B74E94F95}" srcOrd="0" destOrd="0" presId="urn:microsoft.com/office/officeart/2005/8/layout/hList1"/>
    <dgm:cxn modelId="{B244EF56-6ADE-4932-AA6F-B8D0EEF560BF}" type="presParOf" srcId="{8516E350-206E-4BE7-A575-C83A9AF35E38}" destId="{8BB732E0-2F5A-45CF-AC5C-F6E21837D703}" srcOrd="1" destOrd="0" presId="urn:microsoft.com/office/officeart/2005/8/layout/hList1"/>
    <dgm:cxn modelId="{2786BFC1-B63F-460D-BAD0-4308B4FF6877}" type="presParOf" srcId="{CF65013C-624D-482C-B217-5A81CD90B24E}" destId="{12C946CC-9E37-4D85-B12C-62234602C1D2}" srcOrd="1" destOrd="0" presId="urn:microsoft.com/office/officeart/2005/8/layout/hList1"/>
    <dgm:cxn modelId="{69B22EB2-9CE5-4F66-A068-D15E1ABF751F}" type="presParOf" srcId="{CF65013C-624D-482C-B217-5A81CD90B24E}" destId="{110AC9B4-3898-4835-8B65-9303C8DE0A6E}" srcOrd="2" destOrd="0" presId="urn:microsoft.com/office/officeart/2005/8/layout/hList1"/>
    <dgm:cxn modelId="{ACBBF0A0-2C45-486A-B7C4-76C92C6B6D52}" type="presParOf" srcId="{110AC9B4-3898-4835-8B65-9303C8DE0A6E}" destId="{EAC814C5-6ECB-4E08-A7A4-D9C7240C1BA2}" srcOrd="0" destOrd="0" presId="urn:microsoft.com/office/officeart/2005/8/layout/hList1"/>
    <dgm:cxn modelId="{D55A64ED-204B-45CF-84C1-BC64CBCC0DB6}" type="presParOf" srcId="{110AC9B4-3898-4835-8B65-9303C8DE0A6E}" destId="{0342036B-B605-418C-8599-D9EAE38CBA17}" srcOrd="1" destOrd="0" presId="urn:microsoft.com/office/officeart/2005/8/layout/hList1"/>
    <dgm:cxn modelId="{4BF2E521-AB52-4D9A-887C-D5A1B1583781}" type="presParOf" srcId="{CF65013C-624D-482C-B217-5A81CD90B24E}" destId="{43DB6ABF-042B-4B7F-B8BF-5FDB60318CAB}" srcOrd="3" destOrd="0" presId="urn:microsoft.com/office/officeart/2005/8/layout/hList1"/>
    <dgm:cxn modelId="{3872CAA6-B93E-45F8-8041-78485D56196C}" type="presParOf" srcId="{CF65013C-624D-482C-B217-5A81CD90B24E}" destId="{96CDFBF5-0BF6-4E35-8CAF-93DF8C0415F5}" srcOrd="4" destOrd="0" presId="urn:microsoft.com/office/officeart/2005/8/layout/hList1"/>
    <dgm:cxn modelId="{39A27303-3E88-4EC6-AC1E-E0B8F5BB74F7}" type="presParOf" srcId="{96CDFBF5-0BF6-4E35-8CAF-93DF8C0415F5}" destId="{22ABA9B6-050A-492E-94D7-5359A34EE8F5}" srcOrd="0" destOrd="0" presId="urn:microsoft.com/office/officeart/2005/8/layout/hList1"/>
    <dgm:cxn modelId="{457BC0C0-CEEC-47C8-BEBA-8E1930D96FED}" type="presParOf" srcId="{96CDFBF5-0BF6-4E35-8CAF-93DF8C0415F5}" destId="{BEB2AA1D-D4CE-4A19-9E52-C0C8AFC507B0}" srcOrd="1" destOrd="0" presId="urn:microsoft.com/office/officeart/2005/8/layout/hList1"/>
    <dgm:cxn modelId="{06D3F472-5EC5-4E0B-AC59-1473E0EC4EB1}" type="presParOf" srcId="{CF65013C-624D-482C-B217-5A81CD90B24E}" destId="{784CEBF0-78D0-4417-BE8C-5931F9F5D28D}" srcOrd="5" destOrd="0" presId="urn:microsoft.com/office/officeart/2005/8/layout/hList1"/>
    <dgm:cxn modelId="{59D8E2F1-2B41-454E-A395-5238B228DC7F}" type="presParOf" srcId="{CF65013C-624D-482C-B217-5A81CD90B24E}" destId="{8D8C7920-1ED4-4192-80B6-D8CBDDEC40A8}" srcOrd="6" destOrd="0" presId="urn:microsoft.com/office/officeart/2005/8/layout/hList1"/>
    <dgm:cxn modelId="{5D9B350F-E292-47AD-94FE-B26D0CE43E81}" type="presParOf" srcId="{8D8C7920-1ED4-4192-80B6-D8CBDDEC40A8}" destId="{10C4A92D-EBB6-4DF7-88AE-F281AE789B12}" srcOrd="0" destOrd="0" presId="urn:microsoft.com/office/officeart/2005/8/layout/hList1"/>
    <dgm:cxn modelId="{BC482E6D-5E6B-4104-ADB3-EFE4759262D9}" type="presParOf" srcId="{8D8C7920-1ED4-4192-80B6-D8CBDDEC40A8}" destId="{CE80B4C2-8C2D-450E-8CE4-2C374A4733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8455E-9CE4-4754-9327-EA5B74E94F95}">
      <dsp:nvSpPr>
        <dsp:cNvPr id="0" name=""/>
        <dsp:cNvSpPr/>
      </dsp:nvSpPr>
      <dsp:spPr>
        <a:xfrm>
          <a:off x="45688" y="689528"/>
          <a:ext cx="2584925" cy="112931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no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noProof="0"/>
            <a:t>1. Acute homelessness</a:t>
          </a:r>
        </a:p>
      </dsp:txBody>
      <dsp:txXfrm>
        <a:off x="45688" y="689528"/>
        <a:ext cx="2584925" cy="1129311"/>
      </dsp:txXfrm>
    </dsp:sp>
    <dsp:sp modelId="{8BB732E0-2F5A-45CF-AC5C-F6E21837D703}">
      <dsp:nvSpPr>
        <dsp:cNvPr id="0" name=""/>
        <dsp:cNvSpPr/>
      </dsp:nvSpPr>
      <dsp:spPr>
        <a:xfrm>
          <a:off x="48693" y="2164334"/>
          <a:ext cx="2569048" cy="135603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dirty="0">
              <a:solidFill>
                <a:schemeClr val="tx1"/>
              </a:solidFill>
            </a:rPr>
            <a:t>Acute</a:t>
          </a:r>
          <a:r>
            <a:rPr lang="en-GB" sz="1300" b="1" kern="1200" noProof="0" dirty="0"/>
            <a:t> accommodation</a:t>
          </a:r>
          <a:endParaRPr lang="en-GB" sz="1300" kern="1200" noProof="0" dirty="0"/>
        </a:p>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dirty="0"/>
            <a:t>Sheltered accommodation</a:t>
          </a:r>
        </a:p>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a:t>Public premises</a:t>
          </a:r>
        </a:p>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dirty="0"/>
            <a:t>Outdoors</a:t>
          </a:r>
        </a:p>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dirty="0"/>
            <a:t>Tent</a:t>
          </a:r>
        </a:p>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dirty="0"/>
            <a:t>Car</a:t>
          </a:r>
        </a:p>
      </dsp:txBody>
      <dsp:txXfrm>
        <a:off x="48693" y="2164334"/>
        <a:ext cx="2569048" cy="1356030"/>
      </dsp:txXfrm>
    </dsp:sp>
    <dsp:sp modelId="{EAC814C5-6ECB-4E08-A7A4-D9C7240C1BA2}">
      <dsp:nvSpPr>
        <dsp:cNvPr id="0" name=""/>
        <dsp:cNvSpPr/>
      </dsp:nvSpPr>
      <dsp:spPr>
        <a:xfrm>
          <a:off x="2843330" y="705310"/>
          <a:ext cx="2550654" cy="111159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no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b="1" kern="1200" noProof="0"/>
            <a:t>2. Institutional stay or similar – moving within 3 months without a place to live</a:t>
          </a:r>
          <a:endParaRPr lang="en-GB" sz="1300" kern="1200" noProof="0"/>
        </a:p>
      </dsp:txBody>
      <dsp:txXfrm>
        <a:off x="2843330" y="705310"/>
        <a:ext cx="2550654" cy="1111591"/>
      </dsp:txXfrm>
    </dsp:sp>
    <dsp:sp modelId="{0342036B-B605-418C-8599-D9EAE38CBA17}">
      <dsp:nvSpPr>
        <dsp:cNvPr id="0" name=""/>
        <dsp:cNvSpPr/>
      </dsp:nvSpPr>
      <dsp:spPr>
        <a:xfrm>
          <a:off x="2832232" y="2164934"/>
          <a:ext cx="2569048" cy="135603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a:t>Prison</a:t>
          </a:r>
          <a:endParaRPr lang="en-GB" sz="1300" kern="1200" noProof="0"/>
        </a:p>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dirty="0">
              <a:solidFill>
                <a:srgbClr val="1F1F1F">
                  <a:hueOff val="0"/>
                  <a:satOff val="0"/>
                  <a:lumOff val="0"/>
                  <a:alphaOff val="0"/>
                </a:srgbClr>
              </a:solidFill>
              <a:latin typeface="Arial"/>
              <a:ea typeface="+mn-ea"/>
              <a:cs typeface="+mn-cs"/>
            </a:rPr>
            <a:t>Treatment centre</a:t>
          </a:r>
        </a:p>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dirty="0"/>
            <a:t>Supportive housing</a:t>
          </a:r>
        </a:p>
      </dsp:txBody>
      <dsp:txXfrm>
        <a:off x="2832232" y="2164934"/>
        <a:ext cx="2569048" cy="1356030"/>
      </dsp:txXfrm>
    </dsp:sp>
    <dsp:sp modelId="{22ABA9B6-050A-492E-94D7-5359A34EE8F5}">
      <dsp:nvSpPr>
        <dsp:cNvPr id="0" name=""/>
        <dsp:cNvSpPr/>
      </dsp:nvSpPr>
      <dsp:spPr>
        <a:xfrm>
          <a:off x="5677003" y="708075"/>
          <a:ext cx="2373209" cy="105512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no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b="1" kern="1200" noProof="0"/>
            <a:t>3. Long-term housing solutions – housing arranged by the social services</a:t>
          </a:r>
          <a:endParaRPr lang="en-GB" sz="1300" kern="1200" noProof="0"/>
        </a:p>
      </dsp:txBody>
      <dsp:txXfrm>
        <a:off x="5677003" y="708075"/>
        <a:ext cx="2373209" cy="1055121"/>
      </dsp:txXfrm>
    </dsp:sp>
    <dsp:sp modelId="{BEB2AA1D-D4CE-4A19-9E52-C0C8AFC507B0}">
      <dsp:nvSpPr>
        <dsp:cNvPr id="0" name=""/>
        <dsp:cNvSpPr/>
      </dsp:nvSpPr>
      <dsp:spPr>
        <a:xfrm>
          <a:off x="5595885" y="2145054"/>
          <a:ext cx="2569048" cy="135603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b="1" kern="1200" dirty="0">
              <a:solidFill>
                <a:srgbClr val="1F1F1F">
                  <a:hueOff val="0"/>
                  <a:satOff val="0"/>
                  <a:lumOff val="0"/>
                  <a:alphaOff val="0"/>
                </a:srgbClr>
              </a:solidFill>
              <a:latin typeface="Arial"/>
              <a:ea typeface="+mn-ea"/>
              <a:cs typeface="+mn-cs"/>
            </a:rPr>
            <a:t>Long-term social housing with support</a:t>
          </a:r>
          <a:endParaRPr lang="en-GB" sz="1300" b="1" kern="1200" noProof="0" dirty="0">
            <a:solidFill>
              <a:srgbClr val="1F1F1F">
                <a:hueOff val="0"/>
                <a:satOff val="0"/>
                <a:lumOff val="0"/>
                <a:alphaOff val="0"/>
              </a:srgbClr>
            </a:solidFill>
            <a:latin typeface="Arial"/>
            <a:ea typeface="+mn-ea"/>
            <a:cs typeface="+mn-cs"/>
          </a:endParaRPr>
        </a:p>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dirty="0">
              <a:solidFill>
                <a:schemeClr val="tx1"/>
              </a:solidFill>
            </a:rPr>
            <a:t>Municipal contract</a:t>
          </a:r>
          <a:endParaRPr lang="en-GB" sz="1300" kern="1200" noProof="0" dirty="0">
            <a:solidFill>
              <a:schemeClr val="tx1"/>
            </a:solidFill>
          </a:endParaRPr>
        </a:p>
      </dsp:txBody>
      <dsp:txXfrm>
        <a:off x="5595885" y="2145054"/>
        <a:ext cx="2569048" cy="1356030"/>
      </dsp:txXfrm>
    </dsp:sp>
    <dsp:sp modelId="{10C4A92D-EBB6-4DF7-88AE-F281AE789B12}">
      <dsp:nvSpPr>
        <dsp:cNvPr id="0" name=""/>
        <dsp:cNvSpPr/>
      </dsp:nvSpPr>
      <dsp:spPr>
        <a:xfrm>
          <a:off x="8395223" y="694303"/>
          <a:ext cx="2499786" cy="11257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no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GB" sz="1300" b="1" kern="1200" noProof="0"/>
            <a:t>4. Self-arranged short-term accommodation – maximum three months after the measurement period.</a:t>
          </a:r>
          <a:endParaRPr lang="en-GB" sz="1300" kern="1200" noProof="0"/>
        </a:p>
      </dsp:txBody>
      <dsp:txXfrm>
        <a:off x="8395223" y="694303"/>
        <a:ext cx="2499786" cy="1125788"/>
      </dsp:txXfrm>
    </dsp:sp>
    <dsp:sp modelId="{CE80B4C2-8C2D-450E-8CE4-2C374A4733FD}">
      <dsp:nvSpPr>
        <dsp:cNvPr id="0" name=""/>
        <dsp:cNvSpPr/>
      </dsp:nvSpPr>
      <dsp:spPr>
        <a:xfrm>
          <a:off x="8399822" y="2153459"/>
          <a:ext cx="2569048" cy="135603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b="1" kern="1200" dirty="0">
              <a:solidFill>
                <a:srgbClr val="1F1F1F"/>
              </a:solidFill>
              <a:latin typeface="Arial"/>
              <a:ea typeface="+mn-ea"/>
              <a:cs typeface="+mn-cs"/>
            </a:rPr>
            <a:t>Subletting second-hand</a:t>
          </a:r>
          <a:endParaRPr lang="en-GB" sz="1300" b="1" kern="1200" noProof="0" dirty="0">
            <a:solidFill>
              <a:srgbClr val="1F1F1F"/>
            </a:solidFill>
            <a:latin typeface="Arial"/>
            <a:ea typeface="+mn-ea"/>
            <a:cs typeface="+mn-cs"/>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b="1" kern="1200" dirty="0">
              <a:solidFill>
                <a:srgbClr val="1F1F1F"/>
              </a:solidFill>
              <a:latin typeface="Arial"/>
              <a:ea typeface="+mn-ea"/>
              <a:cs typeface="+mn-cs"/>
            </a:rPr>
            <a:t>Temporary accommodation with friends, acquaintances or family</a:t>
          </a:r>
          <a:endParaRPr lang="en-GB" sz="1300" b="1" kern="1200" noProof="0" dirty="0">
            <a:solidFill>
              <a:srgbClr val="1F1F1F"/>
            </a:solidFill>
            <a:latin typeface="Arial"/>
            <a:ea typeface="+mn-ea"/>
            <a:cs typeface="+mn-cs"/>
          </a:endParaRPr>
        </a:p>
      </dsp:txBody>
      <dsp:txXfrm>
        <a:off x="8399822" y="2153459"/>
        <a:ext cx="2569048" cy="13560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ABA5C-9D0D-764D-9742-82BE7839B7DB}" type="datetimeFigureOut">
              <a:rPr lang="da-DK" smtClean="0"/>
              <a:t>16-09-2025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FDF08-8605-D54D-886A-A896C6FD6C84}" type="slidenum">
              <a:rPr lang="da-DK" smtClean="0"/>
              <a:t>‹#›</a:t>
            </a:fld>
            <a:endParaRPr lang="da-DK"/>
          </a:p>
        </p:txBody>
      </p:sp>
    </p:spTree>
    <p:extLst>
      <p:ext uri="{BB962C8B-B14F-4D97-AF65-F5344CB8AC3E}">
        <p14:creationId xmlns:p14="http://schemas.microsoft.com/office/powerpoint/2010/main" val="55503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F4FDF08-8605-D54D-886A-A896C6FD6C84}" type="slidenum">
              <a:rPr lang="da-DK" smtClean="0"/>
              <a:t>6</a:t>
            </a:fld>
            <a:endParaRPr lang="da-DK"/>
          </a:p>
        </p:txBody>
      </p:sp>
    </p:spTree>
    <p:extLst>
      <p:ext uri="{BB962C8B-B14F-4D97-AF65-F5344CB8AC3E}">
        <p14:creationId xmlns:p14="http://schemas.microsoft.com/office/powerpoint/2010/main" val="1964496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2025-09-16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4523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My name is Emma Bittone. I work as a planning manager at Land Development Department, here in the city. </a:t>
            </a:r>
          </a:p>
          <a:p>
            <a:endParaRPr lang="sv-SE" dirty="0"/>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2025-09-16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5298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main subjects I will address in my presentation</a:t>
            </a:r>
          </a:p>
          <a:p>
            <a:endParaRPr lang="sv-SE" dirty="0"/>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2025-09-16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1070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Every year, during one week in April, the cities social workers fill out a survey. </a:t>
            </a:r>
          </a:p>
          <a:p>
            <a:r>
              <a:rPr lang="en-US" dirty="0"/>
              <a:t>The survey counts the number of households in the four types of homelessness, according to the National Board of Health and Welfare’s definition. (</a:t>
            </a:r>
            <a:r>
              <a:rPr lang="en-US" dirty="0" err="1"/>
              <a:t>Socialstyrelsen</a:t>
            </a:r>
            <a:r>
              <a:rPr lang="en-US" dirty="0"/>
              <a:t>) </a:t>
            </a:r>
          </a:p>
          <a:p>
            <a:endParaRPr lang="en-US" dirty="0"/>
          </a:p>
          <a:p>
            <a:r>
              <a:rPr lang="en-US" b="0" i="0" dirty="0">
                <a:solidFill>
                  <a:srgbClr val="3C51B4"/>
                </a:solidFill>
                <a:effectLst/>
                <a:latin typeface="Roboto" panose="02000000000000000000" pitchFamily="2" charset="0"/>
              </a:rPr>
              <a:t>That´s based on ETHOS (</a:t>
            </a:r>
            <a:r>
              <a:rPr lang="en-GB" sz="1200" b="0" i="0" u="none" strike="noStrike" dirty="0">
                <a:effectLst/>
              </a:rPr>
              <a:t>European Typology on homelessness and housing exclusion)</a:t>
            </a:r>
            <a:r>
              <a:rPr lang="en-US" b="0" i="0" dirty="0">
                <a:solidFill>
                  <a:srgbClr val="3C51B4"/>
                </a:solidFill>
                <a:effectLst/>
                <a:latin typeface="Roboto" panose="02000000000000000000" pitchFamily="2" charset="0"/>
              </a:rPr>
              <a:t> framework developed to improve the understanding and measurement of homelessness across Europe. </a:t>
            </a:r>
            <a:endParaRPr lang="en-US" b="0" dirty="0"/>
          </a:p>
          <a:p>
            <a:endParaRPr lang="en-US" dirty="0"/>
          </a:p>
          <a:p>
            <a:r>
              <a:rPr lang="en-US" dirty="0"/>
              <a:t>The purpose of the survey is to see how many homeless households there are and what the future needs for accommodation and support are. The results are then used for planning support and help for people who are homeless. </a:t>
            </a:r>
          </a:p>
          <a:p>
            <a:endParaRPr lang="en-US" dirty="0"/>
          </a:p>
          <a:p>
            <a:r>
              <a:rPr lang="en-US" dirty="0"/>
              <a:t>The survey is also part of the follow-up of the city’s action plan for homelessness.</a:t>
            </a:r>
          </a:p>
          <a:p>
            <a:endParaRPr lang="en-US" dirty="0"/>
          </a:p>
          <a:p>
            <a:endParaRPr lang="en-US" dirty="0"/>
          </a:p>
          <a:p>
            <a:endParaRPr lang="sv-SE" dirty="0"/>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2025-09-16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3796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four situations of homelessness according to the Swedish National Board of Health and Welfare (</a:t>
            </a:r>
            <a:r>
              <a:rPr lang="en-US" dirty="0" err="1"/>
              <a:t>Socialstyrelsen</a:t>
            </a:r>
            <a:r>
              <a:rPr lang="en-US" dirty="0"/>
              <a:t>). Witch is b</a:t>
            </a:r>
            <a:r>
              <a:rPr lang="en-GB" sz="1200" b="0" i="0" u="none" strike="noStrike" dirty="0" err="1">
                <a:effectLst/>
              </a:rPr>
              <a:t>ased</a:t>
            </a:r>
            <a:r>
              <a:rPr lang="en-GB" sz="1200" b="0" i="0" u="none" strike="noStrike" dirty="0">
                <a:effectLst/>
              </a:rPr>
              <a:t> on ETHOS framework</a:t>
            </a:r>
          </a:p>
          <a:p>
            <a:pPr marL="0" indent="0">
              <a:buNone/>
            </a:pPr>
            <a:endParaRPr lang="en-US" dirty="0"/>
          </a:p>
          <a:p>
            <a:pPr marL="0" indent="0">
              <a:buNone/>
            </a:pPr>
            <a:r>
              <a:rPr lang="en-US" dirty="0"/>
              <a:t>1. Acute homelessness </a:t>
            </a:r>
          </a:p>
          <a:p>
            <a:pPr marL="0" indent="0">
              <a:buNone/>
            </a:pPr>
            <a:r>
              <a:rPr lang="en-US" dirty="0"/>
              <a:t>2. Institutional stay or supported living, short-term of 3 months.</a:t>
            </a:r>
          </a:p>
          <a:p>
            <a:pPr marL="0" indent="0">
              <a:buNone/>
            </a:pPr>
            <a:r>
              <a:rPr lang="en-US" dirty="0"/>
              <a:t>3. Long-term housing solutions arranges by the social services </a:t>
            </a:r>
          </a:p>
          <a:p>
            <a:pPr marL="0" indent="0">
              <a:buNone/>
            </a:pPr>
            <a:r>
              <a:rPr lang="en-US" dirty="0"/>
              <a:t>4. Self-arranged short-term housing, shorter than 3 months.</a:t>
            </a:r>
          </a:p>
          <a:p>
            <a:pPr marL="0" indent="0">
              <a:buNone/>
            </a:pPr>
            <a:endParaRPr lang="en-US" dirty="0"/>
          </a:p>
          <a:p>
            <a:pPr marL="0" indent="0">
              <a:buNone/>
            </a:pPr>
            <a:r>
              <a:rPr lang="en-US" dirty="0"/>
              <a:t>The city has based it´s surveys on these four situations of homelessness for the last 10 years.</a:t>
            </a:r>
            <a:endParaRPr lang="sv-SE" dirty="0"/>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2025-09-16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8889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noProof="0" dirty="0"/>
              <a:t>However there are some households that are not included in the definition. </a:t>
            </a:r>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2025-09-16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0664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noProof="0" dirty="0"/>
              <a:t>The social workers in the city´s four Social Welfare- , functional support and eldercare and welfare administration fills out a survey, on for each household in a system called BoInvent1. </a:t>
            </a:r>
          </a:p>
          <a:p>
            <a:endParaRPr lang="en-GB" noProof="0" dirty="0"/>
          </a:p>
          <a:p>
            <a:r>
              <a:rPr lang="en-GB" noProof="0" dirty="0"/>
              <a:t>They answers questions about the households' background information, family situation, causes of homelessness, current situation and future needs for housing and support – in the near future. </a:t>
            </a:r>
          </a:p>
          <a:p>
            <a:r>
              <a:rPr lang="en-GB" noProof="0" dirty="0"/>
              <a:t> </a:t>
            </a:r>
          </a:p>
          <a:p>
            <a:r>
              <a:rPr lang="en-GB" noProof="0" dirty="0"/>
              <a:t>The survey conducts for one week in April.</a:t>
            </a:r>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2025-09-16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84268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noProof="0" dirty="0"/>
              <a:t>Afterwards the survey closes, and a team analyses the data. </a:t>
            </a:r>
          </a:p>
          <a:p>
            <a:r>
              <a:rPr lang="en-GB" noProof="0" dirty="0"/>
              <a:t>The results are then gathered in a report. </a:t>
            </a:r>
          </a:p>
          <a:p>
            <a:endParaRPr lang="en-GB" noProof="0" dirty="0"/>
          </a:p>
          <a:p>
            <a:r>
              <a:rPr lang="en-GB" noProof="0" dirty="0"/>
              <a:t>The results is part of the follow-up of the </a:t>
            </a:r>
            <a:r>
              <a:rPr lang="en-GB" noProof="0" dirty="0" err="1"/>
              <a:t>Citys</a:t>
            </a:r>
            <a:r>
              <a:rPr lang="en-GB" noProof="0" dirty="0"/>
              <a:t> action plan for homelessness and used for planning support and accommodation.  </a:t>
            </a:r>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2025-09-16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57423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en-GB" b="1" dirty="0"/>
              <a:t>Challenges:  </a:t>
            </a:r>
          </a:p>
          <a:p>
            <a:pPr marL="171450" indent="-171450">
              <a:buFont typeface="Arial" panose="020B0604020202020204" pitchFamily="34" charset="0"/>
              <a:buChar char="•"/>
            </a:pPr>
            <a:r>
              <a:rPr lang="en-GB" dirty="0"/>
              <a:t>Since the social services are conduction the survey, we are only able to measure the households in contact with the social services. </a:t>
            </a:r>
          </a:p>
          <a:p>
            <a:pPr marL="171450" indent="-171450">
              <a:buFont typeface="Arial" panose="020B0604020202020204" pitchFamily="34" charset="0"/>
              <a:buChar char="•"/>
            </a:pPr>
            <a:r>
              <a:rPr lang="en-GB" dirty="0"/>
              <a:t>The social workers have to fill out the survey in another system which requires time and effort. </a:t>
            </a:r>
          </a:p>
          <a:p>
            <a:pPr marL="171450" indent="-171450">
              <a:buFont typeface="Arial" panose="020B0604020202020204" pitchFamily="34" charset="0"/>
              <a:buChar char="•"/>
            </a:pPr>
            <a:r>
              <a:rPr lang="en-GB" dirty="0"/>
              <a:t>The City only conduct he survey for one week each year</a:t>
            </a:r>
          </a:p>
          <a:p>
            <a:pPr marL="171450" indent="-171450">
              <a:buFont typeface="Arial" panose="020B0604020202020204" pitchFamily="34" charset="0"/>
              <a:buChar char="•"/>
            </a:pPr>
            <a:r>
              <a:rPr lang="en-GB" dirty="0"/>
              <a:t>Has it been possible to extract the numbers from the ordinary journal system, we could be doing follow-ups on a regular basis</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Key factors:</a:t>
            </a:r>
          </a:p>
          <a:p>
            <a:pPr marL="171450" indent="-171450">
              <a:buFont typeface="Arial" panose="020B0604020202020204" pitchFamily="34" charset="0"/>
              <a:buChar char="•"/>
            </a:pPr>
            <a:r>
              <a:rPr lang="en-GB" dirty="0"/>
              <a:t>Using a method to measure homelessness that’s based on ETHOS definition that’s similar and comparable to </a:t>
            </a:r>
            <a:r>
              <a:rPr lang="en-GB"/>
              <a:t>European measurements. </a:t>
            </a:r>
            <a:endParaRPr lang="en-GB" dirty="0"/>
          </a:p>
          <a:p>
            <a:pPr marL="171450" indent="-171450">
              <a:buFont typeface="Arial" panose="020B0604020202020204" pitchFamily="34" charset="0"/>
              <a:buChar char="•"/>
            </a:pPr>
            <a:r>
              <a:rPr lang="en-GB" dirty="0"/>
              <a:t>Ten years of results in the City to analyse. </a:t>
            </a:r>
          </a:p>
          <a:p>
            <a:pPr marL="171450" indent="-171450">
              <a:buFont typeface="Arial" panose="020B0604020202020204" pitchFamily="34" charset="0"/>
              <a:buChar char="•"/>
            </a:pPr>
            <a:r>
              <a:rPr lang="en-GB" dirty="0"/>
              <a:t>The survey is used to follow up on the City´s plan of action to reduce homelessness – to see if the strategies in the plan reduce homelessness as planned. </a:t>
            </a:r>
          </a:p>
          <a:p>
            <a:pPr marL="171450" indent="-171450">
              <a:buFont typeface="Arial" panose="020B0604020202020204" pitchFamily="34" charset="0"/>
              <a:buChar char="•"/>
            </a:pPr>
            <a:r>
              <a:rPr lang="en-GB" dirty="0"/>
              <a:t>It´s also an opportunity to plan support and accommodation for the near future. </a:t>
            </a:r>
          </a:p>
          <a:p>
            <a:pPr marL="171450" indent="-171450">
              <a:buFont typeface="Arial" panose="020B0604020202020204" pitchFamily="34" charset="0"/>
              <a:buChar char="•"/>
            </a:pPr>
            <a:endParaRPr lang="en-GB" dirty="0"/>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2025-09-16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43983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4A01-A7EC-8638-2D32-16C368C88841}"/>
              </a:ext>
            </a:extLst>
          </p:cNvPr>
          <p:cNvSpPr>
            <a:spLocks noGrp="1"/>
          </p:cNvSpPr>
          <p:nvPr>
            <p:ph type="ctrTitle"/>
          </p:nvPr>
        </p:nvSpPr>
        <p:spPr>
          <a:xfrm>
            <a:off x="1524000" y="1122363"/>
            <a:ext cx="9144000" cy="2387600"/>
          </a:xfrm>
          <a:solidFill>
            <a:schemeClr val="accent1"/>
          </a:solidFill>
        </p:spPr>
        <p:txBody>
          <a:bodyPr anchor="ctr"/>
          <a:lstStyle>
            <a:lvl1pPr algn="ctr">
              <a:defRPr sz="6000">
                <a:solidFill>
                  <a:schemeClr val="bg1"/>
                </a:solidFill>
              </a:defRPr>
            </a:lvl1pPr>
          </a:lstStyle>
          <a:p>
            <a:r>
              <a:rPr lang="da-DK"/>
              <a:t>Klik for at redigere titeltypografien i masteren</a:t>
            </a:r>
            <a:endParaRPr lang="en-US" dirty="0"/>
          </a:p>
        </p:txBody>
      </p:sp>
      <p:sp>
        <p:nvSpPr>
          <p:cNvPr id="3" name="Subtitle 2">
            <a:extLst>
              <a:ext uri="{FF2B5EF4-FFF2-40B4-BE49-F238E27FC236}">
                <a16:creationId xmlns:a16="http://schemas.microsoft.com/office/drawing/2014/main" id="{14CF2E10-4448-9AFE-A092-65E84CBF4893}"/>
              </a:ext>
            </a:extLst>
          </p:cNvPr>
          <p:cNvSpPr>
            <a:spLocks noGrp="1"/>
          </p:cNvSpPr>
          <p:nvPr>
            <p:ph type="subTitle" idx="1"/>
          </p:nvPr>
        </p:nvSpPr>
        <p:spPr>
          <a:xfrm>
            <a:off x="1524000" y="3602038"/>
            <a:ext cx="9144000" cy="1030922"/>
          </a:xfrm>
          <a:solidFill>
            <a:schemeClr val="accent1">
              <a:lumMod val="60000"/>
              <a:lumOff val="40000"/>
            </a:schemeClr>
          </a:solidFill>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a:extLst>
              <a:ext uri="{FF2B5EF4-FFF2-40B4-BE49-F238E27FC236}">
                <a16:creationId xmlns:a16="http://schemas.microsoft.com/office/drawing/2014/main" id="{387D0386-86DC-FEBE-FD05-6D68B8ED4D0C}"/>
              </a:ext>
            </a:extLst>
          </p:cNvPr>
          <p:cNvSpPr>
            <a:spLocks noGrp="1"/>
          </p:cNvSpPr>
          <p:nvPr>
            <p:ph type="dt" sz="half" idx="10"/>
          </p:nvPr>
        </p:nvSpPr>
        <p:spPr/>
        <p:txBody>
          <a:bodyPr/>
          <a:lstStyle/>
          <a:p>
            <a:fld id="{FBE133C6-A56A-40AE-8D83-95B637DD1619}" type="datetime1">
              <a:rPr lang="en-US" smtClean="0"/>
              <a:t>9/16/2025</a:t>
            </a:fld>
            <a:endParaRPr lang="en-US"/>
          </a:p>
        </p:txBody>
      </p:sp>
      <p:sp>
        <p:nvSpPr>
          <p:cNvPr id="5" name="Footer Placeholder 4">
            <a:extLst>
              <a:ext uri="{FF2B5EF4-FFF2-40B4-BE49-F238E27FC236}">
                <a16:creationId xmlns:a16="http://schemas.microsoft.com/office/drawing/2014/main" id="{07AA77A6-21F3-7F70-F508-BA7C006D59DE}"/>
              </a:ext>
            </a:extLst>
          </p:cNvPr>
          <p:cNvSpPr>
            <a:spLocks noGrp="1"/>
          </p:cNvSpPr>
          <p:nvPr>
            <p:ph type="ftr" sz="quarter" idx="11"/>
          </p:nvPr>
        </p:nvSpPr>
        <p:spPr/>
        <p:txBody>
          <a:bodyPr/>
          <a:lstStyle/>
          <a:p>
            <a:r>
              <a:rPr lang="en-US" dirty="0"/>
              <a:t>jonathan@hjemloesninger.dk</a:t>
            </a:r>
          </a:p>
        </p:txBody>
      </p:sp>
      <p:sp>
        <p:nvSpPr>
          <p:cNvPr id="6" name="Slide Number Placeholder 5">
            <a:extLst>
              <a:ext uri="{FF2B5EF4-FFF2-40B4-BE49-F238E27FC236}">
                <a16:creationId xmlns:a16="http://schemas.microsoft.com/office/drawing/2014/main" id="{4F9A2135-8B85-0374-0D2B-CB3BF78FC0D4}"/>
              </a:ext>
            </a:extLst>
          </p:cNvPr>
          <p:cNvSpPr>
            <a:spLocks noGrp="1"/>
          </p:cNvSpPr>
          <p:nvPr>
            <p:ph type="sldNum" sz="quarter" idx="12"/>
          </p:nvPr>
        </p:nvSpPr>
        <p:spPr>
          <a:xfrm>
            <a:off x="8610600" y="6356350"/>
            <a:ext cx="2743200" cy="365125"/>
          </a:xfrm>
          <a:prstGeom prst="rect">
            <a:avLst/>
          </a:prstGeom>
        </p:spPr>
        <p:txBody>
          <a:bodyPr/>
          <a:lstStyle/>
          <a:p>
            <a:fld id="{1F8CA400-2065-4AE4-8F37-46DA327E4111}" type="slidenum">
              <a:rPr lang="en-US" smtClean="0"/>
              <a:t>‹#›</a:t>
            </a:fld>
            <a:endParaRPr lang="en-US"/>
          </a:p>
        </p:txBody>
      </p:sp>
      <p:pic>
        <p:nvPicPr>
          <p:cNvPr id="7" name="Picture 6" descr="A logo on a grey background&#10;&#10;AI-generated content may be incorrect.">
            <a:extLst>
              <a:ext uri="{FF2B5EF4-FFF2-40B4-BE49-F238E27FC236}">
                <a16:creationId xmlns:a16="http://schemas.microsoft.com/office/drawing/2014/main" id="{D765D0C2-957D-74AD-87E0-40D93AC7D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0350" y="6356350"/>
            <a:ext cx="501650" cy="501650"/>
          </a:xfrm>
          <a:prstGeom prst="rect">
            <a:avLst/>
          </a:prstGeom>
        </p:spPr>
      </p:pic>
    </p:spTree>
    <p:extLst>
      <p:ext uri="{BB962C8B-B14F-4D97-AF65-F5344CB8AC3E}">
        <p14:creationId xmlns:p14="http://schemas.microsoft.com/office/powerpoint/2010/main" val="368630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8D9F-E596-6C90-01BB-BFC9497B1693}"/>
              </a:ext>
            </a:extLst>
          </p:cNvPr>
          <p:cNvSpPr>
            <a:spLocks noGrp="1"/>
          </p:cNvSpPr>
          <p:nvPr>
            <p:ph type="title"/>
          </p:nvPr>
        </p:nvSpPr>
        <p:spPr/>
        <p:txBody>
          <a:bodyPr/>
          <a:lstStyle/>
          <a:p>
            <a:r>
              <a:rPr lang="da-DK"/>
              <a:t>Klik for at redigere titeltypografien i masteren</a:t>
            </a:r>
            <a:endParaRPr lang="en-US"/>
          </a:p>
        </p:txBody>
      </p:sp>
      <p:sp>
        <p:nvSpPr>
          <p:cNvPr id="3" name="Vertical Text Placeholder 2">
            <a:extLst>
              <a:ext uri="{FF2B5EF4-FFF2-40B4-BE49-F238E27FC236}">
                <a16:creationId xmlns:a16="http://schemas.microsoft.com/office/drawing/2014/main" id="{76B385BF-1BE5-CAFE-0485-9D0B2E1BA0A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a:extLst>
              <a:ext uri="{FF2B5EF4-FFF2-40B4-BE49-F238E27FC236}">
                <a16:creationId xmlns:a16="http://schemas.microsoft.com/office/drawing/2014/main" id="{4F82F6E1-52A2-2EA1-1828-3EF0445504BA}"/>
              </a:ext>
            </a:extLst>
          </p:cNvPr>
          <p:cNvSpPr>
            <a:spLocks noGrp="1"/>
          </p:cNvSpPr>
          <p:nvPr>
            <p:ph type="dt" sz="half" idx="10"/>
          </p:nvPr>
        </p:nvSpPr>
        <p:spPr/>
        <p:txBody>
          <a:bodyPr/>
          <a:lstStyle/>
          <a:p>
            <a:fld id="{D83163E4-84D9-4869-8806-B4451D1C29C9}" type="datetime1">
              <a:rPr lang="en-US" smtClean="0"/>
              <a:t>9/16/2025</a:t>
            </a:fld>
            <a:endParaRPr lang="en-US"/>
          </a:p>
        </p:txBody>
      </p:sp>
      <p:sp>
        <p:nvSpPr>
          <p:cNvPr id="5" name="Footer Placeholder 4">
            <a:extLst>
              <a:ext uri="{FF2B5EF4-FFF2-40B4-BE49-F238E27FC236}">
                <a16:creationId xmlns:a16="http://schemas.microsoft.com/office/drawing/2014/main" id="{1854F94A-C581-8604-69B8-86A978776D7B}"/>
              </a:ext>
            </a:extLst>
          </p:cNvPr>
          <p:cNvSpPr>
            <a:spLocks noGrp="1"/>
          </p:cNvSpPr>
          <p:nvPr>
            <p:ph type="ftr" sz="quarter" idx="11"/>
          </p:nvPr>
        </p:nvSpPr>
        <p:spPr/>
        <p:txBody>
          <a:bodyPr/>
          <a:lstStyle/>
          <a:p>
            <a:r>
              <a:rPr lang="en-US"/>
              <a:t>jonathan@hjemloesninger.dk</a:t>
            </a:r>
          </a:p>
        </p:txBody>
      </p:sp>
      <p:sp>
        <p:nvSpPr>
          <p:cNvPr id="6" name="Slide Number Placeholder 5">
            <a:extLst>
              <a:ext uri="{FF2B5EF4-FFF2-40B4-BE49-F238E27FC236}">
                <a16:creationId xmlns:a16="http://schemas.microsoft.com/office/drawing/2014/main" id="{0FDC3508-C8DC-6E6D-3F61-080D4ED0325A}"/>
              </a:ext>
            </a:extLst>
          </p:cNvPr>
          <p:cNvSpPr>
            <a:spLocks noGrp="1"/>
          </p:cNvSpPr>
          <p:nvPr>
            <p:ph type="sldNum" sz="quarter" idx="12"/>
          </p:nvPr>
        </p:nvSpPr>
        <p:spPr>
          <a:xfrm>
            <a:off x="8610600" y="6356350"/>
            <a:ext cx="2743200" cy="365125"/>
          </a:xfrm>
          <a:prstGeom prst="rect">
            <a:avLst/>
          </a:prstGeom>
        </p:spPr>
        <p:txBody>
          <a:bodyPr/>
          <a:lstStyle/>
          <a:p>
            <a:fld id="{1F8CA400-2065-4AE4-8F37-46DA327E4111}" type="slidenum">
              <a:rPr lang="en-US" smtClean="0"/>
              <a:t>‹#›</a:t>
            </a:fld>
            <a:endParaRPr lang="en-US"/>
          </a:p>
        </p:txBody>
      </p:sp>
    </p:spTree>
    <p:extLst>
      <p:ext uri="{BB962C8B-B14F-4D97-AF65-F5344CB8AC3E}">
        <p14:creationId xmlns:p14="http://schemas.microsoft.com/office/powerpoint/2010/main" val="356486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345380-6CB4-8AD4-43EA-4639A8F862F7}"/>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US"/>
          </a:p>
        </p:txBody>
      </p:sp>
      <p:sp>
        <p:nvSpPr>
          <p:cNvPr id="3" name="Vertical Text Placeholder 2">
            <a:extLst>
              <a:ext uri="{FF2B5EF4-FFF2-40B4-BE49-F238E27FC236}">
                <a16:creationId xmlns:a16="http://schemas.microsoft.com/office/drawing/2014/main" id="{46DB266F-DB92-4600-B9BC-07298BA9CC6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a:extLst>
              <a:ext uri="{FF2B5EF4-FFF2-40B4-BE49-F238E27FC236}">
                <a16:creationId xmlns:a16="http://schemas.microsoft.com/office/drawing/2014/main" id="{8D15AB56-79EB-6B80-93F9-276506A5406F}"/>
              </a:ext>
            </a:extLst>
          </p:cNvPr>
          <p:cNvSpPr>
            <a:spLocks noGrp="1"/>
          </p:cNvSpPr>
          <p:nvPr>
            <p:ph type="dt" sz="half" idx="10"/>
          </p:nvPr>
        </p:nvSpPr>
        <p:spPr/>
        <p:txBody>
          <a:bodyPr/>
          <a:lstStyle/>
          <a:p>
            <a:fld id="{1AE17F24-477B-4A60-9C2E-5C854BD80BE4}" type="datetime1">
              <a:rPr lang="en-US" smtClean="0"/>
              <a:t>9/16/2025</a:t>
            </a:fld>
            <a:endParaRPr lang="en-US"/>
          </a:p>
        </p:txBody>
      </p:sp>
      <p:sp>
        <p:nvSpPr>
          <p:cNvPr id="5" name="Footer Placeholder 4">
            <a:extLst>
              <a:ext uri="{FF2B5EF4-FFF2-40B4-BE49-F238E27FC236}">
                <a16:creationId xmlns:a16="http://schemas.microsoft.com/office/drawing/2014/main" id="{D575C47D-CBB9-3E74-8D0C-99DFFDF32166}"/>
              </a:ext>
            </a:extLst>
          </p:cNvPr>
          <p:cNvSpPr>
            <a:spLocks noGrp="1"/>
          </p:cNvSpPr>
          <p:nvPr>
            <p:ph type="ftr" sz="quarter" idx="11"/>
          </p:nvPr>
        </p:nvSpPr>
        <p:spPr/>
        <p:txBody>
          <a:bodyPr/>
          <a:lstStyle/>
          <a:p>
            <a:r>
              <a:rPr lang="en-US"/>
              <a:t>jonathan@hjemloesninger.dk</a:t>
            </a:r>
          </a:p>
        </p:txBody>
      </p:sp>
      <p:sp>
        <p:nvSpPr>
          <p:cNvPr id="6" name="Slide Number Placeholder 5">
            <a:extLst>
              <a:ext uri="{FF2B5EF4-FFF2-40B4-BE49-F238E27FC236}">
                <a16:creationId xmlns:a16="http://schemas.microsoft.com/office/drawing/2014/main" id="{B13E1406-37B5-D273-50FD-0A642368D6B2}"/>
              </a:ext>
            </a:extLst>
          </p:cNvPr>
          <p:cNvSpPr>
            <a:spLocks noGrp="1"/>
          </p:cNvSpPr>
          <p:nvPr>
            <p:ph type="sldNum" sz="quarter" idx="12"/>
          </p:nvPr>
        </p:nvSpPr>
        <p:spPr>
          <a:xfrm>
            <a:off x="8610600" y="6356350"/>
            <a:ext cx="2743200" cy="365125"/>
          </a:xfrm>
          <a:prstGeom prst="rect">
            <a:avLst/>
          </a:prstGeom>
        </p:spPr>
        <p:txBody>
          <a:bodyPr/>
          <a:lstStyle/>
          <a:p>
            <a:fld id="{1F8CA400-2065-4AE4-8F37-46DA327E4111}" type="slidenum">
              <a:rPr lang="en-US" smtClean="0"/>
              <a:t>‹#›</a:t>
            </a:fld>
            <a:endParaRPr lang="en-US"/>
          </a:p>
        </p:txBody>
      </p:sp>
    </p:spTree>
    <p:extLst>
      <p:ext uri="{BB962C8B-B14F-4D97-AF65-F5344CB8AC3E}">
        <p14:creationId xmlns:p14="http://schemas.microsoft.com/office/powerpoint/2010/main" val="1196613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en-GB" noProof="0"/>
              <a:t>Eventuell</a:t>
            </a:r>
            <a:r>
              <a:rPr lang="en-GB" noProof="0" dirty="0"/>
              <a:t> </a:t>
            </a:r>
            <a:r>
              <a:rPr lang="en-GB" noProof="0" dirty="0" err="1"/>
              <a:t>underrubrik</a:t>
            </a:r>
            <a:endParaRPr lang="en-GB" noProof="0" dirty="0"/>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en-GB" noProof="0" dirty="0" err="1"/>
              <a:t>Eventuellt</a:t>
            </a:r>
            <a:r>
              <a:rPr lang="en-GB" noProof="0" dirty="0"/>
              <a:t> </a:t>
            </a:r>
            <a:r>
              <a:rPr lang="en-GB" noProof="0" dirty="0" err="1"/>
              <a:t>namn</a:t>
            </a:r>
            <a:r>
              <a:rPr lang="en-GB" noProof="0" dirty="0"/>
              <a:t> </a:t>
            </a:r>
            <a:r>
              <a:rPr lang="en-GB" noProof="0" dirty="0" err="1"/>
              <a:t>på</a:t>
            </a:r>
            <a:r>
              <a:rPr lang="en-GB" noProof="0" dirty="0"/>
              <a:t> </a:t>
            </a:r>
            <a:r>
              <a:rPr lang="en-GB" noProof="0" dirty="0" err="1"/>
              <a:t>föredragshållare</a:t>
            </a:r>
            <a:endParaRPr lang="en-GB" noProof="0"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solidFill>
                  <a:schemeClr val="tx1"/>
                </a:solidFill>
                <a:latin typeface="+mn-lt"/>
              </a:rPr>
              <a:t>Sustainable</a:t>
            </a:r>
            <a:r>
              <a:rPr lang="sv-SE" sz="1100" dirty="0">
                <a:solidFill>
                  <a:schemeClr val="tx1"/>
                </a:solidFill>
                <a:latin typeface="+mn-lt"/>
              </a:rPr>
              <a:t> city – </a:t>
            </a:r>
            <a:r>
              <a:rPr lang="en-GB" sz="1100" noProof="0" dirty="0">
                <a:solidFill>
                  <a:schemeClr val="tx1"/>
                </a:solidFill>
                <a:latin typeface="+mn-lt"/>
              </a:rPr>
              <a:t>open</a:t>
            </a:r>
            <a:r>
              <a:rPr lang="sv-SE" sz="1100" dirty="0">
                <a:solidFill>
                  <a:schemeClr val="tx1"/>
                </a:solidFill>
                <a:latin typeface="+mn-lt"/>
              </a:rPr>
              <a:t> to </a:t>
            </a:r>
            <a:r>
              <a:rPr lang="en-GB" sz="1100" noProof="0" dirty="0">
                <a:solidFill>
                  <a:schemeClr val="tx1"/>
                </a:solidFill>
                <a:latin typeface="+mn-lt"/>
              </a:rPr>
              <a:t>the</a:t>
            </a:r>
            <a:r>
              <a:rPr lang="sv-SE" sz="1100" dirty="0">
                <a:solidFill>
                  <a:schemeClr val="tx1"/>
                </a:solidFill>
                <a:latin typeface="+mn-lt"/>
              </a:rPr>
              <a:t> </a:t>
            </a:r>
            <a:r>
              <a:rPr lang="en-GB" sz="1100" noProof="0" dirty="0">
                <a:solidFill>
                  <a:schemeClr val="tx1"/>
                </a:solidFill>
                <a:latin typeface="+mn-lt"/>
              </a:rPr>
              <a:t>world</a:t>
            </a:r>
          </a:p>
        </p:txBody>
      </p:sp>
      <p:pic>
        <p:nvPicPr>
          <p:cNvPr id="4" name="Bildobjekt 3" descr="Logo&#10;&#10;City of Gothenburg">
            <a:extLst>
              <a:ext uri="{FF2B5EF4-FFF2-40B4-BE49-F238E27FC236}">
                <a16:creationId xmlns:a16="http://schemas.microsoft.com/office/drawing/2014/main" id="{4E4C885C-3628-5786-6923-0FB343A85EE9}"/>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513917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2056275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Content Placeholder 2"/>
          <p:cNvSpPr>
            <a:spLocks noGrp="1"/>
          </p:cNvSpPr>
          <p:nvPr>
            <p:ph sz="half" idx="1"/>
          </p:nvPr>
        </p:nvSpPr>
        <p:spPr>
          <a:xfrm>
            <a:off x="407988" y="1736729"/>
            <a:ext cx="5400000" cy="4176710"/>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4" name="Content Placeholder 3"/>
          <p:cNvSpPr>
            <a:spLocks noGrp="1"/>
          </p:cNvSpPr>
          <p:nvPr>
            <p:ph sz="half" idx="2"/>
          </p:nvPr>
        </p:nvSpPr>
        <p:spPr>
          <a:xfrm>
            <a:off x="6379250" y="1736729"/>
            <a:ext cx="5400000" cy="4176710"/>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1548350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4" name="Content Placeholder 3"/>
          <p:cNvSpPr>
            <a:spLocks noGrp="1"/>
          </p:cNvSpPr>
          <p:nvPr>
            <p:ph sz="half" idx="2"/>
          </p:nvPr>
        </p:nvSpPr>
        <p:spPr>
          <a:xfrm>
            <a:off x="407988" y="2281031"/>
            <a:ext cx="5278080" cy="3524684"/>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6" name="Content Placeholder 5"/>
          <p:cNvSpPr>
            <a:spLocks noGrp="1"/>
          </p:cNvSpPr>
          <p:nvPr>
            <p:ph sz="quarter" idx="4"/>
          </p:nvPr>
        </p:nvSpPr>
        <p:spPr>
          <a:xfrm>
            <a:off x="6432000" y="2281035"/>
            <a:ext cx="5280000" cy="3524685"/>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768577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70826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181625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2143426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132730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5FFC-3DB3-C9EF-F9D7-A925B7C57C9A}"/>
              </a:ext>
            </a:extLst>
          </p:cNvPr>
          <p:cNvSpPr>
            <a:spLocks noGrp="1"/>
          </p:cNvSpPr>
          <p:nvPr>
            <p:ph type="title"/>
          </p:nvPr>
        </p:nvSpPr>
        <p:spPr>
          <a:solidFill>
            <a:schemeClr val="accent2"/>
          </a:solidFill>
        </p:spPr>
        <p:txBody>
          <a:bodyPr/>
          <a:lstStyle>
            <a:lvl1pPr>
              <a:defRPr>
                <a:solidFill>
                  <a:schemeClr val="bg1"/>
                </a:solidFill>
              </a:defRPr>
            </a:lvl1pPr>
          </a:lstStyle>
          <a:p>
            <a:r>
              <a:rPr lang="da-DK"/>
              <a:t>Klik for at redigere titeltypografien i masteren</a:t>
            </a:r>
            <a:endParaRPr lang="en-US"/>
          </a:p>
        </p:txBody>
      </p:sp>
      <p:sp>
        <p:nvSpPr>
          <p:cNvPr id="3" name="Content Placeholder 2">
            <a:extLst>
              <a:ext uri="{FF2B5EF4-FFF2-40B4-BE49-F238E27FC236}">
                <a16:creationId xmlns:a16="http://schemas.microsoft.com/office/drawing/2014/main" id="{C54012F9-7BF7-6B58-BD40-E9D81AE84B3B}"/>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a:extLst>
              <a:ext uri="{FF2B5EF4-FFF2-40B4-BE49-F238E27FC236}">
                <a16:creationId xmlns:a16="http://schemas.microsoft.com/office/drawing/2014/main" id="{14D8EA7D-FC97-29B3-EDE1-EA9213ED75ED}"/>
              </a:ext>
            </a:extLst>
          </p:cNvPr>
          <p:cNvSpPr>
            <a:spLocks noGrp="1"/>
          </p:cNvSpPr>
          <p:nvPr>
            <p:ph type="dt" sz="half" idx="10"/>
          </p:nvPr>
        </p:nvSpPr>
        <p:spPr/>
        <p:txBody>
          <a:bodyPr/>
          <a:lstStyle/>
          <a:p>
            <a:fld id="{19D7E5AE-A5B0-4628-878D-D167B4C8C52F}" type="datetime1">
              <a:rPr lang="en-US" smtClean="0"/>
              <a:t>9/16/2025</a:t>
            </a:fld>
            <a:endParaRPr lang="en-US"/>
          </a:p>
        </p:txBody>
      </p:sp>
      <p:sp>
        <p:nvSpPr>
          <p:cNvPr id="5" name="Footer Placeholder 4">
            <a:extLst>
              <a:ext uri="{FF2B5EF4-FFF2-40B4-BE49-F238E27FC236}">
                <a16:creationId xmlns:a16="http://schemas.microsoft.com/office/drawing/2014/main" id="{605DC7CD-3B4D-1945-AB4E-BB899A76DC24}"/>
              </a:ext>
            </a:extLst>
          </p:cNvPr>
          <p:cNvSpPr>
            <a:spLocks noGrp="1"/>
          </p:cNvSpPr>
          <p:nvPr>
            <p:ph type="ftr" sz="quarter" idx="11"/>
          </p:nvPr>
        </p:nvSpPr>
        <p:spPr/>
        <p:txBody>
          <a:bodyPr/>
          <a:lstStyle/>
          <a:p>
            <a:r>
              <a:rPr lang="en-US"/>
              <a:t>jonathan@hjemloesninger.dk</a:t>
            </a:r>
          </a:p>
        </p:txBody>
      </p:sp>
      <p:sp>
        <p:nvSpPr>
          <p:cNvPr id="6" name="Slide Number Placeholder 5">
            <a:extLst>
              <a:ext uri="{FF2B5EF4-FFF2-40B4-BE49-F238E27FC236}">
                <a16:creationId xmlns:a16="http://schemas.microsoft.com/office/drawing/2014/main" id="{BD423F6F-43FD-8D6D-EE23-9A81CCB6778D}"/>
              </a:ext>
            </a:extLst>
          </p:cNvPr>
          <p:cNvSpPr>
            <a:spLocks noGrp="1"/>
          </p:cNvSpPr>
          <p:nvPr>
            <p:ph type="sldNum" sz="quarter" idx="12"/>
          </p:nvPr>
        </p:nvSpPr>
        <p:spPr>
          <a:xfrm>
            <a:off x="8610600" y="6356350"/>
            <a:ext cx="2743200" cy="365125"/>
          </a:xfrm>
          <a:prstGeom prst="rect">
            <a:avLst/>
          </a:prstGeom>
        </p:spPr>
        <p:txBody>
          <a:bodyPr/>
          <a:lstStyle/>
          <a:p>
            <a:fld id="{1F8CA400-2065-4AE4-8F37-46DA327E4111}" type="slidenum">
              <a:rPr lang="en-US" smtClean="0"/>
              <a:t>‹#›</a:t>
            </a:fld>
            <a:endParaRPr lang="en-US"/>
          </a:p>
        </p:txBody>
      </p:sp>
      <p:pic>
        <p:nvPicPr>
          <p:cNvPr id="7" name="Picture 6" descr="A logo on a grey background&#10;&#10;AI-generated content may be incorrect.">
            <a:extLst>
              <a:ext uri="{FF2B5EF4-FFF2-40B4-BE49-F238E27FC236}">
                <a16:creationId xmlns:a16="http://schemas.microsoft.com/office/drawing/2014/main" id="{8F448A78-DE2E-B4E1-575E-84586651B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0350" y="6356350"/>
            <a:ext cx="501650" cy="501650"/>
          </a:xfrm>
          <a:prstGeom prst="rect">
            <a:avLst/>
          </a:prstGeom>
        </p:spPr>
      </p:pic>
      <p:sp>
        <p:nvSpPr>
          <p:cNvPr id="13" name="Text Placeholder 12">
            <a:extLst>
              <a:ext uri="{FF2B5EF4-FFF2-40B4-BE49-F238E27FC236}">
                <a16:creationId xmlns:a16="http://schemas.microsoft.com/office/drawing/2014/main" id="{12631E64-B8C6-77EE-AA3B-A1AD8EB7BCDF}"/>
              </a:ext>
            </a:extLst>
          </p:cNvPr>
          <p:cNvSpPr>
            <a:spLocks noGrp="1"/>
          </p:cNvSpPr>
          <p:nvPr>
            <p:ph type="body" sz="quarter" idx="13" hasCustomPrompt="1"/>
          </p:nvPr>
        </p:nvSpPr>
        <p:spPr>
          <a:xfrm>
            <a:off x="0" y="0"/>
            <a:ext cx="159462" cy="4845050"/>
          </a:xfrm>
          <a:solidFill>
            <a:schemeClr val="accent2">
              <a:lumMod val="60000"/>
              <a:lumOff val="40000"/>
            </a:schemeClr>
          </a:solidFill>
          <a:ln>
            <a:noFill/>
          </a:ln>
        </p:spPr>
        <p:txBody>
          <a:bodyPr vert="vert270" lIns="18000" rIns="18000" anchor="ctr" anchorCtr="0">
            <a:normAutofit/>
          </a:bodyPr>
          <a:lstStyle>
            <a:lvl1pPr marL="0" indent="0">
              <a:buNone/>
              <a:defRPr sz="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a-DK" sz="800" dirty="0"/>
              <a:t>Indsæt slidetitel (og tilpas farve)</a:t>
            </a:r>
            <a:endParaRPr lang="en-US" dirty="0"/>
          </a:p>
        </p:txBody>
      </p:sp>
      <p:sp>
        <p:nvSpPr>
          <p:cNvPr id="14" name="Text Placeholder 12">
            <a:extLst>
              <a:ext uri="{FF2B5EF4-FFF2-40B4-BE49-F238E27FC236}">
                <a16:creationId xmlns:a16="http://schemas.microsoft.com/office/drawing/2014/main" id="{EF632A97-92D4-1C68-70A5-2C1731B5D414}"/>
              </a:ext>
            </a:extLst>
          </p:cNvPr>
          <p:cNvSpPr>
            <a:spLocks noGrp="1"/>
          </p:cNvSpPr>
          <p:nvPr>
            <p:ph type="body" sz="quarter" idx="14" hasCustomPrompt="1"/>
          </p:nvPr>
        </p:nvSpPr>
        <p:spPr>
          <a:xfrm>
            <a:off x="-2819" y="4845050"/>
            <a:ext cx="159462" cy="2012950"/>
          </a:xfrm>
          <a:solidFill>
            <a:schemeClr val="accent2"/>
          </a:solidFill>
          <a:ln>
            <a:noFill/>
          </a:ln>
        </p:spPr>
        <p:txBody>
          <a:bodyPr vert="vert270" lIns="18000" rIns="18000" anchor="ctr" anchorCtr="0">
            <a:normAutofit/>
          </a:bodyPr>
          <a:lstStyle>
            <a:lvl1pPr marL="0" indent="0">
              <a:buNone/>
              <a:defRPr sz="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a-DK" sz="800" dirty="0"/>
              <a:t>Indsæt slidetitel (og tilpas farven)</a:t>
            </a:r>
            <a:endParaRPr lang="en-US" dirty="0"/>
          </a:p>
        </p:txBody>
      </p:sp>
    </p:spTree>
    <p:extLst>
      <p:ext uri="{BB962C8B-B14F-4D97-AF65-F5344CB8AC3E}">
        <p14:creationId xmlns:p14="http://schemas.microsoft.com/office/powerpoint/2010/main" val="1282234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212595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1988746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2486970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bg2"/>
          </a:solidFill>
        </p:spPr>
        <p:txBody>
          <a:bodyPr wrap="square" lIns="432000" tIns="432000" rIns="432000" bIns="432000" anchor="ctr" anchorCtr="0">
            <a:spAutoFit/>
          </a:bodyPr>
          <a:lstStyle>
            <a:lvl1pPr algn="l">
              <a:lnSpc>
                <a:spcPct val="90000"/>
              </a:lnSpc>
              <a:defRPr sz="3000">
                <a:solidFill>
                  <a:schemeClr val="tx1"/>
                </a:solidFill>
              </a:defRPr>
            </a:lvl1pPr>
          </a:lstStyle>
          <a:p>
            <a:r>
              <a:rPr lang="en-GB" noProof="0" dirty="0"/>
              <a:t>Rubrik </a:t>
            </a:r>
            <a:r>
              <a:rPr lang="en-GB" noProof="0" dirty="0" err="1"/>
              <a:t>på</a:t>
            </a:r>
            <a:br>
              <a:rPr lang="en-GB" noProof="0" dirty="0"/>
            </a:br>
            <a:r>
              <a:rPr lang="en-GB" noProof="0" dirty="0" err="1"/>
              <a:t>två</a:t>
            </a:r>
            <a:r>
              <a:rPr lang="en-GB" noProof="0" dirty="0"/>
              <a:t> </a:t>
            </a:r>
            <a:r>
              <a:rPr lang="en-GB" noProof="0" dirty="0" err="1"/>
              <a:t>rader</a:t>
            </a:r>
            <a:endParaRPr lang="en-GB" noProof="0" dirty="0"/>
          </a:p>
        </p:txBody>
      </p:sp>
    </p:spTree>
    <p:extLst>
      <p:ext uri="{BB962C8B-B14F-4D97-AF65-F5344CB8AC3E}">
        <p14:creationId xmlns:p14="http://schemas.microsoft.com/office/powerpoint/2010/main" val="2870805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19864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632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tx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Tree>
    <p:extLst>
      <p:ext uri="{BB962C8B-B14F-4D97-AF65-F5344CB8AC3E}">
        <p14:creationId xmlns:p14="http://schemas.microsoft.com/office/powerpoint/2010/main" val="2261968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2" name="Bildobjekt 1" descr="Logo&#10;&#10;City of Gothenburg">
            <a:extLst>
              <a:ext uri="{FF2B5EF4-FFF2-40B4-BE49-F238E27FC236}">
                <a16:creationId xmlns:a16="http://schemas.microsoft.com/office/drawing/2014/main" id="{6B3DB386-DFFD-E7E4-69C1-0F63A46DDE58}"/>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366215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3" name="Bildobjekt 2" descr="Logo&#10;&#10;City of Gothenburg">
            <a:extLst>
              <a:ext uri="{FF2B5EF4-FFF2-40B4-BE49-F238E27FC236}">
                <a16:creationId xmlns:a16="http://schemas.microsoft.com/office/drawing/2014/main" id="{6E0A1E0D-5E23-A7D7-A18F-94B88831524B}"/>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97483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tx1"/>
                </a:solidFill>
              </a:defRPr>
            </a:lvl1pPr>
          </a:lstStyle>
          <a:p>
            <a:r>
              <a:rPr lang="sv-SE" dirty="0"/>
              <a:t>Contact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en-GB" noProof="0" dirty="0"/>
              <a:t>Department</a:t>
            </a:r>
            <a:br>
              <a:rPr lang="en-GB" noProof="0" dirty="0"/>
            </a:br>
            <a:r>
              <a:rPr lang="en-GB" noProof="0" dirty="0"/>
              <a:t>Section, City of Gothenburg</a:t>
            </a:r>
            <a:br>
              <a:rPr lang="en-GB" noProof="0" dirty="0"/>
            </a:br>
            <a:r>
              <a:rPr lang="en-GB" noProof="0" dirty="0"/>
              <a:t>Name</a:t>
            </a:r>
            <a:br>
              <a:rPr lang="en-GB" noProof="0" dirty="0"/>
            </a:br>
            <a:r>
              <a:rPr lang="en-GB" noProof="0" dirty="0"/>
              <a:t>name@name.se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latin typeface="+mn-lt"/>
              </a:rPr>
              <a:t>Sustainable</a:t>
            </a:r>
            <a:r>
              <a:rPr lang="sv-SE" sz="1100" dirty="0">
                <a:latin typeface="+mn-lt"/>
              </a:rPr>
              <a:t> city – </a:t>
            </a:r>
            <a:r>
              <a:rPr lang="en-GB" sz="1100" noProof="0" dirty="0">
                <a:latin typeface="+mn-lt"/>
              </a:rPr>
              <a:t>open</a:t>
            </a:r>
            <a:r>
              <a:rPr lang="sv-SE" sz="1100" dirty="0">
                <a:latin typeface="+mn-lt"/>
              </a:rPr>
              <a:t> to </a:t>
            </a:r>
            <a:r>
              <a:rPr lang="en-GB" sz="1100" noProof="0" dirty="0">
                <a:latin typeface="+mn-lt"/>
              </a:rPr>
              <a:t>the</a:t>
            </a:r>
            <a:r>
              <a:rPr lang="sv-SE" sz="1100" dirty="0">
                <a:latin typeface="+mn-lt"/>
              </a:rPr>
              <a:t> </a:t>
            </a:r>
            <a:r>
              <a:rPr lang="en-GB" sz="1100" noProof="0" dirty="0">
                <a:latin typeface="+mn-lt"/>
              </a:rPr>
              <a:t>world</a:t>
            </a:r>
          </a:p>
        </p:txBody>
      </p:sp>
      <p:pic>
        <p:nvPicPr>
          <p:cNvPr id="2" name="Bildobjekt 1" descr="Logo&#10;&#10;City of Gothenburg">
            <a:extLst>
              <a:ext uri="{FF2B5EF4-FFF2-40B4-BE49-F238E27FC236}">
                <a16:creationId xmlns:a16="http://schemas.microsoft.com/office/drawing/2014/main" id="{727BBF75-3874-9ED1-013C-0269E4AEB932}"/>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277607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fsnits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DFBF-EDBE-1705-87DC-0914CDB1DA84}"/>
              </a:ext>
            </a:extLst>
          </p:cNvPr>
          <p:cNvSpPr>
            <a:spLocks noGrp="1"/>
          </p:cNvSpPr>
          <p:nvPr>
            <p:ph type="title"/>
          </p:nvPr>
        </p:nvSpPr>
        <p:spPr>
          <a:xfrm>
            <a:off x="831850" y="1709738"/>
            <a:ext cx="10515600" cy="2852737"/>
          </a:xfrm>
          <a:solidFill>
            <a:schemeClr val="accent2"/>
          </a:solidFill>
        </p:spPr>
        <p:txBody>
          <a:bodyPr anchor="b"/>
          <a:lstStyle>
            <a:lvl1pPr>
              <a:defRPr sz="6000">
                <a:solidFill>
                  <a:schemeClr val="bg1"/>
                </a:solidFill>
              </a:defRPr>
            </a:lvl1pPr>
          </a:lstStyle>
          <a:p>
            <a:r>
              <a:rPr lang="da-DK"/>
              <a:t>Klik for at redigere titeltypografien i masteren</a:t>
            </a:r>
            <a:endParaRPr lang="en-US"/>
          </a:p>
        </p:txBody>
      </p:sp>
      <p:sp>
        <p:nvSpPr>
          <p:cNvPr id="3" name="Text Placeholder 2">
            <a:extLst>
              <a:ext uri="{FF2B5EF4-FFF2-40B4-BE49-F238E27FC236}">
                <a16:creationId xmlns:a16="http://schemas.microsoft.com/office/drawing/2014/main" id="{7BD66A6B-86CA-A07E-74ED-AAB2513A6C7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Date Placeholder 3">
            <a:extLst>
              <a:ext uri="{FF2B5EF4-FFF2-40B4-BE49-F238E27FC236}">
                <a16:creationId xmlns:a16="http://schemas.microsoft.com/office/drawing/2014/main" id="{30920792-F976-9D79-63C5-4F595FDF14C1}"/>
              </a:ext>
            </a:extLst>
          </p:cNvPr>
          <p:cNvSpPr>
            <a:spLocks noGrp="1"/>
          </p:cNvSpPr>
          <p:nvPr>
            <p:ph type="dt" sz="half" idx="10"/>
          </p:nvPr>
        </p:nvSpPr>
        <p:spPr/>
        <p:txBody>
          <a:bodyPr/>
          <a:lstStyle/>
          <a:p>
            <a:fld id="{EA393CA7-93B4-4FFA-AAA5-DF53E8284833}" type="datetime1">
              <a:rPr lang="en-US" smtClean="0"/>
              <a:t>9/16/2025</a:t>
            </a:fld>
            <a:endParaRPr lang="en-US"/>
          </a:p>
        </p:txBody>
      </p:sp>
      <p:sp>
        <p:nvSpPr>
          <p:cNvPr id="5" name="Footer Placeholder 4">
            <a:extLst>
              <a:ext uri="{FF2B5EF4-FFF2-40B4-BE49-F238E27FC236}">
                <a16:creationId xmlns:a16="http://schemas.microsoft.com/office/drawing/2014/main" id="{AAB55C2B-4049-2572-EC70-DE51A39B7BD1}"/>
              </a:ext>
            </a:extLst>
          </p:cNvPr>
          <p:cNvSpPr>
            <a:spLocks noGrp="1"/>
          </p:cNvSpPr>
          <p:nvPr>
            <p:ph type="ftr" sz="quarter" idx="11"/>
          </p:nvPr>
        </p:nvSpPr>
        <p:spPr/>
        <p:txBody>
          <a:bodyPr/>
          <a:lstStyle/>
          <a:p>
            <a:r>
              <a:rPr lang="en-US"/>
              <a:t>jonathan@hjemloesninger.dk</a:t>
            </a:r>
          </a:p>
        </p:txBody>
      </p:sp>
      <p:sp>
        <p:nvSpPr>
          <p:cNvPr id="6" name="Slide Number Placeholder 5">
            <a:extLst>
              <a:ext uri="{FF2B5EF4-FFF2-40B4-BE49-F238E27FC236}">
                <a16:creationId xmlns:a16="http://schemas.microsoft.com/office/drawing/2014/main" id="{F9F9B6BC-8DB4-EC15-771F-B9897EEC79B8}"/>
              </a:ext>
            </a:extLst>
          </p:cNvPr>
          <p:cNvSpPr>
            <a:spLocks noGrp="1"/>
          </p:cNvSpPr>
          <p:nvPr>
            <p:ph type="sldNum" sz="quarter" idx="12"/>
          </p:nvPr>
        </p:nvSpPr>
        <p:spPr>
          <a:xfrm>
            <a:off x="8610600" y="6356350"/>
            <a:ext cx="2743200" cy="365125"/>
          </a:xfrm>
          <a:prstGeom prst="rect">
            <a:avLst/>
          </a:prstGeom>
        </p:spPr>
        <p:txBody>
          <a:bodyPr/>
          <a:lstStyle/>
          <a:p>
            <a:fld id="{1F8CA400-2065-4AE4-8F37-46DA327E4111}" type="slidenum">
              <a:rPr lang="en-US" smtClean="0"/>
              <a:t>‹#›</a:t>
            </a:fld>
            <a:endParaRPr lang="en-US"/>
          </a:p>
        </p:txBody>
      </p:sp>
      <p:pic>
        <p:nvPicPr>
          <p:cNvPr id="7" name="Picture 6" descr="A logo on a grey background&#10;&#10;AI-generated content may be incorrect.">
            <a:extLst>
              <a:ext uri="{FF2B5EF4-FFF2-40B4-BE49-F238E27FC236}">
                <a16:creationId xmlns:a16="http://schemas.microsoft.com/office/drawing/2014/main" id="{E576CE3B-BD32-CE97-B476-7B3212FFD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0350" y="6356350"/>
            <a:ext cx="501650" cy="501650"/>
          </a:xfrm>
          <a:prstGeom prst="rect">
            <a:avLst/>
          </a:prstGeom>
        </p:spPr>
      </p:pic>
      <p:sp>
        <p:nvSpPr>
          <p:cNvPr id="10" name="Text Placeholder 12">
            <a:extLst>
              <a:ext uri="{FF2B5EF4-FFF2-40B4-BE49-F238E27FC236}">
                <a16:creationId xmlns:a16="http://schemas.microsoft.com/office/drawing/2014/main" id="{8D16BAEA-6912-98A7-405F-DCB6840477F0}"/>
              </a:ext>
            </a:extLst>
          </p:cNvPr>
          <p:cNvSpPr>
            <a:spLocks noGrp="1"/>
          </p:cNvSpPr>
          <p:nvPr>
            <p:ph type="body" sz="quarter" idx="13" hasCustomPrompt="1"/>
          </p:nvPr>
        </p:nvSpPr>
        <p:spPr>
          <a:xfrm>
            <a:off x="0" y="0"/>
            <a:ext cx="159462" cy="4845050"/>
          </a:xfrm>
          <a:solidFill>
            <a:schemeClr val="accent2">
              <a:lumMod val="60000"/>
              <a:lumOff val="40000"/>
            </a:schemeClr>
          </a:solidFill>
          <a:ln>
            <a:noFill/>
          </a:ln>
        </p:spPr>
        <p:txBody>
          <a:bodyPr vert="vert270" lIns="18000" rIns="18000" anchor="ctr" anchorCtr="0">
            <a:normAutofit/>
          </a:bodyPr>
          <a:lstStyle>
            <a:lvl1pPr marL="0" indent="0">
              <a:buNone/>
              <a:defRPr sz="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a-DK" sz="800" dirty="0"/>
              <a:t>Indsæt slidetitel (og tilpas farve)</a:t>
            </a:r>
            <a:endParaRPr lang="en-US" dirty="0"/>
          </a:p>
        </p:txBody>
      </p:sp>
      <p:sp>
        <p:nvSpPr>
          <p:cNvPr id="11" name="Text Placeholder 12">
            <a:extLst>
              <a:ext uri="{FF2B5EF4-FFF2-40B4-BE49-F238E27FC236}">
                <a16:creationId xmlns:a16="http://schemas.microsoft.com/office/drawing/2014/main" id="{468C7370-031D-8B49-83C3-81C2DB55569C}"/>
              </a:ext>
            </a:extLst>
          </p:cNvPr>
          <p:cNvSpPr>
            <a:spLocks noGrp="1"/>
          </p:cNvSpPr>
          <p:nvPr>
            <p:ph type="body" sz="quarter" idx="14" hasCustomPrompt="1"/>
          </p:nvPr>
        </p:nvSpPr>
        <p:spPr>
          <a:xfrm>
            <a:off x="-2819" y="4845050"/>
            <a:ext cx="159462" cy="2012950"/>
          </a:xfrm>
          <a:solidFill>
            <a:schemeClr val="accent2"/>
          </a:solidFill>
          <a:ln>
            <a:noFill/>
          </a:ln>
        </p:spPr>
        <p:txBody>
          <a:bodyPr vert="vert270" lIns="18000" rIns="18000" anchor="ctr" anchorCtr="0">
            <a:normAutofit/>
          </a:bodyPr>
          <a:lstStyle>
            <a:lvl1pPr marL="0" indent="0">
              <a:buNone/>
              <a:defRPr sz="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a-DK" sz="800" dirty="0"/>
              <a:t>Indsæt slidetitel (og tilpas farven)</a:t>
            </a:r>
            <a:endParaRPr lang="en-US" dirty="0"/>
          </a:p>
        </p:txBody>
      </p:sp>
    </p:spTree>
    <p:extLst>
      <p:ext uri="{BB962C8B-B14F-4D97-AF65-F5344CB8AC3E}">
        <p14:creationId xmlns:p14="http://schemas.microsoft.com/office/powerpoint/2010/main" val="3897939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5" name="Bildobjekt 4" descr="Logo&#10;&#10;City of Gothenburg">
            <a:extLst>
              <a:ext uri="{FF2B5EF4-FFF2-40B4-BE49-F238E27FC236}">
                <a16:creationId xmlns:a16="http://schemas.microsoft.com/office/drawing/2014/main" id="{10F0A7FD-AEF3-5D4B-196A-9AE590D291C7}"/>
              </a:ext>
            </a:extLst>
          </p:cNvPr>
          <p:cNvPicPr>
            <a:picLocks noChangeAspect="1"/>
          </p:cNvPicPr>
          <p:nvPr userDrawn="1"/>
        </p:nvPicPr>
        <p:blipFill>
          <a:blip r:embed="rId2"/>
          <a:stretch>
            <a:fillRect/>
          </a:stretch>
        </p:blipFill>
        <p:spPr>
          <a:xfrm>
            <a:off x="5256218" y="2098766"/>
            <a:ext cx="1679564" cy="2612654"/>
          </a:xfrm>
          <a:prstGeom prst="rect">
            <a:avLst/>
          </a:prstGeom>
        </p:spPr>
      </p:pic>
    </p:spTree>
    <p:extLst>
      <p:ext uri="{BB962C8B-B14F-4D97-AF65-F5344CB8AC3E}">
        <p14:creationId xmlns:p14="http://schemas.microsoft.com/office/powerpoint/2010/main" val="1693939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en-GB" noProof="0"/>
              <a:t>Eventuell</a:t>
            </a:r>
            <a:r>
              <a:rPr lang="en-GB" noProof="0" dirty="0"/>
              <a:t> </a:t>
            </a:r>
            <a:r>
              <a:rPr lang="en-GB" noProof="0" dirty="0" err="1"/>
              <a:t>underrubrik</a:t>
            </a:r>
            <a:endParaRPr lang="en-GB" noProof="0" dirty="0"/>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en-GB" noProof="0" dirty="0" err="1"/>
              <a:t>Eventuellt</a:t>
            </a:r>
            <a:r>
              <a:rPr lang="en-GB" noProof="0" dirty="0"/>
              <a:t> </a:t>
            </a:r>
            <a:r>
              <a:rPr lang="en-GB" noProof="0" dirty="0" err="1"/>
              <a:t>namn</a:t>
            </a:r>
            <a:r>
              <a:rPr lang="en-GB" noProof="0" dirty="0"/>
              <a:t> </a:t>
            </a:r>
            <a:r>
              <a:rPr lang="en-GB" noProof="0" dirty="0" err="1"/>
              <a:t>på</a:t>
            </a:r>
            <a:r>
              <a:rPr lang="en-GB" noProof="0" dirty="0"/>
              <a:t> </a:t>
            </a:r>
            <a:r>
              <a:rPr lang="en-GB" noProof="0" dirty="0" err="1"/>
              <a:t>föredragshållare</a:t>
            </a:r>
            <a:endParaRPr lang="en-GB" noProof="0"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solidFill>
                  <a:schemeClr val="tx1"/>
                </a:solidFill>
                <a:latin typeface="+mn-lt"/>
              </a:rPr>
              <a:t>Sustainable</a:t>
            </a:r>
            <a:r>
              <a:rPr lang="sv-SE" sz="1100" dirty="0">
                <a:solidFill>
                  <a:schemeClr val="tx1"/>
                </a:solidFill>
                <a:latin typeface="+mn-lt"/>
              </a:rPr>
              <a:t> city – </a:t>
            </a:r>
            <a:r>
              <a:rPr lang="en-GB" sz="1100" noProof="0" dirty="0">
                <a:solidFill>
                  <a:schemeClr val="tx1"/>
                </a:solidFill>
                <a:latin typeface="+mn-lt"/>
              </a:rPr>
              <a:t>open</a:t>
            </a:r>
            <a:r>
              <a:rPr lang="sv-SE" sz="1100" dirty="0">
                <a:solidFill>
                  <a:schemeClr val="tx1"/>
                </a:solidFill>
                <a:latin typeface="+mn-lt"/>
              </a:rPr>
              <a:t> to </a:t>
            </a:r>
            <a:r>
              <a:rPr lang="en-GB" sz="1100" noProof="0" dirty="0">
                <a:solidFill>
                  <a:schemeClr val="tx1"/>
                </a:solidFill>
                <a:latin typeface="+mn-lt"/>
              </a:rPr>
              <a:t>the</a:t>
            </a:r>
            <a:r>
              <a:rPr lang="sv-SE" sz="1100" dirty="0">
                <a:solidFill>
                  <a:schemeClr val="tx1"/>
                </a:solidFill>
                <a:latin typeface="+mn-lt"/>
              </a:rPr>
              <a:t> </a:t>
            </a:r>
            <a:r>
              <a:rPr lang="en-GB" sz="1100" noProof="0" dirty="0">
                <a:solidFill>
                  <a:schemeClr val="tx1"/>
                </a:solidFill>
                <a:latin typeface="+mn-lt"/>
              </a:rPr>
              <a:t>world</a:t>
            </a:r>
          </a:p>
        </p:txBody>
      </p:sp>
      <p:pic>
        <p:nvPicPr>
          <p:cNvPr id="4" name="Bildobjekt 3" descr="Logo&#10;&#10;City of Gothenburg">
            <a:extLst>
              <a:ext uri="{FF2B5EF4-FFF2-40B4-BE49-F238E27FC236}">
                <a16:creationId xmlns:a16="http://schemas.microsoft.com/office/drawing/2014/main" id="{4E4C885C-3628-5786-6923-0FB343A85EE9}"/>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368886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888551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Content Placeholder 2"/>
          <p:cNvSpPr>
            <a:spLocks noGrp="1"/>
          </p:cNvSpPr>
          <p:nvPr>
            <p:ph sz="half" idx="1"/>
          </p:nvPr>
        </p:nvSpPr>
        <p:spPr>
          <a:xfrm>
            <a:off x="407988" y="1736729"/>
            <a:ext cx="5400000" cy="4176710"/>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4" name="Content Placeholder 3"/>
          <p:cNvSpPr>
            <a:spLocks noGrp="1"/>
          </p:cNvSpPr>
          <p:nvPr>
            <p:ph sz="half" idx="2"/>
          </p:nvPr>
        </p:nvSpPr>
        <p:spPr>
          <a:xfrm>
            <a:off x="6379250" y="1736729"/>
            <a:ext cx="5400000" cy="4176710"/>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496333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4" name="Content Placeholder 3"/>
          <p:cNvSpPr>
            <a:spLocks noGrp="1"/>
          </p:cNvSpPr>
          <p:nvPr>
            <p:ph sz="half" idx="2"/>
          </p:nvPr>
        </p:nvSpPr>
        <p:spPr>
          <a:xfrm>
            <a:off x="407988" y="2281031"/>
            <a:ext cx="5278080" cy="3524684"/>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6" name="Content Placeholder 5"/>
          <p:cNvSpPr>
            <a:spLocks noGrp="1"/>
          </p:cNvSpPr>
          <p:nvPr>
            <p:ph sz="quarter" idx="4"/>
          </p:nvPr>
        </p:nvSpPr>
        <p:spPr>
          <a:xfrm>
            <a:off x="6432000" y="2281035"/>
            <a:ext cx="5280000" cy="3524685"/>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722949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206303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1683508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3444747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4087574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178785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o indholdsobjekt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3FBB-CE7D-88A7-8808-EA0E6FF824B6}"/>
              </a:ext>
            </a:extLst>
          </p:cNvPr>
          <p:cNvSpPr>
            <a:spLocks noGrp="1"/>
          </p:cNvSpPr>
          <p:nvPr>
            <p:ph type="title"/>
          </p:nvPr>
        </p:nvSpPr>
        <p:spPr>
          <a:solidFill>
            <a:schemeClr val="accent2"/>
          </a:solidFill>
        </p:spPr>
        <p:txBody>
          <a:bodyPr/>
          <a:lstStyle>
            <a:lvl1pPr>
              <a:defRPr>
                <a:solidFill>
                  <a:schemeClr val="bg1"/>
                </a:solidFill>
              </a:defRPr>
            </a:lvl1pPr>
          </a:lstStyle>
          <a:p>
            <a:r>
              <a:rPr lang="da-DK"/>
              <a:t>Klik for at redigere titeltypografien i masteren</a:t>
            </a:r>
            <a:endParaRPr lang="en-US"/>
          </a:p>
        </p:txBody>
      </p:sp>
      <p:sp>
        <p:nvSpPr>
          <p:cNvPr id="3" name="Content Placeholder 2">
            <a:extLst>
              <a:ext uri="{FF2B5EF4-FFF2-40B4-BE49-F238E27FC236}">
                <a16:creationId xmlns:a16="http://schemas.microsoft.com/office/drawing/2014/main" id="{C2565D44-985E-636E-683A-A4B9E2E887C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Content Placeholder 3">
            <a:extLst>
              <a:ext uri="{FF2B5EF4-FFF2-40B4-BE49-F238E27FC236}">
                <a16:creationId xmlns:a16="http://schemas.microsoft.com/office/drawing/2014/main" id="{F7B823E7-3135-3E93-7837-7C3DA977355A}"/>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a:extLst>
              <a:ext uri="{FF2B5EF4-FFF2-40B4-BE49-F238E27FC236}">
                <a16:creationId xmlns:a16="http://schemas.microsoft.com/office/drawing/2014/main" id="{4CE5C61E-D57C-4971-D74E-785D7CEA7EA8}"/>
              </a:ext>
            </a:extLst>
          </p:cNvPr>
          <p:cNvSpPr>
            <a:spLocks noGrp="1"/>
          </p:cNvSpPr>
          <p:nvPr>
            <p:ph type="dt" sz="half" idx="10"/>
          </p:nvPr>
        </p:nvSpPr>
        <p:spPr/>
        <p:txBody>
          <a:bodyPr/>
          <a:lstStyle/>
          <a:p>
            <a:fld id="{71013801-CF0B-4B95-BAF8-06087069990F}" type="datetime1">
              <a:rPr lang="en-US" smtClean="0"/>
              <a:t>9/16/2025</a:t>
            </a:fld>
            <a:endParaRPr lang="en-US"/>
          </a:p>
        </p:txBody>
      </p:sp>
      <p:sp>
        <p:nvSpPr>
          <p:cNvPr id="6" name="Footer Placeholder 5">
            <a:extLst>
              <a:ext uri="{FF2B5EF4-FFF2-40B4-BE49-F238E27FC236}">
                <a16:creationId xmlns:a16="http://schemas.microsoft.com/office/drawing/2014/main" id="{5881E14A-BE4D-1B41-9821-88116D2C4F87}"/>
              </a:ext>
            </a:extLst>
          </p:cNvPr>
          <p:cNvSpPr>
            <a:spLocks noGrp="1"/>
          </p:cNvSpPr>
          <p:nvPr>
            <p:ph type="ftr" sz="quarter" idx="11"/>
          </p:nvPr>
        </p:nvSpPr>
        <p:spPr/>
        <p:txBody>
          <a:bodyPr/>
          <a:lstStyle/>
          <a:p>
            <a:r>
              <a:rPr lang="en-US"/>
              <a:t>jonathan@hjemloesninger.dk</a:t>
            </a:r>
          </a:p>
        </p:txBody>
      </p:sp>
      <p:sp>
        <p:nvSpPr>
          <p:cNvPr id="7" name="Slide Number Placeholder 6">
            <a:extLst>
              <a:ext uri="{FF2B5EF4-FFF2-40B4-BE49-F238E27FC236}">
                <a16:creationId xmlns:a16="http://schemas.microsoft.com/office/drawing/2014/main" id="{8E5EFAD9-DAF2-24CD-5EAC-4D01B22A5DCC}"/>
              </a:ext>
            </a:extLst>
          </p:cNvPr>
          <p:cNvSpPr>
            <a:spLocks noGrp="1"/>
          </p:cNvSpPr>
          <p:nvPr>
            <p:ph type="sldNum" sz="quarter" idx="12"/>
          </p:nvPr>
        </p:nvSpPr>
        <p:spPr>
          <a:xfrm>
            <a:off x="8610600" y="6356350"/>
            <a:ext cx="2743200" cy="365125"/>
          </a:xfrm>
          <a:prstGeom prst="rect">
            <a:avLst/>
          </a:prstGeom>
        </p:spPr>
        <p:txBody>
          <a:bodyPr/>
          <a:lstStyle/>
          <a:p>
            <a:fld id="{1F8CA400-2065-4AE4-8F37-46DA327E4111}" type="slidenum">
              <a:rPr lang="en-US" smtClean="0"/>
              <a:t>‹#›</a:t>
            </a:fld>
            <a:endParaRPr lang="en-US"/>
          </a:p>
        </p:txBody>
      </p:sp>
      <p:pic>
        <p:nvPicPr>
          <p:cNvPr id="8" name="Picture 7" descr="A logo on a grey background&#10;&#10;AI-generated content may be incorrect.">
            <a:extLst>
              <a:ext uri="{FF2B5EF4-FFF2-40B4-BE49-F238E27FC236}">
                <a16:creationId xmlns:a16="http://schemas.microsoft.com/office/drawing/2014/main" id="{6062F03A-F15F-8B34-DA24-B783C8F49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0350" y="6356350"/>
            <a:ext cx="501650" cy="501650"/>
          </a:xfrm>
          <a:prstGeom prst="rect">
            <a:avLst/>
          </a:prstGeom>
        </p:spPr>
      </p:pic>
      <p:sp>
        <p:nvSpPr>
          <p:cNvPr id="11" name="Text Placeholder 12">
            <a:extLst>
              <a:ext uri="{FF2B5EF4-FFF2-40B4-BE49-F238E27FC236}">
                <a16:creationId xmlns:a16="http://schemas.microsoft.com/office/drawing/2014/main" id="{4837CF84-3E5A-6C55-2B17-209D82905448}"/>
              </a:ext>
            </a:extLst>
          </p:cNvPr>
          <p:cNvSpPr>
            <a:spLocks noGrp="1"/>
          </p:cNvSpPr>
          <p:nvPr>
            <p:ph type="body" sz="quarter" idx="13" hasCustomPrompt="1"/>
          </p:nvPr>
        </p:nvSpPr>
        <p:spPr>
          <a:xfrm>
            <a:off x="0" y="0"/>
            <a:ext cx="159462" cy="4845050"/>
          </a:xfrm>
          <a:solidFill>
            <a:schemeClr val="accent2">
              <a:lumMod val="60000"/>
              <a:lumOff val="40000"/>
            </a:schemeClr>
          </a:solidFill>
          <a:ln>
            <a:noFill/>
          </a:ln>
        </p:spPr>
        <p:txBody>
          <a:bodyPr vert="vert270" lIns="18000" rIns="18000" anchor="ctr" anchorCtr="0">
            <a:normAutofit/>
          </a:bodyPr>
          <a:lstStyle>
            <a:lvl1pPr marL="0" indent="0">
              <a:buNone/>
              <a:defRPr sz="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a-DK" sz="800" dirty="0"/>
              <a:t>Indsæt slidetitel (og tilpas farve)</a:t>
            </a:r>
            <a:endParaRPr lang="en-US" dirty="0"/>
          </a:p>
        </p:txBody>
      </p:sp>
      <p:sp>
        <p:nvSpPr>
          <p:cNvPr id="12" name="Text Placeholder 12">
            <a:extLst>
              <a:ext uri="{FF2B5EF4-FFF2-40B4-BE49-F238E27FC236}">
                <a16:creationId xmlns:a16="http://schemas.microsoft.com/office/drawing/2014/main" id="{9B06AD3A-655D-AA3A-40D4-FC898D95A5F2}"/>
              </a:ext>
            </a:extLst>
          </p:cNvPr>
          <p:cNvSpPr>
            <a:spLocks noGrp="1"/>
          </p:cNvSpPr>
          <p:nvPr>
            <p:ph type="body" sz="quarter" idx="14" hasCustomPrompt="1"/>
          </p:nvPr>
        </p:nvSpPr>
        <p:spPr>
          <a:xfrm>
            <a:off x="-2819" y="4845050"/>
            <a:ext cx="159462" cy="2012950"/>
          </a:xfrm>
          <a:solidFill>
            <a:schemeClr val="accent2"/>
          </a:solidFill>
          <a:ln>
            <a:noFill/>
          </a:ln>
        </p:spPr>
        <p:txBody>
          <a:bodyPr vert="vert270" lIns="18000" rIns="18000" anchor="ctr" anchorCtr="0">
            <a:normAutofit/>
          </a:bodyPr>
          <a:lstStyle>
            <a:lvl1pPr marL="0" indent="0">
              <a:buNone/>
              <a:defRPr sz="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a-DK" sz="800" dirty="0"/>
              <a:t>Indsæt slidetitel (og tilpas farven)</a:t>
            </a:r>
            <a:endParaRPr lang="en-US" dirty="0"/>
          </a:p>
        </p:txBody>
      </p:sp>
    </p:spTree>
    <p:extLst>
      <p:ext uri="{BB962C8B-B14F-4D97-AF65-F5344CB8AC3E}">
        <p14:creationId xmlns:p14="http://schemas.microsoft.com/office/powerpoint/2010/main" val="3965143448"/>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1535810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3287327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4"/>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en-GB" noProof="0" dirty="0"/>
              <a:t>Rubrik </a:t>
            </a:r>
            <a:r>
              <a:rPr lang="en-GB" noProof="0" dirty="0" err="1"/>
              <a:t>på</a:t>
            </a:r>
            <a:br>
              <a:rPr lang="en-GB" noProof="0" dirty="0"/>
            </a:br>
            <a:r>
              <a:rPr lang="en-GB" noProof="0" dirty="0" err="1"/>
              <a:t>två</a:t>
            </a:r>
            <a:r>
              <a:rPr lang="en-GB" noProof="0" dirty="0"/>
              <a:t> </a:t>
            </a:r>
            <a:r>
              <a:rPr lang="en-GB" noProof="0" dirty="0" err="1"/>
              <a:t>rader</a:t>
            </a:r>
            <a:endParaRPr lang="en-GB" noProof="0" dirty="0"/>
          </a:p>
        </p:txBody>
      </p:sp>
    </p:spTree>
    <p:extLst>
      <p:ext uri="{BB962C8B-B14F-4D97-AF65-F5344CB8AC3E}">
        <p14:creationId xmlns:p14="http://schemas.microsoft.com/office/powerpoint/2010/main" val="1554259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48996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487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Tree>
    <p:extLst>
      <p:ext uri="{BB962C8B-B14F-4D97-AF65-F5344CB8AC3E}">
        <p14:creationId xmlns:p14="http://schemas.microsoft.com/office/powerpoint/2010/main" val="3807257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2" name="Bildobjekt 1" descr="Logo&#10;&#10;City of Gothenburg">
            <a:extLst>
              <a:ext uri="{FF2B5EF4-FFF2-40B4-BE49-F238E27FC236}">
                <a16:creationId xmlns:a16="http://schemas.microsoft.com/office/drawing/2014/main" id="{6B3DB386-DFFD-E7E4-69C1-0F63A46DDE58}"/>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22731499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3" name="Bildobjekt 2" descr="Logo&#10;&#10;City of Gothenburg">
            <a:extLst>
              <a:ext uri="{FF2B5EF4-FFF2-40B4-BE49-F238E27FC236}">
                <a16:creationId xmlns:a16="http://schemas.microsoft.com/office/drawing/2014/main" id="{6E0A1E0D-5E23-A7D7-A18F-94B88831524B}"/>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2055707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dirty="0"/>
              <a:t>Contact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en-GB" noProof="0" dirty="0"/>
              <a:t>Department</a:t>
            </a:r>
            <a:br>
              <a:rPr lang="en-GB" noProof="0" dirty="0"/>
            </a:br>
            <a:r>
              <a:rPr lang="en-GB" noProof="0" dirty="0"/>
              <a:t>Section, City of Gothenburg</a:t>
            </a:r>
            <a:br>
              <a:rPr lang="en-GB" noProof="0" dirty="0"/>
            </a:br>
            <a:r>
              <a:rPr lang="en-GB" noProof="0" dirty="0"/>
              <a:t>Name</a:t>
            </a:r>
            <a:br>
              <a:rPr lang="en-GB" noProof="0" dirty="0"/>
            </a:br>
            <a:r>
              <a:rPr lang="en-GB" noProof="0" dirty="0"/>
              <a:t>name@name.se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latin typeface="+mn-lt"/>
              </a:rPr>
              <a:t>Sustainable</a:t>
            </a:r>
            <a:r>
              <a:rPr lang="sv-SE" sz="1100" dirty="0">
                <a:latin typeface="+mn-lt"/>
              </a:rPr>
              <a:t> city – </a:t>
            </a:r>
            <a:r>
              <a:rPr lang="en-GB" sz="1100" noProof="0" dirty="0">
                <a:latin typeface="+mn-lt"/>
              </a:rPr>
              <a:t>open</a:t>
            </a:r>
            <a:r>
              <a:rPr lang="sv-SE" sz="1100" dirty="0">
                <a:latin typeface="+mn-lt"/>
              </a:rPr>
              <a:t> to </a:t>
            </a:r>
            <a:r>
              <a:rPr lang="en-GB" sz="1100" noProof="0" dirty="0">
                <a:latin typeface="+mn-lt"/>
              </a:rPr>
              <a:t>the</a:t>
            </a:r>
            <a:r>
              <a:rPr lang="sv-SE" sz="1100" dirty="0">
                <a:latin typeface="+mn-lt"/>
              </a:rPr>
              <a:t> </a:t>
            </a:r>
            <a:r>
              <a:rPr lang="en-GB" sz="1100" noProof="0" dirty="0">
                <a:latin typeface="+mn-lt"/>
              </a:rPr>
              <a:t>world</a:t>
            </a:r>
          </a:p>
        </p:txBody>
      </p:sp>
      <p:pic>
        <p:nvPicPr>
          <p:cNvPr id="2" name="Bildobjekt 1" descr="Logo&#10;&#10;City of Gothenburg">
            <a:extLst>
              <a:ext uri="{FF2B5EF4-FFF2-40B4-BE49-F238E27FC236}">
                <a16:creationId xmlns:a16="http://schemas.microsoft.com/office/drawing/2014/main" id="{727BBF75-3874-9ED1-013C-0269E4AEB932}"/>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32719815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5" name="Bildobjekt 4" descr="Logo&#10;&#10;City of Gothenburg">
            <a:extLst>
              <a:ext uri="{FF2B5EF4-FFF2-40B4-BE49-F238E27FC236}">
                <a16:creationId xmlns:a16="http://schemas.microsoft.com/office/drawing/2014/main" id="{10F0A7FD-AEF3-5D4B-196A-9AE590D291C7}"/>
              </a:ext>
            </a:extLst>
          </p:cNvPr>
          <p:cNvPicPr>
            <a:picLocks noChangeAspect="1"/>
          </p:cNvPicPr>
          <p:nvPr userDrawn="1"/>
        </p:nvPicPr>
        <p:blipFill>
          <a:blip r:embed="rId2"/>
          <a:stretch>
            <a:fillRect/>
          </a:stretch>
        </p:blipFill>
        <p:spPr>
          <a:xfrm>
            <a:off x="5256218" y="2098766"/>
            <a:ext cx="1679564" cy="2612654"/>
          </a:xfrm>
          <a:prstGeom prst="rect">
            <a:avLst/>
          </a:prstGeom>
        </p:spPr>
      </p:pic>
    </p:spTree>
    <p:extLst>
      <p:ext uri="{BB962C8B-B14F-4D97-AF65-F5344CB8AC3E}">
        <p14:creationId xmlns:p14="http://schemas.microsoft.com/office/powerpoint/2010/main" val="317313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24E9-7B7E-2CE1-BE6C-9EEC1508488A}"/>
              </a:ext>
            </a:extLst>
          </p:cNvPr>
          <p:cNvSpPr>
            <a:spLocks noGrp="1"/>
          </p:cNvSpPr>
          <p:nvPr>
            <p:ph type="title"/>
          </p:nvPr>
        </p:nvSpPr>
        <p:spPr>
          <a:xfrm>
            <a:off x="839788" y="365125"/>
            <a:ext cx="10515600" cy="1325563"/>
          </a:xfrm>
          <a:solidFill>
            <a:schemeClr val="accent2"/>
          </a:solidFill>
        </p:spPr>
        <p:txBody>
          <a:bodyPr/>
          <a:lstStyle>
            <a:lvl1pPr>
              <a:defRPr>
                <a:solidFill>
                  <a:schemeClr val="bg1"/>
                </a:solidFill>
              </a:defRPr>
            </a:lvl1pPr>
          </a:lstStyle>
          <a:p>
            <a:r>
              <a:rPr lang="da-DK"/>
              <a:t>Klik for at redigere titeltypografien i masteren</a:t>
            </a:r>
            <a:endParaRPr lang="en-US"/>
          </a:p>
        </p:txBody>
      </p:sp>
      <p:sp>
        <p:nvSpPr>
          <p:cNvPr id="3" name="Text Placeholder 2">
            <a:extLst>
              <a:ext uri="{FF2B5EF4-FFF2-40B4-BE49-F238E27FC236}">
                <a16:creationId xmlns:a16="http://schemas.microsoft.com/office/drawing/2014/main" id="{0865EB87-E9A5-EF82-01BB-9D79E93C2E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F0C0FF07-BE7E-AFBF-BE3D-E4CAB3F3D75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Text Placeholder 4">
            <a:extLst>
              <a:ext uri="{FF2B5EF4-FFF2-40B4-BE49-F238E27FC236}">
                <a16:creationId xmlns:a16="http://schemas.microsoft.com/office/drawing/2014/main" id="{AE7093F2-8C98-9B03-1293-F11AE5D107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a:extLst>
              <a:ext uri="{FF2B5EF4-FFF2-40B4-BE49-F238E27FC236}">
                <a16:creationId xmlns:a16="http://schemas.microsoft.com/office/drawing/2014/main" id="{79F346AC-672B-5EB7-AAB3-D2F440DB0336}"/>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Date Placeholder 6">
            <a:extLst>
              <a:ext uri="{FF2B5EF4-FFF2-40B4-BE49-F238E27FC236}">
                <a16:creationId xmlns:a16="http://schemas.microsoft.com/office/drawing/2014/main" id="{5FD0DD3A-6664-BC77-D25C-8874B9887569}"/>
              </a:ext>
            </a:extLst>
          </p:cNvPr>
          <p:cNvSpPr>
            <a:spLocks noGrp="1"/>
          </p:cNvSpPr>
          <p:nvPr>
            <p:ph type="dt" sz="half" idx="10"/>
          </p:nvPr>
        </p:nvSpPr>
        <p:spPr/>
        <p:txBody>
          <a:bodyPr/>
          <a:lstStyle/>
          <a:p>
            <a:fld id="{0FDBC89A-9A49-4C8E-A3AD-8636642A8313}" type="datetime1">
              <a:rPr lang="en-US" smtClean="0"/>
              <a:t>9/16/2025</a:t>
            </a:fld>
            <a:endParaRPr lang="en-US"/>
          </a:p>
        </p:txBody>
      </p:sp>
      <p:sp>
        <p:nvSpPr>
          <p:cNvPr id="8" name="Footer Placeholder 7">
            <a:extLst>
              <a:ext uri="{FF2B5EF4-FFF2-40B4-BE49-F238E27FC236}">
                <a16:creationId xmlns:a16="http://schemas.microsoft.com/office/drawing/2014/main" id="{F3AED8DF-C7BF-EDE9-1590-5668CA334F7C}"/>
              </a:ext>
            </a:extLst>
          </p:cNvPr>
          <p:cNvSpPr>
            <a:spLocks noGrp="1"/>
          </p:cNvSpPr>
          <p:nvPr>
            <p:ph type="ftr" sz="quarter" idx="11"/>
          </p:nvPr>
        </p:nvSpPr>
        <p:spPr/>
        <p:txBody>
          <a:bodyPr/>
          <a:lstStyle/>
          <a:p>
            <a:r>
              <a:rPr lang="en-US"/>
              <a:t>jonathan@hjemloesninger.dk</a:t>
            </a:r>
          </a:p>
        </p:txBody>
      </p:sp>
      <p:sp>
        <p:nvSpPr>
          <p:cNvPr id="9" name="Slide Number Placeholder 8">
            <a:extLst>
              <a:ext uri="{FF2B5EF4-FFF2-40B4-BE49-F238E27FC236}">
                <a16:creationId xmlns:a16="http://schemas.microsoft.com/office/drawing/2014/main" id="{83113AF5-86F0-E323-7A21-EB56823DE8AB}"/>
              </a:ext>
            </a:extLst>
          </p:cNvPr>
          <p:cNvSpPr>
            <a:spLocks noGrp="1"/>
          </p:cNvSpPr>
          <p:nvPr>
            <p:ph type="sldNum" sz="quarter" idx="12"/>
          </p:nvPr>
        </p:nvSpPr>
        <p:spPr>
          <a:xfrm>
            <a:off x="8610600" y="6356350"/>
            <a:ext cx="2743200" cy="365125"/>
          </a:xfrm>
          <a:prstGeom prst="rect">
            <a:avLst/>
          </a:prstGeom>
        </p:spPr>
        <p:txBody>
          <a:bodyPr/>
          <a:lstStyle/>
          <a:p>
            <a:fld id="{1F8CA400-2065-4AE4-8F37-46DA327E4111}" type="slidenum">
              <a:rPr lang="en-US" smtClean="0"/>
              <a:t>‹#›</a:t>
            </a:fld>
            <a:endParaRPr lang="en-US"/>
          </a:p>
        </p:txBody>
      </p:sp>
      <p:pic>
        <p:nvPicPr>
          <p:cNvPr id="10" name="Picture 9" descr="A logo on a grey background&#10;&#10;AI-generated content may be incorrect.">
            <a:extLst>
              <a:ext uri="{FF2B5EF4-FFF2-40B4-BE49-F238E27FC236}">
                <a16:creationId xmlns:a16="http://schemas.microsoft.com/office/drawing/2014/main" id="{5D441818-6BC2-A622-63BE-ABEAE5705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0350" y="6356350"/>
            <a:ext cx="501650" cy="501650"/>
          </a:xfrm>
          <a:prstGeom prst="rect">
            <a:avLst/>
          </a:prstGeom>
        </p:spPr>
      </p:pic>
      <p:sp>
        <p:nvSpPr>
          <p:cNvPr id="13" name="Text Placeholder 12">
            <a:extLst>
              <a:ext uri="{FF2B5EF4-FFF2-40B4-BE49-F238E27FC236}">
                <a16:creationId xmlns:a16="http://schemas.microsoft.com/office/drawing/2014/main" id="{1FC10061-3136-B02A-1E55-5DB781AA4EC9}"/>
              </a:ext>
            </a:extLst>
          </p:cNvPr>
          <p:cNvSpPr>
            <a:spLocks noGrp="1"/>
          </p:cNvSpPr>
          <p:nvPr>
            <p:ph type="body" sz="quarter" idx="13" hasCustomPrompt="1"/>
          </p:nvPr>
        </p:nvSpPr>
        <p:spPr>
          <a:xfrm>
            <a:off x="0" y="0"/>
            <a:ext cx="159462" cy="4845050"/>
          </a:xfrm>
          <a:solidFill>
            <a:schemeClr val="accent2">
              <a:lumMod val="60000"/>
              <a:lumOff val="40000"/>
            </a:schemeClr>
          </a:solidFill>
          <a:ln>
            <a:noFill/>
          </a:ln>
        </p:spPr>
        <p:txBody>
          <a:bodyPr vert="vert270" lIns="18000" rIns="18000" anchor="ctr" anchorCtr="0">
            <a:normAutofit/>
          </a:bodyPr>
          <a:lstStyle>
            <a:lvl1pPr marL="0" indent="0">
              <a:buNone/>
              <a:defRPr sz="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a-DK" sz="800" dirty="0"/>
              <a:t>Indsæt slidetitel (og tilpas farve)</a:t>
            </a:r>
            <a:endParaRPr lang="en-US" dirty="0"/>
          </a:p>
        </p:txBody>
      </p:sp>
      <p:sp>
        <p:nvSpPr>
          <p:cNvPr id="14" name="Text Placeholder 12">
            <a:extLst>
              <a:ext uri="{FF2B5EF4-FFF2-40B4-BE49-F238E27FC236}">
                <a16:creationId xmlns:a16="http://schemas.microsoft.com/office/drawing/2014/main" id="{9FD1813D-C88C-2BE1-29D3-A8061B89FA92}"/>
              </a:ext>
            </a:extLst>
          </p:cNvPr>
          <p:cNvSpPr>
            <a:spLocks noGrp="1"/>
          </p:cNvSpPr>
          <p:nvPr>
            <p:ph type="body" sz="quarter" idx="14" hasCustomPrompt="1"/>
          </p:nvPr>
        </p:nvSpPr>
        <p:spPr>
          <a:xfrm>
            <a:off x="-2819" y="4845050"/>
            <a:ext cx="159462" cy="2012950"/>
          </a:xfrm>
          <a:solidFill>
            <a:schemeClr val="accent2"/>
          </a:solidFill>
          <a:ln>
            <a:noFill/>
          </a:ln>
        </p:spPr>
        <p:txBody>
          <a:bodyPr vert="vert270" lIns="18000" rIns="18000" anchor="ctr" anchorCtr="0">
            <a:normAutofit/>
          </a:bodyPr>
          <a:lstStyle>
            <a:lvl1pPr marL="0" indent="0">
              <a:buNone/>
              <a:defRPr sz="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a-DK" sz="800" dirty="0"/>
              <a:t>Indsæt slidetitel (og tilpas farven)</a:t>
            </a:r>
            <a:endParaRPr lang="en-US" dirty="0"/>
          </a:p>
        </p:txBody>
      </p:sp>
    </p:spTree>
    <p:extLst>
      <p:ext uri="{BB962C8B-B14F-4D97-AF65-F5344CB8AC3E}">
        <p14:creationId xmlns:p14="http://schemas.microsoft.com/office/powerpoint/2010/main" val="22822646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3768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3E9A-237A-D13F-2B9C-6C1953DEE5E4}"/>
              </a:ext>
            </a:extLst>
          </p:cNvPr>
          <p:cNvSpPr>
            <a:spLocks noGrp="1"/>
          </p:cNvSpPr>
          <p:nvPr>
            <p:ph type="title"/>
          </p:nvPr>
        </p:nvSpPr>
        <p:spPr>
          <a:solidFill>
            <a:schemeClr val="accent2"/>
          </a:solidFill>
        </p:spPr>
        <p:txBody>
          <a:bodyPr/>
          <a:lstStyle>
            <a:lvl1pPr>
              <a:defRPr>
                <a:solidFill>
                  <a:schemeClr val="bg1"/>
                </a:solidFill>
              </a:defRPr>
            </a:lvl1pPr>
          </a:lstStyle>
          <a:p>
            <a:r>
              <a:rPr lang="da-DK"/>
              <a:t>Klik for at redigere titeltypografien i masteren</a:t>
            </a:r>
            <a:endParaRPr lang="en-US"/>
          </a:p>
        </p:txBody>
      </p:sp>
      <p:sp>
        <p:nvSpPr>
          <p:cNvPr id="3" name="Date Placeholder 2">
            <a:extLst>
              <a:ext uri="{FF2B5EF4-FFF2-40B4-BE49-F238E27FC236}">
                <a16:creationId xmlns:a16="http://schemas.microsoft.com/office/drawing/2014/main" id="{3586FCCA-FC5D-D8E9-472E-676AEEB2F58A}"/>
              </a:ext>
            </a:extLst>
          </p:cNvPr>
          <p:cNvSpPr>
            <a:spLocks noGrp="1"/>
          </p:cNvSpPr>
          <p:nvPr>
            <p:ph type="dt" sz="half" idx="10"/>
          </p:nvPr>
        </p:nvSpPr>
        <p:spPr/>
        <p:txBody>
          <a:bodyPr/>
          <a:lstStyle/>
          <a:p>
            <a:fld id="{C181B017-6BBF-4BE5-AC6D-F2064C19A57C}" type="datetime1">
              <a:rPr lang="en-US" smtClean="0"/>
              <a:t>9/16/2025</a:t>
            </a:fld>
            <a:endParaRPr lang="en-US"/>
          </a:p>
        </p:txBody>
      </p:sp>
      <p:sp>
        <p:nvSpPr>
          <p:cNvPr id="4" name="Footer Placeholder 3">
            <a:extLst>
              <a:ext uri="{FF2B5EF4-FFF2-40B4-BE49-F238E27FC236}">
                <a16:creationId xmlns:a16="http://schemas.microsoft.com/office/drawing/2014/main" id="{A310CC47-C6DA-98BD-9ABA-81FF684BEA2B}"/>
              </a:ext>
            </a:extLst>
          </p:cNvPr>
          <p:cNvSpPr>
            <a:spLocks noGrp="1"/>
          </p:cNvSpPr>
          <p:nvPr>
            <p:ph type="ftr" sz="quarter" idx="11"/>
          </p:nvPr>
        </p:nvSpPr>
        <p:spPr/>
        <p:txBody>
          <a:bodyPr/>
          <a:lstStyle/>
          <a:p>
            <a:r>
              <a:rPr lang="en-US"/>
              <a:t>jonathan@hjemloesninger.dk</a:t>
            </a:r>
          </a:p>
        </p:txBody>
      </p:sp>
      <p:sp>
        <p:nvSpPr>
          <p:cNvPr id="5" name="Slide Number Placeholder 4">
            <a:extLst>
              <a:ext uri="{FF2B5EF4-FFF2-40B4-BE49-F238E27FC236}">
                <a16:creationId xmlns:a16="http://schemas.microsoft.com/office/drawing/2014/main" id="{8FF2A4CF-921C-4232-F02C-133BFE38C186}"/>
              </a:ext>
            </a:extLst>
          </p:cNvPr>
          <p:cNvSpPr>
            <a:spLocks noGrp="1"/>
          </p:cNvSpPr>
          <p:nvPr>
            <p:ph type="sldNum" sz="quarter" idx="12"/>
          </p:nvPr>
        </p:nvSpPr>
        <p:spPr>
          <a:xfrm>
            <a:off x="8610600" y="6356350"/>
            <a:ext cx="2743200" cy="365125"/>
          </a:xfrm>
          <a:prstGeom prst="rect">
            <a:avLst/>
          </a:prstGeom>
        </p:spPr>
        <p:txBody>
          <a:bodyPr/>
          <a:lstStyle/>
          <a:p>
            <a:fld id="{1F8CA400-2065-4AE4-8F37-46DA327E4111}" type="slidenum">
              <a:rPr lang="en-US" smtClean="0"/>
              <a:t>‹#›</a:t>
            </a:fld>
            <a:endParaRPr lang="en-US"/>
          </a:p>
        </p:txBody>
      </p:sp>
      <p:pic>
        <p:nvPicPr>
          <p:cNvPr id="6" name="Picture 5" descr="A logo on a grey background&#10;&#10;AI-generated content may be incorrect.">
            <a:extLst>
              <a:ext uri="{FF2B5EF4-FFF2-40B4-BE49-F238E27FC236}">
                <a16:creationId xmlns:a16="http://schemas.microsoft.com/office/drawing/2014/main" id="{B8801C5C-FF19-5ACF-CD47-E40B63107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0350" y="6356350"/>
            <a:ext cx="501650" cy="501650"/>
          </a:xfrm>
          <a:prstGeom prst="rect">
            <a:avLst/>
          </a:prstGeom>
        </p:spPr>
      </p:pic>
      <p:sp>
        <p:nvSpPr>
          <p:cNvPr id="9" name="Text Placeholder 12">
            <a:extLst>
              <a:ext uri="{FF2B5EF4-FFF2-40B4-BE49-F238E27FC236}">
                <a16:creationId xmlns:a16="http://schemas.microsoft.com/office/drawing/2014/main" id="{ECF13C33-B362-8F24-DA7B-A82D3DF066A2}"/>
              </a:ext>
            </a:extLst>
          </p:cNvPr>
          <p:cNvSpPr>
            <a:spLocks noGrp="1"/>
          </p:cNvSpPr>
          <p:nvPr>
            <p:ph type="body" sz="quarter" idx="13" hasCustomPrompt="1"/>
          </p:nvPr>
        </p:nvSpPr>
        <p:spPr>
          <a:xfrm>
            <a:off x="0" y="0"/>
            <a:ext cx="159462" cy="4845050"/>
          </a:xfrm>
          <a:solidFill>
            <a:schemeClr val="accent2">
              <a:lumMod val="60000"/>
              <a:lumOff val="40000"/>
            </a:schemeClr>
          </a:solidFill>
          <a:ln>
            <a:noFill/>
          </a:ln>
        </p:spPr>
        <p:txBody>
          <a:bodyPr vert="vert270" lIns="18000" rIns="18000" anchor="ctr" anchorCtr="0">
            <a:normAutofit/>
          </a:bodyPr>
          <a:lstStyle>
            <a:lvl1pPr marL="0" indent="0">
              <a:buNone/>
              <a:defRPr sz="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a-DK" sz="800" dirty="0"/>
              <a:t>Indsæt slidetitel (og tilpas farve)</a:t>
            </a:r>
            <a:endParaRPr lang="en-US" dirty="0"/>
          </a:p>
        </p:txBody>
      </p:sp>
      <p:sp>
        <p:nvSpPr>
          <p:cNvPr id="10" name="Text Placeholder 12">
            <a:extLst>
              <a:ext uri="{FF2B5EF4-FFF2-40B4-BE49-F238E27FC236}">
                <a16:creationId xmlns:a16="http://schemas.microsoft.com/office/drawing/2014/main" id="{6E856E27-C99B-5C1B-0A9F-F3D652126CC6}"/>
              </a:ext>
            </a:extLst>
          </p:cNvPr>
          <p:cNvSpPr>
            <a:spLocks noGrp="1"/>
          </p:cNvSpPr>
          <p:nvPr>
            <p:ph type="body" sz="quarter" idx="14" hasCustomPrompt="1"/>
          </p:nvPr>
        </p:nvSpPr>
        <p:spPr>
          <a:xfrm>
            <a:off x="-2819" y="4845050"/>
            <a:ext cx="159462" cy="2012950"/>
          </a:xfrm>
          <a:solidFill>
            <a:schemeClr val="accent2"/>
          </a:solidFill>
          <a:ln>
            <a:noFill/>
          </a:ln>
        </p:spPr>
        <p:txBody>
          <a:bodyPr vert="vert270" lIns="18000" rIns="18000" anchor="ctr" anchorCtr="0">
            <a:normAutofit/>
          </a:bodyPr>
          <a:lstStyle>
            <a:lvl1pPr marL="0" indent="0">
              <a:buNone/>
              <a:defRPr sz="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a-DK" sz="800" dirty="0"/>
              <a:t>Indsæt slidetitel (og tilpas farven)</a:t>
            </a:r>
            <a:endParaRPr lang="en-US" dirty="0"/>
          </a:p>
        </p:txBody>
      </p:sp>
    </p:spTree>
    <p:extLst>
      <p:ext uri="{BB962C8B-B14F-4D97-AF65-F5344CB8AC3E}">
        <p14:creationId xmlns:p14="http://schemas.microsoft.com/office/powerpoint/2010/main" val="327028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D573FE-C709-40E9-F4CD-CD5B2C54ACF8}"/>
              </a:ext>
            </a:extLst>
          </p:cNvPr>
          <p:cNvSpPr>
            <a:spLocks noGrp="1"/>
          </p:cNvSpPr>
          <p:nvPr>
            <p:ph type="dt" sz="half" idx="10"/>
          </p:nvPr>
        </p:nvSpPr>
        <p:spPr/>
        <p:txBody>
          <a:bodyPr/>
          <a:lstStyle/>
          <a:p>
            <a:fld id="{D9FEC734-9128-4B5E-B52C-5C4275F56C20}" type="datetime1">
              <a:rPr lang="en-US" smtClean="0"/>
              <a:t>9/16/2025</a:t>
            </a:fld>
            <a:endParaRPr lang="en-US"/>
          </a:p>
        </p:txBody>
      </p:sp>
      <p:sp>
        <p:nvSpPr>
          <p:cNvPr id="3" name="Footer Placeholder 2">
            <a:extLst>
              <a:ext uri="{FF2B5EF4-FFF2-40B4-BE49-F238E27FC236}">
                <a16:creationId xmlns:a16="http://schemas.microsoft.com/office/drawing/2014/main" id="{5CB0569C-8B28-D184-7980-CB28EE27DBE4}"/>
              </a:ext>
            </a:extLst>
          </p:cNvPr>
          <p:cNvSpPr>
            <a:spLocks noGrp="1"/>
          </p:cNvSpPr>
          <p:nvPr>
            <p:ph type="ftr" sz="quarter" idx="11"/>
          </p:nvPr>
        </p:nvSpPr>
        <p:spPr/>
        <p:txBody>
          <a:bodyPr/>
          <a:lstStyle/>
          <a:p>
            <a:r>
              <a:rPr lang="en-US"/>
              <a:t>jonathan@hjemloesninger.dk</a:t>
            </a:r>
          </a:p>
        </p:txBody>
      </p:sp>
      <p:sp>
        <p:nvSpPr>
          <p:cNvPr id="4" name="Slide Number Placeholder 3">
            <a:extLst>
              <a:ext uri="{FF2B5EF4-FFF2-40B4-BE49-F238E27FC236}">
                <a16:creationId xmlns:a16="http://schemas.microsoft.com/office/drawing/2014/main" id="{30CE2ECD-FE3D-100C-4554-B88F021DDA53}"/>
              </a:ext>
            </a:extLst>
          </p:cNvPr>
          <p:cNvSpPr>
            <a:spLocks noGrp="1"/>
          </p:cNvSpPr>
          <p:nvPr>
            <p:ph type="sldNum" sz="quarter" idx="12"/>
          </p:nvPr>
        </p:nvSpPr>
        <p:spPr>
          <a:xfrm>
            <a:off x="8610600" y="6356350"/>
            <a:ext cx="2743200" cy="365125"/>
          </a:xfrm>
          <a:prstGeom prst="rect">
            <a:avLst/>
          </a:prstGeom>
        </p:spPr>
        <p:txBody>
          <a:bodyPr/>
          <a:lstStyle/>
          <a:p>
            <a:fld id="{1F8CA400-2065-4AE4-8F37-46DA327E4111}" type="slidenum">
              <a:rPr lang="en-US" smtClean="0"/>
              <a:t>‹#›</a:t>
            </a:fld>
            <a:endParaRPr lang="en-US"/>
          </a:p>
        </p:txBody>
      </p:sp>
      <p:pic>
        <p:nvPicPr>
          <p:cNvPr id="5" name="Picture 4" descr="A logo on a grey background&#10;&#10;AI-generated content may be incorrect.">
            <a:extLst>
              <a:ext uri="{FF2B5EF4-FFF2-40B4-BE49-F238E27FC236}">
                <a16:creationId xmlns:a16="http://schemas.microsoft.com/office/drawing/2014/main" id="{AAB9F9BB-4BDA-902D-11E0-1309233CF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0350" y="6356350"/>
            <a:ext cx="501650" cy="501650"/>
          </a:xfrm>
          <a:prstGeom prst="rect">
            <a:avLst/>
          </a:prstGeom>
        </p:spPr>
      </p:pic>
    </p:spTree>
    <p:extLst>
      <p:ext uri="{BB962C8B-B14F-4D97-AF65-F5344CB8AC3E}">
        <p14:creationId xmlns:p14="http://schemas.microsoft.com/office/powerpoint/2010/main" val="138389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C68CF-5D88-F410-7C8A-A7D5D284F0C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a:p>
        </p:txBody>
      </p:sp>
      <p:sp>
        <p:nvSpPr>
          <p:cNvPr id="3" name="Content Placeholder 2">
            <a:extLst>
              <a:ext uri="{FF2B5EF4-FFF2-40B4-BE49-F238E27FC236}">
                <a16:creationId xmlns:a16="http://schemas.microsoft.com/office/drawing/2014/main" id="{C1D70372-76D2-B124-D14F-B2E3E684BC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Text Placeholder 3">
            <a:extLst>
              <a:ext uri="{FF2B5EF4-FFF2-40B4-BE49-F238E27FC236}">
                <a16:creationId xmlns:a16="http://schemas.microsoft.com/office/drawing/2014/main" id="{43D3538E-7CC9-52EF-B60F-2214C5C3B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F74784C3-E03E-E20A-0B8B-1058E06DD52C}"/>
              </a:ext>
            </a:extLst>
          </p:cNvPr>
          <p:cNvSpPr>
            <a:spLocks noGrp="1"/>
          </p:cNvSpPr>
          <p:nvPr>
            <p:ph type="dt" sz="half" idx="10"/>
          </p:nvPr>
        </p:nvSpPr>
        <p:spPr/>
        <p:txBody>
          <a:bodyPr/>
          <a:lstStyle/>
          <a:p>
            <a:fld id="{0C2A57A2-45B5-4A5E-B46E-316D22DD7993}" type="datetime1">
              <a:rPr lang="en-US" smtClean="0"/>
              <a:t>9/16/2025</a:t>
            </a:fld>
            <a:endParaRPr lang="en-US"/>
          </a:p>
        </p:txBody>
      </p:sp>
      <p:sp>
        <p:nvSpPr>
          <p:cNvPr id="6" name="Footer Placeholder 5">
            <a:extLst>
              <a:ext uri="{FF2B5EF4-FFF2-40B4-BE49-F238E27FC236}">
                <a16:creationId xmlns:a16="http://schemas.microsoft.com/office/drawing/2014/main" id="{54B91B43-BC35-722C-0B54-9CBB297A3A74}"/>
              </a:ext>
            </a:extLst>
          </p:cNvPr>
          <p:cNvSpPr>
            <a:spLocks noGrp="1"/>
          </p:cNvSpPr>
          <p:nvPr>
            <p:ph type="ftr" sz="quarter" idx="11"/>
          </p:nvPr>
        </p:nvSpPr>
        <p:spPr/>
        <p:txBody>
          <a:bodyPr/>
          <a:lstStyle/>
          <a:p>
            <a:r>
              <a:rPr lang="en-US"/>
              <a:t>jonathan@hjemloesninger.dk</a:t>
            </a:r>
          </a:p>
        </p:txBody>
      </p:sp>
      <p:sp>
        <p:nvSpPr>
          <p:cNvPr id="7" name="Slide Number Placeholder 6">
            <a:extLst>
              <a:ext uri="{FF2B5EF4-FFF2-40B4-BE49-F238E27FC236}">
                <a16:creationId xmlns:a16="http://schemas.microsoft.com/office/drawing/2014/main" id="{B4D5355C-FBCB-A1F3-F97C-570EB1279913}"/>
              </a:ext>
            </a:extLst>
          </p:cNvPr>
          <p:cNvSpPr>
            <a:spLocks noGrp="1"/>
          </p:cNvSpPr>
          <p:nvPr>
            <p:ph type="sldNum" sz="quarter" idx="12"/>
          </p:nvPr>
        </p:nvSpPr>
        <p:spPr>
          <a:xfrm>
            <a:off x="8610600" y="6356350"/>
            <a:ext cx="2743200" cy="365125"/>
          </a:xfrm>
          <a:prstGeom prst="rect">
            <a:avLst/>
          </a:prstGeom>
        </p:spPr>
        <p:txBody>
          <a:bodyPr/>
          <a:lstStyle/>
          <a:p>
            <a:fld id="{1F8CA400-2065-4AE4-8F37-46DA327E4111}" type="slidenum">
              <a:rPr lang="en-US" smtClean="0"/>
              <a:t>‹#›</a:t>
            </a:fld>
            <a:endParaRPr lang="en-US"/>
          </a:p>
        </p:txBody>
      </p:sp>
    </p:spTree>
    <p:extLst>
      <p:ext uri="{BB962C8B-B14F-4D97-AF65-F5344CB8AC3E}">
        <p14:creationId xmlns:p14="http://schemas.microsoft.com/office/powerpoint/2010/main" val="177886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F808-10F1-D2AF-1241-83A2D2E87C9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a:p>
        </p:txBody>
      </p:sp>
      <p:sp>
        <p:nvSpPr>
          <p:cNvPr id="3" name="Picture Placeholder 2">
            <a:extLst>
              <a:ext uri="{FF2B5EF4-FFF2-40B4-BE49-F238E27FC236}">
                <a16:creationId xmlns:a16="http://schemas.microsoft.com/office/drawing/2014/main" id="{4F3FF738-E902-F9B9-E30B-E2AB304807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a:p>
        </p:txBody>
      </p:sp>
      <p:sp>
        <p:nvSpPr>
          <p:cNvPr id="4" name="Text Placeholder 3">
            <a:extLst>
              <a:ext uri="{FF2B5EF4-FFF2-40B4-BE49-F238E27FC236}">
                <a16:creationId xmlns:a16="http://schemas.microsoft.com/office/drawing/2014/main" id="{B993C65D-2A9B-B625-7A7A-0FFB9217E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6641A896-8F8A-7F1D-48D2-D528185E06A9}"/>
              </a:ext>
            </a:extLst>
          </p:cNvPr>
          <p:cNvSpPr>
            <a:spLocks noGrp="1"/>
          </p:cNvSpPr>
          <p:nvPr>
            <p:ph type="dt" sz="half" idx="10"/>
          </p:nvPr>
        </p:nvSpPr>
        <p:spPr/>
        <p:txBody>
          <a:bodyPr/>
          <a:lstStyle/>
          <a:p>
            <a:fld id="{1859E977-09C6-4358-9238-F56C0289F133}" type="datetime1">
              <a:rPr lang="en-US" smtClean="0"/>
              <a:t>9/16/2025</a:t>
            </a:fld>
            <a:endParaRPr lang="en-US"/>
          </a:p>
        </p:txBody>
      </p:sp>
      <p:sp>
        <p:nvSpPr>
          <p:cNvPr id="6" name="Footer Placeholder 5">
            <a:extLst>
              <a:ext uri="{FF2B5EF4-FFF2-40B4-BE49-F238E27FC236}">
                <a16:creationId xmlns:a16="http://schemas.microsoft.com/office/drawing/2014/main" id="{F07918C3-337C-8207-45F4-9A490E21F256}"/>
              </a:ext>
            </a:extLst>
          </p:cNvPr>
          <p:cNvSpPr>
            <a:spLocks noGrp="1"/>
          </p:cNvSpPr>
          <p:nvPr>
            <p:ph type="ftr" sz="quarter" idx="11"/>
          </p:nvPr>
        </p:nvSpPr>
        <p:spPr/>
        <p:txBody>
          <a:bodyPr/>
          <a:lstStyle/>
          <a:p>
            <a:r>
              <a:rPr lang="en-US"/>
              <a:t>jonathan@hjemloesninger.dk</a:t>
            </a:r>
          </a:p>
        </p:txBody>
      </p:sp>
      <p:sp>
        <p:nvSpPr>
          <p:cNvPr id="7" name="Slide Number Placeholder 6">
            <a:extLst>
              <a:ext uri="{FF2B5EF4-FFF2-40B4-BE49-F238E27FC236}">
                <a16:creationId xmlns:a16="http://schemas.microsoft.com/office/drawing/2014/main" id="{3C0E2DD9-884B-616E-2B57-91C1E0ACC8EA}"/>
              </a:ext>
            </a:extLst>
          </p:cNvPr>
          <p:cNvSpPr>
            <a:spLocks noGrp="1"/>
          </p:cNvSpPr>
          <p:nvPr>
            <p:ph type="sldNum" sz="quarter" idx="12"/>
          </p:nvPr>
        </p:nvSpPr>
        <p:spPr>
          <a:xfrm>
            <a:off x="8610600" y="6356350"/>
            <a:ext cx="2743200" cy="365125"/>
          </a:xfrm>
          <a:prstGeom prst="rect">
            <a:avLst/>
          </a:prstGeom>
        </p:spPr>
        <p:txBody>
          <a:bodyPr/>
          <a:lstStyle/>
          <a:p>
            <a:fld id="{1F8CA400-2065-4AE4-8F37-46DA327E4111}" type="slidenum">
              <a:rPr lang="en-US" smtClean="0"/>
              <a:t>‹#›</a:t>
            </a:fld>
            <a:endParaRPr lang="en-US"/>
          </a:p>
        </p:txBody>
      </p:sp>
    </p:spTree>
    <p:extLst>
      <p:ext uri="{BB962C8B-B14F-4D97-AF65-F5344CB8AC3E}">
        <p14:creationId xmlns:p14="http://schemas.microsoft.com/office/powerpoint/2010/main" val="3599057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theme" Target="../theme/theme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E8D90C-EC3C-3040-58D9-F6D854EEF5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a:p>
        </p:txBody>
      </p:sp>
      <p:sp>
        <p:nvSpPr>
          <p:cNvPr id="3" name="Text Placeholder 2">
            <a:extLst>
              <a:ext uri="{FF2B5EF4-FFF2-40B4-BE49-F238E27FC236}">
                <a16:creationId xmlns:a16="http://schemas.microsoft.com/office/drawing/2014/main" id="{517BB472-7B4A-9C51-AFEB-5590605FBC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a:extLst>
              <a:ext uri="{FF2B5EF4-FFF2-40B4-BE49-F238E27FC236}">
                <a16:creationId xmlns:a16="http://schemas.microsoft.com/office/drawing/2014/main" id="{55FD1779-91D5-FBC5-BDE8-882A5721D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3F9BF5-D5CC-4936-8414-2B5F59243C0F}" type="datetime1">
              <a:rPr lang="en-US" smtClean="0"/>
              <a:t>9/16/2025</a:t>
            </a:fld>
            <a:endParaRPr lang="en-US"/>
          </a:p>
        </p:txBody>
      </p:sp>
      <p:sp>
        <p:nvSpPr>
          <p:cNvPr id="5" name="Footer Placeholder 4">
            <a:extLst>
              <a:ext uri="{FF2B5EF4-FFF2-40B4-BE49-F238E27FC236}">
                <a16:creationId xmlns:a16="http://schemas.microsoft.com/office/drawing/2014/main" id="{C001AFDC-7189-14F1-77EF-0F98D2F4DE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dirty="0"/>
              <a:t>jonathan@hjemloesninger.dk</a:t>
            </a:r>
          </a:p>
        </p:txBody>
      </p:sp>
      <p:pic>
        <p:nvPicPr>
          <p:cNvPr id="7" name="Picture 6" descr="A logo on a grey background&#10;&#10;AI-generated content may be incorrect.">
            <a:extLst>
              <a:ext uri="{FF2B5EF4-FFF2-40B4-BE49-F238E27FC236}">
                <a16:creationId xmlns:a16="http://schemas.microsoft.com/office/drawing/2014/main" id="{71AA2129-4F52-1047-A8AE-7B2E4642C8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690350" y="6356350"/>
            <a:ext cx="501650" cy="501650"/>
          </a:xfrm>
          <a:prstGeom prst="rect">
            <a:avLst/>
          </a:prstGeom>
        </p:spPr>
      </p:pic>
    </p:spTree>
    <p:extLst>
      <p:ext uri="{BB962C8B-B14F-4D97-AF65-F5344CB8AC3E}">
        <p14:creationId xmlns:p14="http://schemas.microsoft.com/office/powerpoint/2010/main" val="1998432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en-US" sz="1100" noProof="0" dirty="0">
                <a:solidFill>
                  <a:schemeClr val="tx1"/>
                </a:solidFill>
              </a:rPr>
              <a:t>Sustainable city – open to the world</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en-GB" noProof="0" dirty="0" err="1"/>
              <a:t>Redigera</a:t>
            </a:r>
            <a:r>
              <a:rPr lang="en-GB" noProof="0" dirty="0"/>
              <a:t> format för </a:t>
            </a:r>
            <a:r>
              <a:rPr lang="en-GB" noProof="0" dirty="0" err="1"/>
              <a:t>bakgrundstext</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en-GB" noProof="0" smtClean="0"/>
              <a:pPr/>
              <a:t>‹#›</a:t>
            </a:fld>
            <a:endParaRPr lang="en-GB" noProof="0" dirty="0"/>
          </a:p>
        </p:txBody>
      </p:sp>
      <p:pic>
        <p:nvPicPr>
          <p:cNvPr id="4" name="Bildobjekt 3" descr="Logo&#10;&#10;City of Gothenburg">
            <a:extLst>
              <a:ext uri="{FF2B5EF4-FFF2-40B4-BE49-F238E27FC236}">
                <a16:creationId xmlns:a16="http://schemas.microsoft.com/office/drawing/2014/main" id="{C935B4C1-958B-06AC-3908-601525118E11}"/>
              </a:ext>
            </a:extLst>
          </p:cNvPr>
          <p:cNvPicPr>
            <a:picLocks noChangeAspect="1"/>
          </p:cNvPicPr>
          <p:nvPr userDrawn="1"/>
        </p:nvPicPr>
        <p:blipFill>
          <a:blip r:embed="rId21"/>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3697022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en-US" sz="1100" noProof="0" dirty="0">
                <a:solidFill>
                  <a:schemeClr val="tx1"/>
                </a:solidFill>
              </a:rPr>
              <a:t>Sustainable city – open to the world</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en-GB" noProof="0" dirty="0" err="1"/>
              <a:t>Redigera</a:t>
            </a:r>
            <a:r>
              <a:rPr lang="en-GB" noProof="0" dirty="0"/>
              <a:t> format för </a:t>
            </a:r>
            <a:r>
              <a:rPr lang="en-GB" noProof="0" dirty="0" err="1"/>
              <a:t>bakgrundstext</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en-GB" noProof="0" smtClean="0"/>
              <a:pPr/>
              <a:t>‹#›</a:t>
            </a:fld>
            <a:endParaRPr lang="en-GB" noProof="0" dirty="0"/>
          </a:p>
        </p:txBody>
      </p:sp>
      <p:pic>
        <p:nvPicPr>
          <p:cNvPr id="4" name="Bildobjekt 3" descr="Logo&#10;&#10;City of Gothenburg">
            <a:extLst>
              <a:ext uri="{FF2B5EF4-FFF2-40B4-BE49-F238E27FC236}">
                <a16:creationId xmlns:a16="http://schemas.microsoft.com/office/drawing/2014/main" id="{C935B4C1-958B-06AC-3908-601525118E11}"/>
              </a:ext>
            </a:extLst>
          </p:cNvPr>
          <p:cNvPicPr>
            <a:picLocks noChangeAspect="1"/>
          </p:cNvPicPr>
          <p:nvPr userDrawn="1"/>
        </p:nvPicPr>
        <p:blipFill>
          <a:blip r:embed="rId2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326634133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mailto:emma.bittone@exploatering.goteborg.se" TargetMode="External"/><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5.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44F85F6E-9FDF-8261-A074-A6EB6BBC1FE9}"/>
              </a:ext>
            </a:extLst>
          </p:cNvPr>
          <p:cNvPicPr>
            <a:picLocks noChangeAspect="1"/>
          </p:cNvPicPr>
          <p:nvPr/>
        </p:nvPicPr>
        <p:blipFill rotWithShape="1">
          <a:blip r:embed="rId2"/>
          <a:srcRect t="3519" b="12630"/>
          <a:stretch>
            <a:fillRect/>
          </a:stretch>
        </p:blipFill>
        <p:spPr>
          <a:xfrm>
            <a:off x="0" y="0"/>
            <a:ext cx="12268339" cy="6858000"/>
          </a:xfrm>
          <a:prstGeom prst="rect">
            <a:avLst/>
          </a:prstGeom>
        </p:spPr>
      </p:pic>
      <p:sp>
        <p:nvSpPr>
          <p:cNvPr id="2" name="Title 1">
            <a:extLst>
              <a:ext uri="{FF2B5EF4-FFF2-40B4-BE49-F238E27FC236}">
                <a16:creationId xmlns:a16="http://schemas.microsoft.com/office/drawing/2014/main" id="{722DAE72-BACC-A821-746E-EAFF71CC245C}"/>
              </a:ext>
            </a:extLst>
          </p:cNvPr>
          <p:cNvSpPr>
            <a:spLocks noGrp="1"/>
          </p:cNvSpPr>
          <p:nvPr>
            <p:ph type="ctrTitle"/>
          </p:nvPr>
        </p:nvSpPr>
        <p:spPr>
          <a:xfrm>
            <a:off x="2955470" y="1122363"/>
            <a:ext cx="7712529" cy="2387600"/>
          </a:xfrm>
        </p:spPr>
        <p:txBody>
          <a:bodyPr>
            <a:normAutofit/>
          </a:bodyPr>
          <a:lstStyle/>
          <a:p>
            <a:r>
              <a:rPr lang="en-US" sz="4800" noProof="1"/>
              <a:t>The role of real-time data in ending homelessness</a:t>
            </a:r>
          </a:p>
        </p:txBody>
      </p:sp>
      <p:sp>
        <p:nvSpPr>
          <p:cNvPr id="3" name="Subtitle 2">
            <a:extLst>
              <a:ext uri="{FF2B5EF4-FFF2-40B4-BE49-F238E27FC236}">
                <a16:creationId xmlns:a16="http://schemas.microsoft.com/office/drawing/2014/main" id="{16D40F57-EAC3-7F4E-D8A5-4E161AE38533}"/>
              </a:ext>
            </a:extLst>
          </p:cNvPr>
          <p:cNvSpPr>
            <a:spLocks noGrp="1"/>
          </p:cNvSpPr>
          <p:nvPr>
            <p:ph type="subTitle" idx="1"/>
          </p:nvPr>
        </p:nvSpPr>
        <p:spPr>
          <a:xfrm>
            <a:off x="2955470" y="3602038"/>
            <a:ext cx="7712530" cy="436562"/>
          </a:xfrm>
        </p:spPr>
        <p:txBody>
          <a:bodyPr/>
          <a:lstStyle/>
          <a:p>
            <a:r>
              <a:rPr lang="en-US" noProof="1"/>
              <a:t>Insights from Denmark</a:t>
            </a:r>
          </a:p>
        </p:txBody>
      </p:sp>
      <p:pic>
        <p:nvPicPr>
          <p:cNvPr id="7" name="Billede 6" descr="Et billede, der indeholder Font/skrifttype, symbol, logo, Grafik&#10;&#10;AI-genereret indhold kan være ukorrekt.">
            <a:extLst>
              <a:ext uri="{FF2B5EF4-FFF2-40B4-BE49-F238E27FC236}">
                <a16:creationId xmlns:a16="http://schemas.microsoft.com/office/drawing/2014/main" id="{641CD85E-32A3-56D3-E445-81CC0C793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1596" y="220133"/>
            <a:ext cx="1093146" cy="902230"/>
          </a:xfrm>
          <a:prstGeom prst="rect">
            <a:avLst/>
          </a:prstGeom>
        </p:spPr>
      </p:pic>
    </p:spTree>
    <p:extLst>
      <p:ext uri="{BB962C8B-B14F-4D97-AF65-F5344CB8AC3E}">
        <p14:creationId xmlns:p14="http://schemas.microsoft.com/office/powerpoint/2010/main" val="1299820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6EA71-F4B0-E443-79AD-4D1EFB94C15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B506ED-ADAF-D595-A948-B22EF3C175AD}"/>
              </a:ext>
            </a:extLst>
          </p:cNvPr>
          <p:cNvSpPr>
            <a:spLocks noGrp="1"/>
          </p:cNvSpPr>
          <p:nvPr>
            <p:ph type="title"/>
          </p:nvPr>
        </p:nvSpPr>
        <p:spPr/>
        <p:txBody>
          <a:bodyPr>
            <a:normAutofit/>
          </a:bodyPr>
          <a:lstStyle/>
          <a:p>
            <a:r>
              <a:rPr lang="da-DK" sz="3600" b="1" dirty="0"/>
              <a:t>Changing the system with real-time data insights</a:t>
            </a:r>
          </a:p>
        </p:txBody>
      </p:sp>
      <p:sp>
        <p:nvSpPr>
          <p:cNvPr id="6" name="Google Shape;55;p13">
            <a:extLst>
              <a:ext uri="{FF2B5EF4-FFF2-40B4-BE49-F238E27FC236}">
                <a16:creationId xmlns:a16="http://schemas.microsoft.com/office/drawing/2014/main" id="{F13EAD36-A6DE-022B-D355-81DAF6965857}"/>
              </a:ext>
            </a:extLst>
          </p:cNvPr>
          <p:cNvSpPr txBox="1"/>
          <p:nvPr/>
        </p:nvSpPr>
        <p:spPr>
          <a:xfrm>
            <a:off x="5324094" y="1721637"/>
            <a:ext cx="2518400" cy="347200"/>
          </a:xfrm>
          <a:prstGeom prst="rect">
            <a:avLst/>
          </a:prstGeom>
          <a:noFill/>
          <a:ln>
            <a:noFill/>
          </a:ln>
        </p:spPr>
        <p:txBody>
          <a:bodyPr spcFirstLastPara="1" wrap="square" lIns="121900" tIns="60933" rIns="121900" bIns="60933" anchor="t" anchorCtr="0">
            <a:noAutofit/>
          </a:bodyPr>
          <a:lstStyle/>
          <a:p>
            <a:pPr algn="ctr"/>
            <a:endParaRPr lang="en-US" sz="2400" dirty="0"/>
          </a:p>
        </p:txBody>
      </p:sp>
      <p:pic>
        <p:nvPicPr>
          <p:cNvPr id="5" name="Billede 4" descr="Et billede, der indeholder Børnekunst, tegning&#10;&#10;AI-genereret indhold kan være ukorrekt.">
            <a:extLst>
              <a:ext uri="{FF2B5EF4-FFF2-40B4-BE49-F238E27FC236}">
                <a16:creationId xmlns:a16="http://schemas.microsoft.com/office/drawing/2014/main" id="{AC2691A4-9E32-D15E-1F05-3FE337203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370" y="1690688"/>
            <a:ext cx="10081260" cy="5152073"/>
          </a:xfrm>
          <a:prstGeom prst="rect">
            <a:avLst/>
          </a:prstGeom>
        </p:spPr>
      </p:pic>
    </p:spTree>
    <p:extLst>
      <p:ext uri="{BB962C8B-B14F-4D97-AF65-F5344CB8AC3E}">
        <p14:creationId xmlns:p14="http://schemas.microsoft.com/office/powerpoint/2010/main" val="2690393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9B413-59D4-B8F4-11AE-66FE79A5272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94D37B-9738-4BED-BA2D-65DE6C4B7447}"/>
              </a:ext>
            </a:extLst>
          </p:cNvPr>
          <p:cNvSpPr>
            <a:spLocks noGrp="1"/>
          </p:cNvSpPr>
          <p:nvPr>
            <p:ph type="title"/>
          </p:nvPr>
        </p:nvSpPr>
        <p:spPr/>
        <p:txBody>
          <a:bodyPr>
            <a:normAutofit/>
          </a:bodyPr>
          <a:lstStyle/>
          <a:p>
            <a:r>
              <a:rPr lang="da-DK" sz="3600" b="1" dirty="0"/>
              <a:t>Changing the system with real-time data insights</a:t>
            </a:r>
          </a:p>
        </p:txBody>
      </p:sp>
      <p:sp>
        <p:nvSpPr>
          <p:cNvPr id="6" name="Google Shape;55;p13">
            <a:extLst>
              <a:ext uri="{FF2B5EF4-FFF2-40B4-BE49-F238E27FC236}">
                <a16:creationId xmlns:a16="http://schemas.microsoft.com/office/drawing/2014/main" id="{B5A98E85-B5C8-D282-1665-138176E41025}"/>
              </a:ext>
            </a:extLst>
          </p:cNvPr>
          <p:cNvSpPr txBox="1"/>
          <p:nvPr/>
        </p:nvSpPr>
        <p:spPr>
          <a:xfrm>
            <a:off x="5324094" y="1721637"/>
            <a:ext cx="2518400" cy="347200"/>
          </a:xfrm>
          <a:prstGeom prst="rect">
            <a:avLst/>
          </a:prstGeom>
          <a:noFill/>
          <a:ln>
            <a:noFill/>
          </a:ln>
        </p:spPr>
        <p:txBody>
          <a:bodyPr spcFirstLastPara="1" wrap="square" lIns="121900" tIns="60933" rIns="121900" bIns="60933" anchor="t" anchorCtr="0">
            <a:noAutofit/>
          </a:bodyPr>
          <a:lstStyle/>
          <a:p>
            <a:pPr algn="ctr"/>
            <a:endParaRPr lang="en-US" sz="2400" dirty="0"/>
          </a:p>
        </p:txBody>
      </p:sp>
      <p:pic>
        <p:nvPicPr>
          <p:cNvPr id="4" name="Billede 3" descr="Et billede, der indeholder kort, kunst&#10;&#10;AI-genereret indhold kan være ukorrekt.">
            <a:extLst>
              <a:ext uri="{FF2B5EF4-FFF2-40B4-BE49-F238E27FC236}">
                <a16:creationId xmlns:a16="http://schemas.microsoft.com/office/drawing/2014/main" id="{761B3F2C-850A-1617-C08D-8621BB5577BF}"/>
              </a:ext>
            </a:extLst>
          </p:cNvPr>
          <p:cNvPicPr>
            <a:picLocks noChangeAspect="1"/>
          </p:cNvPicPr>
          <p:nvPr/>
        </p:nvPicPr>
        <p:blipFill>
          <a:blip r:embed="rId2">
            <a:extLst>
              <a:ext uri="{28A0092B-C50C-407E-A947-70E740481C1C}">
                <a14:useLocalDpi xmlns:a14="http://schemas.microsoft.com/office/drawing/2010/main" val="0"/>
              </a:ext>
            </a:extLst>
          </a:blip>
          <a:srcRect l="28627" t="11504" r="31500" b="12156"/>
          <a:stretch>
            <a:fillRect/>
          </a:stretch>
        </p:blipFill>
        <p:spPr>
          <a:xfrm>
            <a:off x="3606926" y="1721636"/>
            <a:ext cx="4668394" cy="5027677"/>
          </a:xfrm>
          <a:prstGeom prst="rect">
            <a:avLst/>
          </a:prstGeom>
        </p:spPr>
      </p:pic>
      <p:pic>
        <p:nvPicPr>
          <p:cNvPr id="3" name="Picture 6">
            <a:extLst>
              <a:ext uri="{FF2B5EF4-FFF2-40B4-BE49-F238E27FC236}">
                <a16:creationId xmlns:a16="http://schemas.microsoft.com/office/drawing/2014/main" id="{5C7EB133-0809-4F81-82C9-934DD6061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8206" y="2291886"/>
            <a:ext cx="3148175" cy="150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639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C95262-BB39-D741-8BB0-638744929725}"/>
              </a:ext>
            </a:extLst>
          </p:cNvPr>
          <p:cNvSpPr>
            <a:spLocks noGrp="1"/>
          </p:cNvSpPr>
          <p:nvPr>
            <p:ph type="ctrTitle"/>
          </p:nvPr>
        </p:nvSpPr>
        <p:spPr/>
        <p:txBody>
          <a:bodyPr/>
          <a:lstStyle/>
          <a:p>
            <a:r>
              <a:rPr lang="en-US" sz="4400" dirty="0"/>
              <a:t>Housing first conference, </a:t>
            </a:r>
            <a:r>
              <a:rPr lang="sv-SE" dirty="0"/>
              <a:t> Gothenburg 2025</a:t>
            </a:r>
          </a:p>
        </p:txBody>
      </p:sp>
      <p:sp>
        <p:nvSpPr>
          <p:cNvPr id="3" name="Platshållare för text 2">
            <a:extLst>
              <a:ext uri="{FF2B5EF4-FFF2-40B4-BE49-F238E27FC236}">
                <a16:creationId xmlns:a16="http://schemas.microsoft.com/office/drawing/2014/main" id="{5B346BC2-169A-DC0E-2BB8-36CCBD2101B2}"/>
              </a:ext>
            </a:extLst>
          </p:cNvPr>
          <p:cNvSpPr>
            <a:spLocks noGrp="1"/>
          </p:cNvSpPr>
          <p:nvPr>
            <p:ph type="body" sz="quarter" idx="10"/>
          </p:nvPr>
        </p:nvSpPr>
        <p:spPr/>
        <p:txBody>
          <a:bodyPr/>
          <a:lstStyle/>
          <a:p>
            <a:r>
              <a:rPr lang="sv-SE" dirty="0"/>
              <a:t>Survey the</a:t>
            </a:r>
            <a:r>
              <a:rPr lang="en-GB" dirty="0"/>
              <a:t> homelessness – The City of Gothenburg </a:t>
            </a:r>
            <a:endParaRPr lang="sv-SE" dirty="0"/>
          </a:p>
        </p:txBody>
      </p:sp>
      <p:sp>
        <p:nvSpPr>
          <p:cNvPr id="4" name="Platshållare för text 3">
            <a:extLst>
              <a:ext uri="{FF2B5EF4-FFF2-40B4-BE49-F238E27FC236}">
                <a16:creationId xmlns:a16="http://schemas.microsoft.com/office/drawing/2014/main" id="{67432880-EABA-4426-91B8-2D839C20B2ED}"/>
              </a:ext>
            </a:extLst>
          </p:cNvPr>
          <p:cNvSpPr>
            <a:spLocks noGrp="1"/>
          </p:cNvSpPr>
          <p:nvPr>
            <p:ph type="body" sz="quarter" idx="11"/>
          </p:nvPr>
        </p:nvSpPr>
        <p:spPr/>
        <p:txBody>
          <a:bodyPr/>
          <a:lstStyle/>
          <a:p>
            <a:r>
              <a:rPr lang="sv-SE" dirty="0"/>
              <a:t>Emma Bittone, </a:t>
            </a:r>
            <a:r>
              <a:rPr lang="en-GB" dirty="0"/>
              <a:t>Land Development Department​ </a:t>
            </a:r>
          </a:p>
        </p:txBody>
      </p:sp>
      <p:sp>
        <p:nvSpPr>
          <p:cNvPr id="9" name="textruta 8">
            <a:extLst>
              <a:ext uri="{FF2B5EF4-FFF2-40B4-BE49-F238E27FC236}">
                <a16:creationId xmlns:a16="http://schemas.microsoft.com/office/drawing/2014/main" id="{14466804-D86A-0BB0-90E5-F679A82521A7}"/>
              </a:ext>
            </a:extLst>
          </p:cNvPr>
          <p:cNvSpPr txBox="1"/>
          <p:nvPr/>
        </p:nvSpPr>
        <p:spPr>
          <a:xfrm>
            <a:off x="10013795" y="5937510"/>
            <a:ext cx="2531327" cy="3791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1F1F1F"/>
                </a:solidFill>
                <a:effectLst/>
                <a:uLnTx/>
                <a:uFillTx/>
                <a:latin typeface="Arial"/>
                <a:ea typeface="+mn-ea"/>
                <a:cs typeface="+mn-cs"/>
              </a:rPr>
              <a:t>2025-09-16</a:t>
            </a:r>
          </a:p>
        </p:txBody>
      </p:sp>
    </p:spTree>
    <p:extLst>
      <p:ext uri="{BB962C8B-B14F-4D97-AF65-F5344CB8AC3E}">
        <p14:creationId xmlns:p14="http://schemas.microsoft.com/office/powerpoint/2010/main" val="391114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4CAE19-B72B-D7D5-7F07-96684DF60EAE}"/>
              </a:ext>
            </a:extLst>
          </p:cNvPr>
          <p:cNvSpPr>
            <a:spLocks noGrp="1"/>
          </p:cNvSpPr>
          <p:nvPr>
            <p:ph type="title"/>
          </p:nvPr>
        </p:nvSpPr>
        <p:spPr>
          <a:xfrm>
            <a:off x="407988" y="404813"/>
            <a:ext cx="5240337" cy="736959"/>
          </a:xfrm>
        </p:spPr>
        <p:txBody>
          <a:bodyPr anchor="ctr">
            <a:normAutofit/>
          </a:bodyPr>
          <a:lstStyle/>
          <a:p>
            <a:r>
              <a:rPr lang="sv-SE" dirty="0"/>
              <a:t>Agenda</a:t>
            </a:r>
            <a:endParaRPr lang="en-GB" noProof="0" dirty="0"/>
          </a:p>
        </p:txBody>
      </p:sp>
      <p:sp>
        <p:nvSpPr>
          <p:cNvPr id="3" name="Platshållare för innehåll 2">
            <a:extLst>
              <a:ext uri="{FF2B5EF4-FFF2-40B4-BE49-F238E27FC236}">
                <a16:creationId xmlns:a16="http://schemas.microsoft.com/office/drawing/2014/main" id="{11B09AEB-1F7A-97F4-AD20-EDE6E48EA9D7}"/>
              </a:ext>
            </a:extLst>
          </p:cNvPr>
          <p:cNvSpPr>
            <a:spLocks noGrp="1"/>
          </p:cNvSpPr>
          <p:nvPr>
            <p:ph sz="half" idx="10"/>
          </p:nvPr>
        </p:nvSpPr>
        <p:spPr>
          <a:xfrm>
            <a:off x="407989" y="1736728"/>
            <a:ext cx="5240336" cy="4194629"/>
          </a:xfrm>
        </p:spPr>
        <p:txBody>
          <a:bodyPr>
            <a:normAutofit/>
          </a:bodyPr>
          <a:lstStyle/>
          <a:p>
            <a:pPr marL="0" indent="0">
              <a:buNone/>
            </a:pPr>
            <a:endParaRPr lang="en-GB" dirty="0"/>
          </a:p>
          <a:p>
            <a:r>
              <a:rPr lang="en-GB" dirty="0"/>
              <a:t>Mapping homelessness in Gothenburg</a:t>
            </a:r>
          </a:p>
          <a:p>
            <a:r>
              <a:rPr lang="en-GB" dirty="0"/>
              <a:t>Method</a:t>
            </a:r>
          </a:p>
          <a:p>
            <a:r>
              <a:rPr lang="en-GB" dirty="0"/>
              <a:t>Challenges and Key factors</a:t>
            </a:r>
          </a:p>
        </p:txBody>
      </p:sp>
      <p:pic>
        <p:nvPicPr>
          <p:cNvPr id="4" name="Bildobjekt 3" descr="En bild som visar tecknad serie, Barnkonst, grafisk design, illustration&#10;&#10;AI-genererat innehåll kan vara felaktigt.">
            <a:extLst>
              <a:ext uri="{FF2B5EF4-FFF2-40B4-BE49-F238E27FC236}">
                <a16:creationId xmlns:a16="http://schemas.microsoft.com/office/drawing/2014/main" id="{7135A317-B105-6C5B-FD1D-5077F449961B}"/>
              </a:ext>
            </a:extLst>
          </p:cNvPr>
          <p:cNvPicPr>
            <a:picLocks noChangeAspect="1"/>
          </p:cNvPicPr>
          <p:nvPr/>
        </p:nvPicPr>
        <p:blipFill>
          <a:blip r:embed="rId3">
            <a:extLst>
              <a:ext uri="{28A0092B-C50C-407E-A947-70E740481C1C}">
                <a14:useLocalDpi xmlns:a14="http://schemas.microsoft.com/office/drawing/2010/main" val="0"/>
              </a:ext>
            </a:extLst>
          </a:blip>
          <a:srcRect t="21537" r="-2" b="3368"/>
          <a:stretch>
            <a:fillRect/>
          </a:stretch>
        </p:blipFill>
        <p:spPr>
          <a:xfrm>
            <a:off x="6096000" y="10"/>
            <a:ext cx="6095999" cy="6857989"/>
          </a:xfrm>
          <a:prstGeom prst="rect">
            <a:avLst/>
          </a:prstGeom>
          <a:noFill/>
        </p:spPr>
      </p:pic>
    </p:spTree>
    <p:extLst>
      <p:ext uri="{BB962C8B-B14F-4D97-AF65-F5344CB8AC3E}">
        <p14:creationId xmlns:p14="http://schemas.microsoft.com/office/powerpoint/2010/main" val="2630954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EBA789-203A-AC0F-BC7B-219DCEC9252C}"/>
              </a:ext>
            </a:extLst>
          </p:cNvPr>
          <p:cNvSpPr>
            <a:spLocks noGrp="1"/>
          </p:cNvSpPr>
          <p:nvPr>
            <p:ph type="title"/>
          </p:nvPr>
        </p:nvSpPr>
        <p:spPr>
          <a:xfrm>
            <a:off x="6543676" y="404813"/>
            <a:ext cx="5240337" cy="736959"/>
          </a:xfrm>
        </p:spPr>
        <p:txBody>
          <a:bodyPr>
            <a:normAutofit/>
          </a:bodyPr>
          <a:lstStyle/>
          <a:p>
            <a:r>
              <a:rPr lang="en-GB" sz="2800" dirty="0"/>
              <a:t>Mapping homelessness</a:t>
            </a:r>
            <a:endParaRPr lang="en-US" dirty="0">
              <a:solidFill>
                <a:srgbClr val="4675B7"/>
              </a:solidFill>
            </a:endParaRPr>
          </a:p>
        </p:txBody>
      </p:sp>
      <p:sp>
        <p:nvSpPr>
          <p:cNvPr id="17" name="Content Placeholder 2">
            <a:extLst>
              <a:ext uri="{FF2B5EF4-FFF2-40B4-BE49-F238E27FC236}">
                <a16:creationId xmlns:a16="http://schemas.microsoft.com/office/drawing/2014/main" id="{5C6DBF05-E8FE-04BA-5AD9-729F31598D37}"/>
              </a:ext>
            </a:extLst>
          </p:cNvPr>
          <p:cNvSpPr>
            <a:spLocks noGrp="1"/>
          </p:cNvSpPr>
          <p:nvPr>
            <p:ph sz="half" idx="10"/>
          </p:nvPr>
        </p:nvSpPr>
        <p:spPr>
          <a:xfrm>
            <a:off x="6543677" y="1469570"/>
            <a:ext cx="5240336" cy="4461787"/>
          </a:xfrm>
        </p:spPr>
        <p:txBody>
          <a:bodyPr>
            <a:normAutofit fontScale="85000" lnSpcReduction="10000"/>
          </a:bodyPr>
          <a:lstStyle/>
          <a:p>
            <a:r>
              <a:rPr lang="en-GB" sz="2000" b="0" i="0" u="none" strike="noStrike" dirty="0">
                <a:effectLst/>
              </a:rPr>
              <a:t>Conduct annual surveys</a:t>
            </a:r>
          </a:p>
          <a:p>
            <a:pPr marL="0" indent="0">
              <a:buNone/>
            </a:pPr>
            <a:r>
              <a:rPr lang="en-GB" sz="2000" b="0" i="0" u="none" strike="noStrike" dirty="0">
                <a:effectLst/>
              </a:rPr>
              <a:t> </a:t>
            </a:r>
          </a:p>
          <a:p>
            <a:r>
              <a:rPr lang="en-GB" sz="2000" b="0" i="0" u="none" strike="noStrike" dirty="0">
                <a:effectLst/>
              </a:rPr>
              <a:t>Based on the European Typology on homelessness and housing exclusion (ETHOS)</a:t>
            </a:r>
          </a:p>
          <a:p>
            <a:endParaRPr lang="en-GB" sz="2000" b="0" i="0" u="none" strike="noStrike" dirty="0">
              <a:effectLst/>
            </a:endParaRPr>
          </a:p>
          <a:p>
            <a:r>
              <a:rPr lang="en-US" sz="2000" b="0" i="0" dirty="0">
                <a:effectLst/>
              </a:rPr>
              <a:t>The purpose of the survey is to measure the extent and </a:t>
            </a:r>
            <a:r>
              <a:rPr lang="en-GB" dirty="0"/>
              <a:t>development of homelessness</a:t>
            </a:r>
          </a:p>
          <a:p>
            <a:endParaRPr lang="en-US" sz="2000" b="0" i="0" dirty="0">
              <a:effectLst/>
            </a:endParaRPr>
          </a:p>
          <a:p>
            <a:r>
              <a:rPr lang="en-US" sz="2000" b="0" i="0" dirty="0">
                <a:effectLst/>
              </a:rPr>
              <a:t>The results are used</a:t>
            </a:r>
            <a:r>
              <a:rPr lang="en-US" dirty="0"/>
              <a:t> to meet the needs of homeless people</a:t>
            </a:r>
            <a:endParaRPr lang="en-US" sz="2000" b="0" i="0" dirty="0">
              <a:effectLst/>
            </a:endParaRPr>
          </a:p>
          <a:p>
            <a:endParaRPr lang="en-US" sz="2000" b="0" i="0" dirty="0">
              <a:effectLst/>
            </a:endParaRPr>
          </a:p>
          <a:p>
            <a:r>
              <a:rPr lang="en-US" sz="2000" b="0" i="0" dirty="0">
                <a:effectLst/>
              </a:rPr>
              <a:t>As part of the follow-up of the City’s action plan for homelessness</a:t>
            </a:r>
          </a:p>
          <a:p>
            <a:endParaRPr lang="sv-SE" sz="2000" dirty="0"/>
          </a:p>
          <a:p>
            <a:endParaRPr lang="en-US" dirty="0"/>
          </a:p>
        </p:txBody>
      </p:sp>
      <p:pic>
        <p:nvPicPr>
          <p:cNvPr id="7" name="Platshållare för innehåll 6" descr="En bild som visar klädsel, illustration, tecknad serie&#10;&#10;Automatiskt genererad beskrivning">
            <a:extLst>
              <a:ext uri="{FF2B5EF4-FFF2-40B4-BE49-F238E27FC236}">
                <a16:creationId xmlns:a16="http://schemas.microsoft.com/office/drawing/2014/main" id="{5D7598E6-796B-294F-B919-A5950305B3C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5556" r="5556"/>
          <a:stretch/>
        </p:blipFill>
        <p:spPr>
          <a:xfrm>
            <a:off x="33" y="0"/>
            <a:ext cx="6095935" cy="6857999"/>
          </a:xfrm>
          <a:prstGeom prst="rect">
            <a:avLst/>
          </a:prstGeom>
          <a:noFill/>
        </p:spPr>
      </p:pic>
    </p:spTree>
    <p:extLst>
      <p:ext uri="{BB962C8B-B14F-4D97-AF65-F5344CB8AC3E}">
        <p14:creationId xmlns:p14="http://schemas.microsoft.com/office/powerpoint/2010/main" val="2029463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97AA4E-519A-BF92-AC53-2CBC3217057B}"/>
              </a:ext>
            </a:extLst>
          </p:cNvPr>
          <p:cNvSpPr>
            <a:spLocks noGrp="1"/>
          </p:cNvSpPr>
          <p:nvPr>
            <p:ph type="title"/>
          </p:nvPr>
        </p:nvSpPr>
        <p:spPr>
          <a:xfrm>
            <a:off x="407988" y="587829"/>
            <a:ext cx="9170279" cy="879529"/>
          </a:xfrm>
        </p:spPr>
        <p:txBody>
          <a:bodyPr>
            <a:normAutofit fontScale="90000"/>
          </a:bodyPr>
          <a:lstStyle/>
          <a:p>
            <a:r>
              <a:rPr lang="en-GB" sz="3200" dirty="0"/>
              <a:t>Four situations of homelessness</a:t>
            </a:r>
            <a:br>
              <a:rPr lang="sv-SE" sz="3200" dirty="0"/>
            </a:br>
            <a:endParaRPr lang="sv-SE" dirty="0"/>
          </a:p>
        </p:txBody>
      </p:sp>
      <p:graphicFrame>
        <p:nvGraphicFramePr>
          <p:cNvPr id="4" name="Platshållare för innehåll 3">
            <a:extLst>
              <a:ext uri="{FF2B5EF4-FFF2-40B4-BE49-F238E27FC236}">
                <a16:creationId xmlns:a16="http://schemas.microsoft.com/office/drawing/2014/main" id="{E8E874F9-E383-0DAD-9A86-0F71280ED340}"/>
              </a:ext>
            </a:extLst>
          </p:cNvPr>
          <p:cNvGraphicFramePr>
            <a:graphicFrameLocks noGrp="1"/>
          </p:cNvGraphicFramePr>
          <p:nvPr>
            <p:ph idx="1"/>
          </p:nvPr>
        </p:nvGraphicFramePr>
        <p:xfrm>
          <a:off x="407988" y="1467358"/>
          <a:ext cx="11376024" cy="4985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ruta 4">
            <a:extLst>
              <a:ext uri="{FF2B5EF4-FFF2-40B4-BE49-F238E27FC236}">
                <a16:creationId xmlns:a16="http://schemas.microsoft.com/office/drawing/2014/main" id="{EE7DA3C1-EA96-78A3-E76A-A817D53D2141}"/>
              </a:ext>
            </a:extLst>
          </p:cNvPr>
          <p:cNvSpPr txBox="1"/>
          <p:nvPr/>
        </p:nvSpPr>
        <p:spPr>
          <a:xfrm>
            <a:off x="5795010" y="5205976"/>
            <a:ext cx="5989003"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1F1F"/>
                </a:solidFill>
                <a:effectLst/>
                <a:uLnTx/>
                <a:uFillTx/>
                <a:latin typeface="Arial"/>
                <a:ea typeface="+mn-ea"/>
                <a:cs typeface="+mn-cs"/>
              </a:rPr>
              <a:t>The Swedish National Board of Health and Welfare</a:t>
            </a:r>
            <a:endParaRPr kumimoji="0" lang="sv-SE" sz="1800" b="0" i="1" u="none" strike="noStrike" kern="1200" cap="none" spc="0" normalizeH="0" baseline="0" noProof="0">
              <a:ln>
                <a:noFill/>
              </a:ln>
              <a:solidFill>
                <a:srgbClr val="1F1F1F"/>
              </a:solidFill>
              <a:effectLst/>
              <a:uLnTx/>
              <a:uFillTx/>
              <a:latin typeface="Arial"/>
              <a:ea typeface="+mn-ea"/>
              <a:cs typeface="+mn-cs"/>
            </a:endParaRPr>
          </a:p>
        </p:txBody>
      </p:sp>
    </p:spTree>
    <p:extLst>
      <p:ext uri="{BB962C8B-B14F-4D97-AF65-F5344CB8AC3E}">
        <p14:creationId xmlns:p14="http://schemas.microsoft.com/office/powerpoint/2010/main" val="2533618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3A0113-1A5B-BA4E-F321-DE4D4E99DF81}"/>
              </a:ext>
            </a:extLst>
          </p:cNvPr>
          <p:cNvSpPr>
            <a:spLocks noGrp="1"/>
          </p:cNvSpPr>
          <p:nvPr>
            <p:ph type="title"/>
          </p:nvPr>
        </p:nvSpPr>
        <p:spPr>
          <a:xfrm>
            <a:off x="6543676" y="404813"/>
            <a:ext cx="5240337" cy="736959"/>
          </a:xfrm>
        </p:spPr>
        <p:txBody>
          <a:bodyPr anchor="ctr">
            <a:normAutofit fontScale="90000"/>
          </a:bodyPr>
          <a:lstStyle/>
          <a:p>
            <a:r>
              <a:rPr lang="en-GB" sz="2800" dirty="0"/>
              <a:t>Not included in the definition</a:t>
            </a:r>
          </a:p>
        </p:txBody>
      </p:sp>
      <p:sp>
        <p:nvSpPr>
          <p:cNvPr id="7" name="Rectangle 4">
            <a:extLst>
              <a:ext uri="{FF2B5EF4-FFF2-40B4-BE49-F238E27FC236}">
                <a16:creationId xmlns:a16="http://schemas.microsoft.com/office/drawing/2014/main" id="{15F91974-758E-54A2-E324-7A3D19EBFC8C}"/>
              </a:ext>
            </a:extLst>
          </p:cNvPr>
          <p:cNvSpPr>
            <a:spLocks noGrp="1" noChangeArrowheads="1"/>
          </p:cNvSpPr>
          <p:nvPr>
            <p:ph sz="half" idx="10"/>
          </p:nvPr>
        </p:nvSpPr>
        <p:spPr bwMode="auto">
          <a:xfrm>
            <a:off x="6543677" y="1267326"/>
            <a:ext cx="5240336" cy="518586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defTabSz="914400" eaLnBrk="0" fontAlgn="base" hangingPunct="0">
              <a:spcBef>
                <a:spcPct val="0"/>
              </a:spcBef>
              <a:spcAft>
                <a:spcPts val="600"/>
              </a:spcAft>
            </a:pPr>
            <a:r>
              <a:rPr lang="en-GB" altLang="sv-SE" dirty="0"/>
              <a:t>Children under 18, who live outside their home</a:t>
            </a:r>
          </a:p>
          <a:p>
            <a:pPr defTabSz="914400" eaLnBrk="0" fontAlgn="base" hangingPunct="0">
              <a:spcBef>
                <a:spcPct val="0"/>
              </a:spcBef>
              <a:spcAft>
                <a:spcPts val="600"/>
              </a:spcAft>
            </a:pPr>
            <a:endParaRPr lang="en-GB" altLang="sv-SE" dirty="0"/>
          </a:p>
          <a:p>
            <a:pPr defTabSz="914400" eaLnBrk="0" fontAlgn="base" hangingPunct="0">
              <a:spcBef>
                <a:spcPct val="0"/>
              </a:spcBef>
              <a:spcAft>
                <a:spcPts val="600"/>
              </a:spcAft>
            </a:pPr>
            <a:r>
              <a:rPr lang="en-GB" altLang="sv-SE" dirty="0"/>
              <a:t>People in special service housing</a:t>
            </a:r>
          </a:p>
          <a:p>
            <a:pPr defTabSz="914400" eaLnBrk="0" fontAlgn="base" hangingPunct="0">
              <a:spcBef>
                <a:spcPct val="0"/>
              </a:spcBef>
              <a:spcAft>
                <a:spcPts val="600"/>
              </a:spcAft>
            </a:pPr>
            <a:endParaRPr lang="en-GB" altLang="sv-SE" dirty="0"/>
          </a:p>
          <a:p>
            <a:pPr defTabSz="914400" eaLnBrk="0" fontAlgn="base" hangingPunct="0">
              <a:spcBef>
                <a:spcPct val="0"/>
              </a:spcBef>
              <a:spcAft>
                <a:spcPts val="600"/>
              </a:spcAft>
            </a:pPr>
            <a:r>
              <a:rPr lang="en-GB" altLang="sv-SE" dirty="0"/>
              <a:t>People in prison or treatment centre who already have housing arranged</a:t>
            </a:r>
          </a:p>
          <a:p>
            <a:pPr defTabSz="914400" eaLnBrk="0" fontAlgn="base" hangingPunct="0">
              <a:spcBef>
                <a:spcPct val="0"/>
              </a:spcBef>
              <a:spcAft>
                <a:spcPts val="600"/>
              </a:spcAft>
            </a:pPr>
            <a:endParaRPr lang="en-GB" altLang="sv-SE" dirty="0"/>
          </a:p>
          <a:p>
            <a:pPr defTabSz="914400" eaLnBrk="0" fontAlgn="base" hangingPunct="0">
              <a:spcBef>
                <a:spcPct val="0"/>
              </a:spcBef>
              <a:spcAft>
                <a:spcPts val="600"/>
              </a:spcAft>
            </a:pPr>
            <a:r>
              <a:rPr lang="en-GB" altLang="sv-SE" dirty="0"/>
              <a:t>People staying in Sweden without permit</a:t>
            </a:r>
          </a:p>
          <a:p>
            <a:pPr defTabSz="914400" eaLnBrk="0" fontAlgn="base" hangingPunct="0">
              <a:spcBef>
                <a:spcPct val="0"/>
              </a:spcBef>
              <a:spcAft>
                <a:spcPts val="600"/>
              </a:spcAft>
            </a:pPr>
            <a:endParaRPr lang="en-GB" altLang="sv-SE" dirty="0"/>
          </a:p>
          <a:p>
            <a:pPr defTabSz="914400" eaLnBrk="0" fontAlgn="base" hangingPunct="0">
              <a:spcBef>
                <a:spcPct val="0"/>
              </a:spcBef>
              <a:spcAft>
                <a:spcPts val="600"/>
              </a:spcAft>
            </a:pPr>
            <a:r>
              <a:rPr lang="en-GB" altLang="sv-SE" dirty="0"/>
              <a:t>Newly arrived emigrants who get housing from the municipality</a:t>
            </a:r>
          </a:p>
        </p:txBody>
      </p:sp>
      <p:pic>
        <p:nvPicPr>
          <p:cNvPr id="9" name="Picture 8" descr="Hus i vinter">
            <a:extLst>
              <a:ext uri="{FF2B5EF4-FFF2-40B4-BE49-F238E27FC236}">
                <a16:creationId xmlns:a16="http://schemas.microsoft.com/office/drawing/2014/main" id="{8137E291-0107-33EA-44E1-057F0D5CE08C}"/>
              </a:ext>
            </a:extLst>
          </p:cNvPr>
          <p:cNvPicPr>
            <a:picLocks noChangeAspect="1"/>
          </p:cNvPicPr>
          <p:nvPr/>
        </p:nvPicPr>
        <p:blipFill>
          <a:blip r:embed="rId3"/>
          <a:srcRect l="25384" r="15282" b="-1"/>
          <a:stretch>
            <a:fillRect/>
          </a:stretch>
        </p:blipFill>
        <p:spPr>
          <a:xfrm>
            <a:off x="1" y="10"/>
            <a:ext cx="6095999" cy="6857989"/>
          </a:xfrm>
          <a:prstGeom prst="rect">
            <a:avLst/>
          </a:prstGeom>
          <a:noFill/>
        </p:spPr>
      </p:pic>
    </p:spTree>
    <p:extLst>
      <p:ext uri="{BB962C8B-B14F-4D97-AF65-F5344CB8AC3E}">
        <p14:creationId xmlns:p14="http://schemas.microsoft.com/office/powerpoint/2010/main" val="1170696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042308-62C8-3729-66A8-A5F84D06E88E}"/>
              </a:ext>
            </a:extLst>
          </p:cNvPr>
          <p:cNvSpPr>
            <a:spLocks noGrp="1"/>
          </p:cNvSpPr>
          <p:nvPr>
            <p:ph type="title"/>
          </p:nvPr>
        </p:nvSpPr>
        <p:spPr>
          <a:xfrm>
            <a:off x="407988" y="404813"/>
            <a:ext cx="5240337" cy="736959"/>
          </a:xfrm>
        </p:spPr>
        <p:txBody>
          <a:bodyPr anchor="ctr">
            <a:normAutofit/>
          </a:bodyPr>
          <a:lstStyle/>
          <a:p>
            <a:r>
              <a:rPr lang="en-US" b="1" dirty="0"/>
              <a:t>Method</a:t>
            </a:r>
            <a:endParaRPr lang="sv-SE" dirty="0"/>
          </a:p>
        </p:txBody>
      </p:sp>
      <p:sp>
        <p:nvSpPr>
          <p:cNvPr id="3" name="Platshållare för innehåll 2">
            <a:extLst>
              <a:ext uri="{FF2B5EF4-FFF2-40B4-BE49-F238E27FC236}">
                <a16:creationId xmlns:a16="http://schemas.microsoft.com/office/drawing/2014/main" id="{9D3A7110-6658-7C2A-83C2-95F6EC3F53C3}"/>
              </a:ext>
            </a:extLst>
          </p:cNvPr>
          <p:cNvSpPr>
            <a:spLocks noGrp="1"/>
          </p:cNvSpPr>
          <p:nvPr>
            <p:ph sz="half" idx="10"/>
          </p:nvPr>
        </p:nvSpPr>
        <p:spPr>
          <a:xfrm>
            <a:off x="407989" y="1460090"/>
            <a:ext cx="5240336" cy="4993097"/>
          </a:xfrm>
        </p:spPr>
        <p:txBody>
          <a:bodyPr>
            <a:normAutofit lnSpcReduction="10000"/>
          </a:bodyPr>
          <a:lstStyle/>
          <a:p>
            <a:pPr>
              <a:lnSpc>
                <a:spcPct val="100000"/>
              </a:lnSpc>
              <a:buFont typeface="Arial" panose="020B0604020202020204" pitchFamily="34" charset="0"/>
              <a:buChar char="•"/>
            </a:pPr>
            <a:r>
              <a:rPr lang="en-US" dirty="0"/>
              <a:t>BoInvent1</a:t>
            </a:r>
          </a:p>
          <a:p>
            <a:pPr marL="0" indent="0">
              <a:lnSpc>
                <a:spcPct val="100000"/>
              </a:lnSpc>
              <a:buNone/>
            </a:pPr>
            <a:endParaRPr lang="en-US" dirty="0"/>
          </a:p>
          <a:p>
            <a:pPr>
              <a:lnSpc>
                <a:spcPct val="100000"/>
              </a:lnSpc>
              <a:spcAft>
                <a:spcPts val="800"/>
              </a:spcAft>
            </a:pPr>
            <a:r>
              <a:rPr lang="en-US" dirty="0"/>
              <a:t>Social workers within the Social welfare-, </a:t>
            </a:r>
            <a:r>
              <a:rPr lang="en-GB" dirty="0"/>
              <a:t>Functional support- and Eldercare and Welfare administration</a:t>
            </a:r>
            <a:r>
              <a:rPr lang="en-US" dirty="0"/>
              <a:t> fill out:</a:t>
            </a:r>
          </a:p>
          <a:p>
            <a:pPr lvl="1">
              <a:lnSpc>
                <a:spcPct val="100000"/>
              </a:lnSpc>
              <a:spcAft>
                <a:spcPts val="800"/>
              </a:spcAft>
            </a:pPr>
            <a:r>
              <a:rPr lang="en-US" sz="2000" dirty="0"/>
              <a:t>background information, </a:t>
            </a:r>
          </a:p>
          <a:p>
            <a:pPr lvl="1">
              <a:lnSpc>
                <a:spcPct val="100000"/>
              </a:lnSpc>
              <a:spcAft>
                <a:spcPts val="800"/>
              </a:spcAft>
            </a:pPr>
            <a:r>
              <a:rPr lang="en-US" sz="2000" dirty="0"/>
              <a:t>family situation </a:t>
            </a:r>
          </a:p>
          <a:p>
            <a:pPr lvl="1">
              <a:lnSpc>
                <a:spcPct val="100000"/>
              </a:lnSpc>
              <a:spcAft>
                <a:spcPts val="800"/>
              </a:spcAft>
            </a:pPr>
            <a:r>
              <a:rPr lang="en-US" sz="2000" dirty="0"/>
              <a:t>causes of homelessness</a:t>
            </a:r>
          </a:p>
          <a:p>
            <a:pPr lvl="1">
              <a:lnSpc>
                <a:spcPct val="100000"/>
              </a:lnSpc>
              <a:spcAft>
                <a:spcPts val="800"/>
              </a:spcAft>
            </a:pPr>
            <a:r>
              <a:rPr lang="en-US" sz="2000" dirty="0"/>
              <a:t>current situation </a:t>
            </a:r>
          </a:p>
          <a:p>
            <a:pPr lvl="1">
              <a:lnSpc>
                <a:spcPct val="100000"/>
              </a:lnSpc>
              <a:spcAft>
                <a:spcPts val="800"/>
              </a:spcAft>
            </a:pPr>
            <a:r>
              <a:rPr lang="en-US" sz="2000" dirty="0"/>
              <a:t>future needs for housing and support</a:t>
            </a:r>
          </a:p>
          <a:p>
            <a:pPr marL="226783" lvl="1" indent="0">
              <a:lnSpc>
                <a:spcPct val="100000"/>
              </a:lnSpc>
              <a:spcAft>
                <a:spcPts val="800"/>
              </a:spcAft>
              <a:buNone/>
            </a:pPr>
            <a:endParaRPr lang="en-US" sz="2000" dirty="0"/>
          </a:p>
          <a:p>
            <a:pPr>
              <a:lnSpc>
                <a:spcPct val="100000"/>
              </a:lnSpc>
              <a:buFont typeface="Arial" panose="020B0604020202020204" pitchFamily="34" charset="0"/>
              <a:buChar char="•"/>
            </a:pPr>
            <a:r>
              <a:rPr lang="en-US" dirty="0"/>
              <a:t>Conducted every year (every 6:e year a national survey by the Swedish National Board of Health and Welfare)</a:t>
            </a:r>
          </a:p>
          <a:p>
            <a:pPr marL="0" indent="0">
              <a:lnSpc>
                <a:spcPct val="100000"/>
              </a:lnSpc>
              <a:buNone/>
            </a:pPr>
            <a:endParaRPr lang="sv-SE" dirty="0"/>
          </a:p>
        </p:txBody>
      </p:sp>
      <p:pic>
        <p:nvPicPr>
          <p:cNvPr id="5" name="Platshållare för innehåll 4" descr="Checklista och penna för teckning">
            <a:extLst>
              <a:ext uri="{FF2B5EF4-FFF2-40B4-BE49-F238E27FC236}">
                <a16:creationId xmlns:a16="http://schemas.microsoft.com/office/drawing/2014/main" id="{171219FF-C971-A26B-8649-64E343BF47C3}"/>
              </a:ext>
            </a:extLst>
          </p:cNvPr>
          <p:cNvPicPr>
            <a:picLocks noChangeAspect="1"/>
          </p:cNvPicPr>
          <p:nvPr/>
        </p:nvPicPr>
        <p:blipFill>
          <a:blip r:embed="rId3">
            <a:extLst>
              <a:ext uri="{28A0092B-C50C-407E-A947-70E740481C1C}">
                <a14:useLocalDpi xmlns:a14="http://schemas.microsoft.com/office/drawing/2010/main" val="0"/>
              </a:ext>
            </a:extLst>
          </a:blip>
          <a:srcRect l="19734" r="13599"/>
          <a:stretch>
            <a:fillRect/>
          </a:stretch>
        </p:blipFill>
        <p:spPr>
          <a:xfrm>
            <a:off x="6096000" y="10"/>
            <a:ext cx="6095999" cy="6857989"/>
          </a:xfrm>
          <a:prstGeom prst="rect">
            <a:avLst/>
          </a:prstGeom>
          <a:noFill/>
        </p:spPr>
      </p:pic>
    </p:spTree>
    <p:extLst>
      <p:ext uri="{BB962C8B-B14F-4D97-AF65-F5344CB8AC3E}">
        <p14:creationId xmlns:p14="http://schemas.microsoft.com/office/powerpoint/2010/main" val="3025214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2F0DEF5-26CD-54B2-D162-F50EFBC1687D}"/>
              </a:ext>
            </a:extLst>
          </p:cNvPr>
          <p:cNvSpPr>
            <a:spLocks noGrp="1"/>
          </p:cNvSpPr>
          <p:nvPr>
            <p:ph type="title"/>
          </p:nvPr>
        </p:nvSpPr>
        <p:spPr>
          <a:xfrm>
            <a:off x="407988" y="404813"/>
            <a:ext cx="9170279" cy="736959"/>
          </a:xfrm>
        </p:spPr>
        <p:txBody>
          <a:bodyPr>
            <a:normAutofit/>
          </a:bodyPr>
          <a:lstStyle/>
          <a:p>
            <a:r>
              <a:rPr lang="en-US" sz="3600" dirty="0"/>
              <a:t>Report</a:t>
            </a:r>
          </a:p>
        </p:txBody>
      </p:sp>
      <p:pic>
        <p:nvPicPr>
          <p:cNvPr id="5" name="Bildobjekt 4">
            <a:extLst>
              <a:ext uri="{FF2B5EF4-FFF2-40B4-BE49-F238E27FC236}">
                <a16:creationId xmlns:a16="http://schemas.microsoft.com/office/drawing/2014/main" id="{1D9295F6-EAEF-B4B8-3974-EFC6E4BFBBCF}"/>
              </a:ext>
            </a:extLst>
          </p:cNvPr>
          <p:cNvPicPr>
            <a:picLocks noChangeAspect="1"/>
          </p:cNvPicPr>
          <p:nvPr/>
        </p:nvPicPr>
        <p:blipFill>
          <a:blip r:embed="rId3"/>
          <a:srcRect t="1033" r="1" b="41344"/>
          <a:stretch>
            <a:fillRect/>
          </a:stretch>
        </p:blipFill>
        <p:spPr>
          <a:xfrm>
            <a:off x="407988" y="1736729"/>
            <a:ext cx="5400000" cy="4176710"/>
          </a:xfrm>
          <a:prstGeom prst="rect">
            <a:avLst/>
          </a:prstGeom>
          <a:noFill/>
        </p:spPr>
      </p:pic>
      <p:sp>
        <p:nvSpPr>
          <p:cNvPr id="3" name="Platshållare för innehåll 2">
            <a:extLst>
              <a:ext uri="{FF2B5EF4-FFF2-40B4-BE49-F238E27FC236}">
                <a16:creationId xmlns:a16="http://schemas.microsoft.com/office/drawing/2014/main" id="{ACD6AD9F-BE8E-1DD9-AD1E-AC968BEEF46F}"/>
              </a:ext>
            </a:extLst>
          </p:cNvPr>
          <p:cNvSpPr>
            <a:spLocks noGrp="1"/>
          </p:cNvSpPr>
          <p:nvPr>
            <p:ph sz="half" idx="2"/>
          </p:nvPr>
        </p:nvSpPr>
        <p:spPr>
          <a:xfrm>
            <a:off x="6379250" y="1736729"/>
            <a:ext cx="5400000" cy="4176710"/>
          </a:xfrm>
        </p:spPr>
        <p:txBody>
          <a:bodyPr>
            <a:normAutofit fontScale="92500" lnSpcReduction="10000"/>
          </a:bodyPr>
          <a:lstStyle/>
          <a:p>
            <a:pPr>
              <a:buFont typeface="Arial" panose="020B0604020202020204" pitchFamily="34" charset="0"/>
              <a:buChar char="•"/>
            </a:pPr>
            <a:r>
              <a:rPr lang="en-US" sz="2400" dirty="0"/>
              <a:t>Team with relevant knowledge to analyze the data</a:t>
            </a:r>
          </a:p>
          <a:p>
            <a:pPr>
              <a:buFont typeface="Arial" panose="020B0604020202020204" pitchFamily="34" charset="0"/>
              <a:buChar char="•"/>
            </a:pPr>
            <a:endParaRPr lang="en-US" sz="2400" dirty="0"/>
          </a:p>
          <a:p>
            <a:pPr>
              <a:buFont typeface="Arial" panose="020B0604020202020204" pitchFamily="34" charset="0"/>
              <a:buChar char="•"/>
            </a:pPr>
            <a:r>
              <a:rPr lang="en-US" sz="2400" dirty="0"/>
              <a:t>The results are gathered in a report</a:t>
            </a:r>
          </a:p>
          <a:p>
            <a:pPr>
              <a:buFont typeface="Arial" panose="020B0604020202020204" pitchFamily="34" charset="0"/>
              <a:buChar char="•"/>
            </a:pPr>
            <a:endParaRPr lang="en-US" sz="2400" dirty="0"/>
          </a:p>
          <a:p>
            <a:pPr>
              <a:buFont typeface="Arial" panose="020B0604020202020204" pitchFamily="34" charset="0"/>
              <a:buChar char="•"/>
            </a:pPr>
            <a:r>
              <a:rPr lang="en-US" sz="2400" dirty="0"/>
              <a:t>P</a:t>
            </a:r>
            <a:r>
              <a:rPr lang="en-US" sz="2400" b="0" i="0" dirty="0">
                <a:effectLst/>
              </a:rPr>
              <a:t>art of the follow-up of the City’s action plan for homelessness</a:t>
            </a:r>
          </a:p>
          <a:p>
            <a:pPr>
              <a:buFont typeface="Arial" panose="020B0604020202020204" pitchFamily="34" charset="0"/>
              <a:buChar char="•"/>
            </a:pPr>
            <a:endParaRPr lang="en-US" sz="2400" dirty="0"/>
          </a:p>
          <a:p>
            <a:r>
              <a:rPr lang="en-US" sz="2400" dirty="0"/>
              <a:t>The results are used for planning support and accommodation </a:t>
            </a:r>
            <a:endParaRPr lang="en-US" dirty="0"/>
          </a:p>
          <a:p>
            <a:pPr marL="0" indent="0">
              <a:buNone/>
            </a:pPr>
            <a:endParaRPr lang="en-US" dirty="0"/>
          </a:p>
          <a:p>
            <a:endParaRPr lang="sv-SE" dirty="0"/>
          </a:p>
        </p:txBody>
      </p:sp>
    </p:spTree>
    <p:extLst>
      <p:ext uri="{BB962C8B-B14F-4D97-AF65-F5344CB8AC3E}">
        <p14:creationId xmlns:p14="http://schemas.microsoft.com/office/powerpoint/2010/main" val="1945210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EB97EF-B59C-6226-8FDF-DC8C445C68D2}"/>
              </a:ext>
            </a:extLst>
          </p:cNvPr>
          <p:cNvSpPr>
            <a:spLocks noGrp="1"/>
          </p:cNvSpPr>
          <p:nvPr>
            <p:ph type="title"/>
          </p:nvPr>
        </p:nvSpPr>
        <p:spPr>
          <a:xfrm>
            <a:off x="407988" y="404813"/>
            <a:ext cx="9170279" cy="1142824"/>
          </a:xfrm>
        </p:spPr>
        <p:txBody>
          <a:bodyPr/>
          <a:lstStyle/>
          <a:p>
            <a:r>
              <a:rPr lang="en-GB" dirty="0"/>
              <a:t>Challenges and Key factors</a:t>
            </a:r>
          </a:p>
        </p:txBody>
      </p:sp>
      <p:sp>
        <p:nvSpPr>
          <p:cNvPr id="6" name="Platshållare för innehåll 5">
            <a:extLst>
              <a:ext uri="{FF2B5EF4-FFF2-40B4-BE49-F238E27FC236}">
                <a16:creationId xmlns:a16="http://schemas.microsoft.com/office/drawing/2014/main" id="{BDD2FD4E-CBAE-003C-BF2B-B24E051979FE}"/>
              </a:ext>
            </a:extLst>
          </p:cNvPr>
          <p:cNvSpPr>
            <a:spLocks noGrp="1"/>
          </p:cNvSpPr>
          <p:nvPr>
            <p:ph sz="half" idx="2"/>
          </p:nvPr>
        </p:nvSpPr>
        <p:spPr>
          <a:xfrm>
            <a:off x="7578992" y="1881573"/>
            <a:ext cx="3998549" cy="3908754"/>
          </a:xfrm>
        </p:spPr>
        <p:txBody>
          <a:bodyPr>
            <a:normAutofit lnSpcReduction="10000"/>
          </a:bodyPr>
          <a:lstStyle/>
          <a:p>
            <a:r>
              <a:rPr lang="en-US" b="0" i="0" dirty="0">
                <a:solidFill>
                  <a:srgbClr val="333333"/>
                </a:solidFill>
                <a:effectLst/>
                <a:latin typeface="Roboto" panose="02000000000000000000" pitchFamily="2" charset="0"/>
              </a:rPr>
              <a:t>Using the European Typology of Homelessness and Housing Exclusion (ETHOS)</a:t>
            </a:r>
          </a:p>
          <a:p>
            <a:r>
              <a:rPr lang="en-US" dirty="0">
                <a:solidFill>
                  <a:srgbClr val="333333"/>
                </a:solidFill>
                <a:latin typeface="Roboto" panose="02000000000000000000" pitchFamily="2" charset="0"/>
              </a:rPr>
              <a:t>Conducts annually – ten years of results</a:t>
            </a:r>
          </a:p>
          <a:p>
            <a:r>
              <a:rPr lang="en-US" dirty="0">
                <a:solidFill>
                  <a:srgbClr val="333333"/>
                </a:solidFill>
                <a:latin typeface="Roboto" panose="02000000000000000000" pitchFamily="2" charset="0"/>
              </a:rPr>
              <a:t>Follow up on the targets of City´s plan of action to reduce homelessness</a:t>
            </a:r>
          </a:p>
          <a:p>
            <a:r>
              <a:rPr lang="en-US" dirty="0">
                <a:solidFill>
                  <a:srgbClr val="333333"/>
                </a:solidFill>
                <a:latin typeface="Roboto" panose="02000000000000000000" pitchFamily="2" charset="0"/>
              </a:rPr>
              <a:t>Source for </a:t>
            </a:r>
            <a:r>
              <a:rPr lang="en-US" dirty="0"/>
              <a:t>planning support and accommodation for people in  homelessness. </a:t>
            </a:r>
          </a:p>
          <a:p>
            <a:endParaRPr lang="sv-SE" dirty="0"/>
          </a:p>
        </p:txBody>
      </p:sp>
      <p:sp>
        <p:nvSpPr>
          <p:cNvPr id="7" name="Platshållare för text 6">
            <a:extLst>
              <a:ext uri="{FF2B5EF4-FFF2-40B4-BE49-F238E27FC236}">
                <a16:creationId xmlns:a16="http://schemas.microsoft.com/office/drawing/2014/main" id="{41CC446D-E3E0-7F3C-6517-521F2CC8441E}"/>
              </a:ext>
            </a:extLst>
          </p:cNvPr>
          <p:cNvSpPr>
            <a:spLocks noGrp="1"/>
          </p:cNvSpPr>
          <p:nvPr>
            <p:ph type="body" sz="quarter" idx="3"/>
          </p:nvPr>
        </p:nvSpPr>
        <p:spPr>
          <a:xfrm>
            <a:off x="7606144" y="1591385"/>
            <a:ext cx="4105855" cy="648720"/>
          </a:xfrm>
        </p:spPr>
        <p:txBody>
          <a:bodyPr>
            <a:normAutofit/>
          </a:bodyPr>
          <a:lstStyle/>
          <a:p>
            <a:r>
              <a:rPr lang="sv-SE" sz="2400" dirty="0"/>
              <a:t> </a:t>
            </a:r>
          </a:p>
        </p:txBody>
      </p:sp>
      <p:sp>
        <p:nvSpPr>
          <p:cNvPr id="8" name="Platshållare för innehåll 7">
            <a:extLst>
              <a:ext uri="{FF2B5EF4-FFF2-40B4-BE49-F238E27FC236}">
                <a16:creationId xmlns:a16="http://schemas.microsoft.com/office/drawing/2014/main" id="{8C32BC1F-6A3F-2737-A957-0C9F5FE87ECF}"/>
              </a:ext>
            </a:extLst>
          </p:cNvPr>
          <p:cNvSpPr>
            <a:spLocks noGrp="1"/>
          </p:cNvSpPr>
          <p:nvPr>
            <p:ph sz="quarter" idx="4"/>
          </p:nvPr>
        </p:nvSpPr>
        <p:spPr>
          <a:xfrm>
            <a:off x="327834" y="1921626"/>
            <a:ext cx="4105855" cy="3524689"/>
          </a:xfrm>
        </p:spPr>
        <p:txBody>
          <a:bodyPr/>
          <a:lstStyle/>
          <a:p>
            <a:r>
              <a:rPr lang="en-GB" dirty="0"/>
              <a:t>Only the household in contact with the social services</a:t>
            </a:r>
          </a:p>
          <a:p>
            <a:r>
              <a:rPr lang="en-GB" dirty="0"/>
              <a:t>The survey fills out in another system</a:t>
            </a:r>
          </a:p>
          <a:p>
            <a:r>
              <a:rPr lang="en-GB" dirty="0"/>
              <a:t>Measuring period is short - one week</a:t>
            </a:r>
          </a:p>
        </p:txBody>
      </p:sp>
      <p:pic>
        <p:nvPicPr>
          <p:cNvPr id="2051" name="Picture 3">
            <a:extLst>
              <a:ext uri="{FF2B5EF4-FFF2-40B4-BE49-F238E27FC236}">
                <a16:creationId xmlns:a16="http://schemas.microsoft.com/office/drawing/2014/main" id="{6813B5C4-347C-4C12-36BA-C5C045C38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474" y="1736047"/>
            <a:ext cx="2613733" cy="261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44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EB9E1-9AD9-06A0-AB94-F20CE2304741}"/>
              </a:ext>
            </a:extLst>
          </p:cNvPr>
          <p:cNvSpPr>
            <a:spLocks noGrp="1"/>
          </p:cNvSpPr>
          <p:nvPr>
            <p:ph type="title"/>
          </p:nvPr>
        </p:nvSpPr>
        <p:spPr/>
        <p:txBody>
          <a:bodyPr>
            <a:normAutofit/>
          </a:bodyPr>
          <a:lstStyle/>
          <a:p>
            <a:r>
              <a:rPr lang="da-DK" sz="3600" b="1" dirty="0"/>
              <a:t>Who am I? </a:t>
            </a:r>
          </a:p>
        </p:txBody>
      </p:sp>
      <p:pic>
        <p:nvPicPr>
          <p:cNvPr id="11" name="Pladsholder til indhold 10" descr="Et billede, der indeholder Font/skrifttype, symbol, logo, Grafik&#10;&#10;AI-genereret indhold kan være ukorrekt.">
            <a:extLst>
              <a:ext uri="{FF2B5EF4-FFF2-40B4-BE49-F238E27FC236}">
                <a16:creationId xmlns:a16="http://schemas.microsoft.com/office/drawing/2014/main" id="{9D8B16DD-377C-B4C1-0F82-D2E3263E3D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3337" y="2679218"/>
            <a:ext cx="3015871" cy="2489155"/>
          </a:xfrm>
        </p:spPr>
      </p:pic>
      <p:pic>
        <p:nvPicPr>
          <p:cNvPr id="1028" name="Picture 4">
            <a:extLst>
              <a:ext uri="{FF2B5EF4-FFF2-40B4-BE49-F238E27FC236}">
                <a16:creationId xmlns:a16="http://schemas.microsoft.com/office/drawing/2014/main" id="{E83B09C9-0AEF-C903-94D6-502B36081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329" y="2592210"/>
            <a:ext cx="2203899" cy="2340007"/>
          </a:xfrm>
          <a:prstGeom prst="ellipse">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sp>
        <p:nvSpPr>
          <p:cNvPr id="13" name="Tekstfelt 12">
            <a:extLst>
              <a:ext uri="{FF2B5EF4-FFF2-40B4-BE49-F238E27FC236}">
                <a16:creationId xmlns:a16="http://schemas.microsoft.com/office/drawing/2014/main" id="{819E7E1A-86A5-B60E-3BB9-FAF5F77CC6B0}"/>
              </a:ext>
            </a:extLst>
          </p:cNvPr>
          <p:cNvSpPr txBox="1"/>
          <p:nvPr/>
        </p:nvSpPr>
        <p:spPr>
          <a:xfrm>
            <a:off x="6845329" y="5187408"/>
            <a:ext cx="2564970" cy="861774"/>
          </a:xfrm>
          <a:prstGeom prst="rect">
            <a:avLst/>
          </a:prstGeom>
          <a:noFill/>
        </p:spPr>
        <p:txBody>
          <a:bodyPr wrap="square">
            <a:spAutoFit/>
          </a:bodyPr>
          <a:lstStyle/>
          <a:p>
            <a:r>
              <a:rPr lang="en-GB" sz="1800" b="1" i="0" strike="noStrike" dirty="0">
                <a:solidFill>
                  <a:srgbClr val="000000"/>
                </a:solidFill>
                <a:effectLst/>
              </a:rPr>
              <a:t>Louise Marie Pedersen</a:t>
            </a:r>
          </a:p>
          <a:p>
            <a:pPr marL="285750" indent="-285750">
              <a:buFont typeface="Arial" panose="020B0604020202020204" pitchFamily="34" charset="0"/>
              <a:buChar char="•"/>
            </a:pPr>
            <a:r>
              <a:rPr lang="en-GB" sz="1600" dirty="0">
                <a:solidFill>
                  <a:srgbClr val="000000"/>
                </a:solidFill>
              </a:rPr>
              <a:t>Founder &amp; Director</a:t>
            </a:r>
          </a:p>
          <a:p>
            <a:pPr marL="285750" indent="-285750">
              <a:buFont typeface="Arial" panose="020B0604020202020204" pitchFamily="34" charset="0"/>
              <a:buChar char="•"/>
            </a:pPr>
            <a:r>
              <a:rPr lang="en-GB" sz="1600" dirty="0">
                <a:solidFill>
                  <a:srgbClr val="000000"/>
                </a:solidFill>
              </a:rPr>
              <a:t>Social Anthropologist</a:t>
            </a:r>
            <a:endParaRPr lang="da-DK" sz="1600" dirty="0"/>
          </a:p>
        </p:txBody>
      </p:sp>
      <p:pic>
        <p:nvPicPr>
          <p:cNvPr id="1030" name="Picture 6">
            <a:extLst>
              <a:ext uri="{FF2B5EF4-FFF2-40B4-BE49-F238E27FC236}">
                <a16:creationId xmlns:a16="http://schemas.microsoft.com/office/drawing/2014/main" id="{33C84466-FF13-CDA1-5DC2-35C1BEA41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626" y="5402949"/>
            <a:ext cx="1805445" cy="86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221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F8A528-8A70-9273-5BD5-41BE0F9758F2}"/>
              </a:ext>
            </a:extLst>
          </p:cNvPr>
          <p:cNvSpPr>
            <a:spLocks noGrp="1"/>
          </p:cNvSpPr>
          <p:nvPr>
            <p:ph type="title"/>
          </p:nvPr>
        </p:nvSpPr>
        <p:spPr>
          <a:xfrm>
            <a:off x="1420650" y="2399545"/>
            <a:ext cx="6148878" cy="309600"/>
          </a:xfrm>
        </p:spPr>
        <p:txBody>
          <a:bodyPr anchor="ctr">
            <a:normAutofit/>
          </a:bodyPr>
          <a:lstStyle/>
          <a:p>
            <a:r>
              <a:rPr lang="sv-SE" dirty="0"/>
              <a:t>Contact</a:t>
            </a:r>
          </a:p>
        </p:txBody>
      </p:sp>
      <p:sp>
        <p:nvSpPr>
          <p:cNvPr id="3" name="Platshållare för text 2">
            <a:extLst>
              <a:ext uri="{FF2B5EF4-FFF2-40B4-BE49-F238E27FC236}">
                <a16:creationId xmlns:a16="http://schemas.microsoft.com/office/drawing/2014/main" id="{4A6FBD31-1566-438B-934E-356228C0F8DF}"/>
              </a:ext>
            </a:extLst>
          </p:cNvPr>
          <p:cNvSpPr>
            <a:spLocks noGrp="1"/>
          </p:cNvSpPr>
          <p:nvPr>
            <p:ph type="body" sz="quarter" idx="11"/>
          </p:nvPr>
        </p:nvSpPr>
        <p:spPr>
          <a:xfrm>
            <a:off x="1420649" y="2830624"/>
            <a:ext cx="6148878" cy="2971086"/>
          </a:xfrm>
        </p:spPr>
        <p:txBody>
          <a:bodyPr>
            <a:normAutofit/>
          </a:bodyPr>
          <a:lstStyle/>
          <a:p>
            <a:r>
              <a:rPr lang="sv-SE" dirty="0"/>
              <a:t>Emma Bittone</a:t>
            </a:r>
          </a:p>
          <a:p>
            <a:r>
              <a:rPr lang="sv-SE" dirty="0">
                <a:hlinkClick r:id="rId3">
                  <a:extLst>
                    <a:ext uri="{A12FA001-AC4F-418D-AE19-62706E023703}">
                      <ahyp:hlinkClr xmlns:ahyp="http://schemas.microsoft.com/office/drawing/2018/hyperlinkcolor" val="tx"/>
                    </a:ext>
                  </a:extLst>
                </a:hlinkClick>
              </a:rPr>
              <a:t>emma.bittone@exploatering.goteborg.se</a:t>
            </a:r>
            <a:r>
              <a:rPr lang="sv-SE" dirty="0"/>
              <a:t> </a:t>
            </a:r>
          </a:p>
          <a:p>
            <a:r>
              <a:rPr lang="sv-SE" dirty="0"/>
              <a:t>Land </a:t>
            </a:r>
            <a:r>
              <a:rPr lang="sv-SE" dirty="0" err="1"/>
              <a:t>development</a:t>
            </a:r>
            <a:r>
              <a:rPr lang="sv-SE" dirty="0"/>
              <a:t> </a:t>
            </a:r>
            <a:r>
              <a:rPr lang="sv-SE" dirty="0" err="1"/>
              <a:t>department</a:t>
            </a:r>
            <a:r>
              <a:rPr lang="sv-SE" dirty="0"/>
              <a:t>, City </a:t>
            </a:r>
            <a:r>
              <a:rPr lang="sv-SE" dirty="0" err="1"/>
              <a:t>of</a:t>
            </a:r>
            <a:r>
              <a:rPr lang="sv-SE" dirty="0"/>
              <a:t> Gothenburg</a:t>
            </a:r>
          </a:p>
          <a:p>
            <a:endParaRPr lang="sv-SE" dirty="0"/>
          </a:p>
          <a:p>
            <a:r>
              <a:rPr lang="sv-SE" dirty="0"/>
              <a:t>031 – 368 13 57</a:t>
            </a:r>
          </a:p>
          <a:p>
            <a:r>
              <a:rPr lang="sv-SE" dirty="0"/>
              <a:t>073 – 666 49 00</a:t>
            </a:r>
          </a:p>
          <a:p>
            <a:endParaRPr lang="sv-SE" dirty="0"/>
          </a:p>
        </p:txBody>
      </p:sp>
    </p:spTree>
    <p:extLst>
      <p:ext uri="{BB962C8B-B14F-4D97-AF65-F5344CB8AC3E}">
        <p14:creationId xmlns:p14="http://schemas.microsoft.com/office/powerpoint/2010/main" val="130866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7F2FE-7F78-F52E-3CB8-847A7BFDE79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2240BB-DD33-2CAF-EE1B-A9FEC49E3AD6}"/>
              </a:ext>
            </a:extLst>
          </p:cNvPr>
          <p:cNvSpPr>
            <a:spLocks noGrp="1"/>
          </p:cNvSpPr>
          <p:nvPr>
            <p:ph type="title"/>
          </p:nvPr>
        </p:nvSpPr>
        <p:spPr/>
        <p:txBody>
          <a:bodyPr>
            <a:normAutofit/>
          </a:bodyPr>
          <a:lstStyle/>
          <a:p>
            <a:r>
              <a:rPr lang="da-DK" sz="3600" b="1" dirty="0"/>
              <a:t>The problem and the solution</a:t>
            </a:r>
          </a:p>
        </p:txBody>
      </p:sp>
      <p:pic>
        <p:nvPicPr>
          <p:cNvPr id="5" name="Billede 4">
            <a:extLst>
              <a:ext uri="{FF2B5EF4-FFF2-40B4-BE49-F238E27FC236}">
                <a16:creationId xmlns:a16="http://schemas.microsoft.com/office/drawing/2014/main" id="{D0BBEA2C-A22E-3321-DEA1-4A2BF0E21D3B}"/>
              </a:ext>
            </a:extLst>
          </p:cNvPr>
          <p:cNvPicPr>
            <a:picLocks noChangeAspect="1"/>
          </p:cNvPicPr>
          <p:nvPr/>
        </p:nvPicPr>
        <p:blipFill>
          <a:blip r:embed="rId2">
            <a:extLst>
              <a:ext uri="{28A0092B-C50C-407E-A947-70E740481C1C}">
                <a14:useLocalDpi xmlns:a14="http://schemas.microsoft.com/office/drawing/2010/main" val="0"/>
              </a:ext>
            </a:extLst>
          </a:blip>
          <a:srcRect l="4617" t="8472" r="7520" b="20841"/>
          <a:stretch>
            <a:fillRect/>
          </a:stretch>
        </p:blipFill>
        <p:spPr>
          <a:xfrm>
            <a:off x="1492426" y="2095280"/>
            <a:ext cx="9207147" cy="4166623"/>
          </a:xfrm>
          <a:prstGeom prst="rect">
            <a:avLst/>
          </a:prstGeom>
        </p:spPr>
      </p:pic>
    </p:spTree>
    <p:extLst>
      <p:ext uri="{BB962C8B-B14F-4D97-AF65-F5344CB8AC3E}">
        <p14:creationId xmlns:p14="http://schemas.microsoft.com/office/powerpoint/2010/main" val="30888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8E1C79-DDC8-BB58-8CED-4B4B60E2F5C9}"/>
              </a:ext>
            </a:extLst>
          </p:cNvPr>
          <p:cNvSpPr>
            <a:spLocks noGrp="1"/>
          </p:cNvSpPr>
          <p:nvPr>
            <p:ph type="title"/>
          </p:nvPr>
        </p:nvSpPr>
        <p:spPr/>
        <p:txBody>
          <a:bodyPr>
            <a:normAutofit/>
          </a:bodyPr>
          <a:lstStyle/>
          <a:p>
            <a:r>
              <a:rPr lang="en-GB" sz="3600" b="1" dirty="0"/>
              <a:t>Case Study: Real-Time data in the municipality of Kolding, Denmark​</a:t>
            </a:r>
            <a:endParaRPr lang="da-DK" sz="3600" b="1" dirty="0"/>
          </a:p>
        </p:txBody>
      </p:sp>
      <p:pic>
        <p:nvPicPr>
          <p:cNvPr id="2051" name="Picture 3">
            <a:extLst>
              <a:ext uri="{FF2B5EF4-FFF2-40B4-BE49-F238E27FC236}">
                <a16:creationId xmlns:a16="http://schemas.microsoft.com/office/drawing/2014/main" id="{528F4B1D-EA54-F7E1-96B0-67AE01FB8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207" y="2845684"/>
            <a:ext cx="2070100" cy="622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93CAEFB-74D7-AD00-2DD8-BC18196D3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207" y="4791759"/>
            <a:ext cx="1955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79DEA048-4E51-978F-4BE6-206A49B4C7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4305" y="2642484"/>
            <a:ext cx="1346200" cy="10287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felt 8">
            <a:extLst>
              <a:ext uri="{FF2B5EF4-FFF2-40B4-BE49-F238E27FC236}">
                <a16:creationId xmlns:a16="http://schemas.microsoft.com/office/drawing/2014/main" id="{39CBE2F6-64C3-11A2-2B51-63476E273241}"/>
              </a:ext>
            </a:extLst>
          </p:cNvPr>
          <p:cNvSpPr txBox="1"/>
          <p:nvPr/>
        </p:nvSpPr>
        <p:spPr>
          <a:xfrm>
            <a:off x="3047036" y="3247227"/>
            <a:ext cx="6094070" cy="369332"/>
          </a:xfrm>
          <a:prstGeom prst="rect">
            <a:avLst/>
          </a:prstGeom>
          <a:noFill/>
        </p:spPr>
        <p:txBody>
          <a:bodyPr wrap="square">
            <a:spAutoFit/>
          </a:bodyPr>
          <a:lstStyle/>
          <a:p>
            <a:r>
              <a:rPr lang="da-DK" dirty="0"/>
              <a:t> </a:t>
            </a:r>
            <a:r>
              <a:rPr lang="da-DK" b="0" i="0" dirty="0">
                <a:solidFill>
                  <a:srgbClr val="000000"/>
                </a:solidFill>
                <a:effectLst/>
                <a:latin typeface="Times"/>
              </a:rPr>
              <a:t> </a:t>
            </a:r>
            <a:endParaRPr lang="da-DK" dirty="0"/>
          </a:p>
        </p:txBody>
      </p:sp>
      <p:sp>
        <p:nvSpPr>
          <p:cNvPr id="11" name="Tekstfelt 10">
            <a:extLst>
              <a:ext uri="{FF2B5EF4-FFF2-40B4-BE49-F238E27FC236}">
                <a16:creationId xmlns:a16="http://schemas.microsoft.com/office/drawing/2014/main" id="{E7A09ED7-BEE0-DB37-9BAC-EAA57B6079DB}"/>
              </a:ext>
            </a:extLst>
          </p:cNvPr>
          <p:cNvSpPr txBox="1"/>
          <p:nvPr/>
        </p:nvSpPr>
        <p:spPr>
          <a:xfrm>
            <a:off x="3047036" y="3247227"/>
            <a:ext cx="6094070" cy="369332"/>
          </a:xfrm>
          <a:prstGeom prst="rect">
            <a:avLst/>
          </a:prstGeom>
          <a:noFill/>
        </p:spPr>
        <p:txBody>
          <a:bodyPr wrap="square">
            <a:spAutoFit/>
          </a:bodyPr>
          <a:lstStyle/>
          <a:p>
            <a:r>
              <a:rPr lang="da-DK" b="0" i="0" dirty="0">
                <a:solidFill>
                  <a:srgbClr val="000000"/>
                </a:solidFill>
                <a:effectLst/>
                <a:latin typeface="Times"/>
              </a:rPr>
              <a:t> </a:t>
            </a:r>
            <a:endParaRPr lang="da-DK" dirty="0"/>
          </a:p>
        </p:txBody>
      </p:sp>
      <p:pic>
        <p:nvPicPr>
          <p:cNvPr id="13" name="Pladsholder til indhold 10" descr="Et billede, der indeholder Font/skrifttype, symbol, logo, Grafik&#10;&#10;AI-genereret indhold kan være ukorrekt.">
            <a:extLst>
              <a:ext uri="{FF2B5EF4-FFF2-40B4-BE49-F238E27FC236}">
                <a16:creationId xmlns:a16="http://schemas.microsoft.com/office/drawing/2014/main" id="{47ADA543-CF36-43DC-8C2E-573E9F66D14D}"/>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370770" y="4275927"/>
            <a:ext cx="1876683" cy="1548924"/>
          </a:xfrm>
        </p:spPr>
      </p:pic>
      <p:pic>
        <p:nvPicPr>
          <p:cNvPr id="15" name="Billede 14" descr="Et billede, der indeholder kort, tekst&#10;&#10;AI-genereret indhold kan være ukorrekt.">
            <a:extLst>
              <a:ext uri="{FF2B5EF4-FFF2-40B4-BE49-F238E27FC236}">
                <a16:creationId xmlns:a16="http://schemas.microsoft.com/office/drawing/2014/main" id="{0B7B30EB-C212-5BAC-F5CF-F3EF6BE10150}"/>
              </a:ext>
            </a:extLst>
          </p:cNvPr>
          <p:cNvPicPr>
            <a:picLocks noChangeAspect="1"/>
          </p:cNvPicPr>
          <p:nvPr/>
        </p:nvPicPr>
        <p:blipFill>
          <a:blip r:embed="rId6">
            <a:extLst>
              <a:ext uri="{28A0092B-C50C-407E-A947-70E740481C1C}">
                <a14:useLocalDpi xmlns:a14="http://schemas.microsoft.com/office/drawing/2010/main" val="0"/>
              </a:ext>
            </a:extLst>
          </a:blip>
          <a:srcRect l="16275" t="12898" r="44812" b="9992"/>
          <a:stretch>
            <a:fillRect/>
          </a:stretch>
        </p:blipFill>
        <p:spPr>
          <a:xfrm>
            <a:off x="838200" y="2329868"/>
            <a:ext cx="3887795" cy="4333435"/>
          </a:xfrm>
          <a:prstGeom prst="rect">
            <a:avLst/>
          </a:prstGeom>
        </p:spPr>
      </p:pic>
    </p:spTree>
    <p:extLst>
      <p:ext uri="{BB962C8B-B14F-4D97-AF65-F5344CB8AC3E}">
        <p14:creationId xmlns:p14="http://schemas.microsoft.com/office/powerpoint/2010/main" val="2476643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685EE-CFB4-91F2-AA35-2B7CF21C873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AC2C335-EC5F-18A7-D643-189E6712A092}"/>
              </a:ext>
            </a:extLst>
          </p:cNvPr>
          <p:cNvSpPr>
            <a:spLocks noGrp="1"/>
          </p:cNvSpPr>
          <p:nvPr>
            <p:ph type="title"/>
          </p:nvPr>
        </p:nvSpPr>
        <p:spPr/>
        <p:txBody>
          <a:bodyPr>
            <a:normAutofit/>
          </a:bodyPr>
          <a:lstStyle/>
          <a:p>
            <a:r>
              <a:rPr lang="da-DK" sz="3600" b="1" dirty="0"/>
              <a:t>The core elements</a:t>
            </a:r>
          </a:p>
        </p:txBody>
      </p:sp>
      <p:pic>
        <p:nvPicPr>
          <p:cNvPr id="9" name="Pladsholder til indhold 8">
            <a:extLst>
              <a:ext uri="{FF2B5EF4-FFF2-40B4-BE49-F238E27FC236}">
                <a16:creationId xmlns:a16="http://schemas.microsoft.com/office/drawing/2014/main" id="{30DAAB21-ABBB-B1CD-11B7-ABB9BFA3A67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2841" b="13476"/>
          <a:stretch>
            <a:fillRect/>
          </a:stretch>
        </p:blipFill>
        <p:spPr>
          <a:xfrm>
            <a:off x="838200" y="1909821"/>
            <a:ext cx="10582980" cy="4386283"/>
          </a:xfrm>
        </p:spPr>
      </p:pic>
    </p:spTree>
    <p:extLst>
      <p:ext uri="{BB962C8B-B14F-4D97-AF65-F5344CB8AC3E}">
        <p14:creationId xmlns:p14="http://schemas.microsoft.com/office/powerpoint/2010/main" val="286457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F4130-C064-6E51-1F56-C5ACC4425BA3}"/>
            </a:ext>
          </a:extLst>
        </p:cNvPr>
        <p:cNvGrpSpPr/>
        <p:nvPr/>
      </p:nvGrpSpPr>
      <p:grpSpPr>
        <a:xfrm>
          <a:off x="0" y="0"/>
          <a:ext cx="0" cy="0"/>
          <a:chOff x="0" y="0"/>
          <a:chExt cx="0" cy="0"/>
        </a:xfrm>
      </p:grpSpPr>
      <p:sp>
        <p:nvSpPr>
          <p:cNvPr id="23" name="Google Shape;72;p13">
            <a:extLst>
              <a:ext uri="{FF2B5EF4-FFF2-40B4-BE49-F238E27FC236}">
                <a16:creationId xmlns:a16="http://schemas.microsoft.com/office/drawing/2014/main" id="{7116ED41-1BDC-2F9D-8046-886F1C7EA9F1}"/>
              </a:ext>
            </a:extLst>
          </p:cNvPr>
          <p:cNvSpPr/>
          <p:nvPr/>
        </p:nvSpPr>
        <p:spPr>
          <a:xfrm>
            <a:off x="7190594" y="5462859"/>
            <a:ext cx="4484039" cy="1429589"/>
          </a:xfrm>
          <a:prstGeom prst="rect">
            <a:avLst/>
          </a:prstGeom>
          <a:solidFill>
            <a:srgbClr val="F3F3F3"/>
          </a:solidFill>
          <a:ln>
            <a:noFill/>
          </a:ln>
        </p:spPr>
        <p:txBody>
          <a:bodyPr spcFirstLastPara="1" wrap="square" lIns="121900" tIns="121900" rIns="121900" bIns="121900" anchor="ctr" anchorCtr="0">
            <a:noAutofit/>
          </a:bodyPr>
          <a:lstStyle/>
          <a:p>
            <a:endParaRPr lang="en-US" sz="2400" dirty="0"/>
          </a:p>
        </p:txBody>
      </p:sp>
      <p:sp>
        <p:nvSpPr>
          <p:cNvPr id="2" name="Titel 1">
            <a:extLst>
              <a:ext uri="{FF2B5EF4-FFF2-40B4-BE49-F238E27FC236}">
                <a16:creationId xmlns:a16="http://schemas.microsoft.com/office/drawing/2014/main" id="{B1390BCA-18C0-E659-A779-50C2FE3582A9}"/>
              </a:ext>
            </a:extLst>
          </p:cNvPr>
          <p:cNvSpPr>
            <a:spLocks noGrp="1"/>
          </p:cNvSpPr>
          <p:nvPr>
            <p:ph type="title"/>
          </p:nvPr>
        </p:nvSpPr>
        <p:spPr/>
        <p:txBody>
          <a:bodyPr>
            <a:normAutofit/>
          </a:bodyPr>
          <a:lstStyle/>
          <a:p>
            <a:r>
              <a:rPr lang="en-US" sz="3600" b="1" dirty="0"/>
              <a:t>The core of real-time data</a:t>
            </a:r>
          </a:p>
        </p:txBody>
      </p:sp>
      <p:sp>
        <p:nvSpPr>
          <p:cNvPr id="6" name="Google Shape;55;p13">
            <a:extLst>
              <a:ext uri="{FF2B5EF4-FFF2-40B4-BE49-F238E27FC236}">
                <a16:creationId xmlns:a16="http://schemas.microsoft.com/office/drawing/2014/main" id="{6FFA0663-F616-317F-61EC-D7C37DCF59DB}"/>
              </a:ext>
            </a:extLst>
          </p:cNvPr>
          <p:cNvSpPr txBox="1"/>
          <p:nvPr/>
        </p:nvSpPr>
        <p:spPr>
          <a:xfrm>
            <a:off x="4698002" y="2058675"/>
            <a:ext cx="3703174" cy="275387"/>
          </a:xfrm>
          <a:prstGeom prst="rect">
            <a:avLst/>
          </a:prstGeom>
          <a:noFill/>
          <a:ln>
            <a:noFill/>
          </a:ln>
        </p:spPr>
        <p:txBody>
          <a:bodyPr spcFirstLastPara="1" wrap="square" lIns="121900" tIns="60933" rIns="121900" bIns="60933" anchor="t" anchorCtr="0">
            <a:noAutofit/>
          </a:bodyPr>
          <a:lstStyle/>
          <a:p>
            <a:pPr algn="ctr"/>
            <a:r>
              <a:rPr lang="en-US" sz="2400" b="1" dirty="0">
                <a:solidFill>
                  <a:srgbClr val="888888"/>
                </a:solidFill>
                <a:latin typeface="Asap Condensed"/>
                <a:cs typeface="Asap Condensed"/>
                <a:sym typeface="Asap Condensed"/>
              </a:rPr>
              <a:t>PEOPLE EXPERIENCING HOMELESSNESS</a:t>
            </a:r>
            <a:endParaRPr lang="en-US" sz="2400" dirty="0"/>
          </a:p>
        </p:txBody>
      </p:sp>
      <p:pic>
        <p:nvPicPr>
          <p:cNvPr id="7" name="Google Shape;56;p13">
            <a:extLst>
              <a:ext uri="{FF2B5EF4-FFF2-40B4-BE49-F238E27FC236}">
                <a16:creationId xmlns:a16="http://schemas.microsoft.com/office/drawing/2014/main" id="{888DD850-F09E-29E3-A000-14AC22BB7E56}"/>
              </a:ext>
            </a:extLst>
          </p:cNvPr>
          <p:cNvPicPr preferRelativeResize="0"/>
          <p:nvPr/>
        </p:nvPicPr>
        <p:blipFill rotWithShape="1">
          <a:blip r:embed="rId3">
            <a:alphaModFix/>
          </a:blip>
          <a:srcRect l="39173" t="14863" r="35052" b="15710"/>
          <a:stretch/>
        </p:blipFill>
        <p:spPr>
          <a:xfrm>
            <a:off x="2219742" y="3115194"/>
            <a:ext cx="248092" cy="676356"/>
          </a:xfrm>
          <a:prstGeom prst="rect">
            <a:avLst/>
          </a:prstGeom>
          <a:noFill/>
          <a:ln>
            <a:noFill/>
          </a:ln>
        </p:spPr>
      </p:pic>
      <p:sp>
        <p:nvSpPr>
          <p:cNvPr id="8" name="Google Shape;57;p13">
            <a:extLst>
              <a:ext uri="{FF2B5EF4-FFF2-40B4-BE49-F238E27FC236}">
                <a16:creationId xmlns:a16="http://schemas.microsoft.com/office/drawing/2014/main" id="{7C806AAA-3775-3B61-619B-EC6D78015757}"/>
              </a:ext>
            </a:extLst>
          </p:cNvPr>
          <p:cNvSpPr txBox="1"/>
          <p:nvPr/>
        </p:nvSpPr>
        <p:spPr>
          <a:xfrm>
            <a:off x="1904064" y="2383003"/>
            <a:ext cx="1713200" cy="347200"/>
          </a:xfrm>
          <a:prstGeom prst="rect">
            <a:avLst/>
          </a:prstGeom>
          <a:noFill/>
          <a:ln>
            <a:noFill/>
          </a:ln>
        </p:spPr>
        <p:txBody>
          <a:bodyPr spcFirstLastPara="1" wrap="square" lIns="121900" tIns="60933" rIns="121900" bIns="60933" anchor="t" anchorCtr="0">
            <a:noAutofit/>
          </a:bodyPr>
          <a:lstStyle/>
          <a:p>
            <a:pPr algn="ctr"/>
            <a:r>
              <a:rPr lang="en-US" sz="2400" b="1" dirty="0">
                <a:solidFill>
                  <a:srgbClr val="888888"/>
                </a:solidFill>
                <a:latin typeface="Asap Condensed"/>
                <a:ea typeface="Asap Condensed"/>
                <a:cs typeface="Asap Condensed"/>
                <a:sym typeface="Asap Condensed"/>
              </a:rPr>
              <a:t>INFLOW</a:t>
            </a:r>
          </a:p>
        </p:txBody>
      </p:sp>
      <p:pic>
        <p:nvPicPr>
          <p:cNvPr id="9" name="Google Shape;58;p13">
            <a:extLst>
              <a:ext uri="{FF2B5EF4-FFF2-40B4-BE49-F238E27FC236}">
                <a16:creationId xmlns:a16="http://schemas.microsoft.com/office/drawing/2014/main" id="{9246949D-211B-B7B3-E84C-64340CAE8D6D}"/>
              </a:ext>
            </a:extLst>
          </p:cNvPr>
          <p:cNvPicPr preferRelativeResize="0"/>
          <p:nvPr/>
        </p:nvPicPr>
        <p:blipFill rotWithShape="1">
          <a:blip r:embed="rId3">
            <a:alphaModFix/>
          </a:blip>
          <a:srcRect l="39173" t="14863" r="35052" b="15710"/>
          <a:stretch/>
        </p:blipFill>
        <p:spPr>
          <a:xfrm>
            <a:off x="2534470" y="3115194"/>
            <a:ext cx="248092" cy="676356"/>
          </a:xfrm>
          <a:prstGeom prst="rect">
            <a:avLst/>
          </a:prstGeom>
          <a:noFill/>
          <a:ln>
            <a:noFill/>
          </a:ln>
        </p:spPr>
      </p:pic>
      <p:pic>
        <p:nvPicPr>
          <p:cNvPr id="10" name="Google Shape;59;p13">
            <a:extLst>
              <a:ext uri="{FF2B5EF4-FFF2-40B4-BE49-F238E27FC236}">
                <a16:creationId xmlns:a16="http://schemas.microsoft.com/office/drawing/2014/main" id="{A7B9DBF1-0F7A-4D8F-3118-934F4974F951}"/>
              </a:ext>
            </a:extLst>
          </p:cNvPr>
          <p:cNvPicPr preferRelativeResize="0"/>
          <p:nvPr/>
        </p:nvPicPr>
        <p:blipFill rotWithShape="1">
          <a:blip r:embed="rId4">
            <a:alphaModFix/>
          </a:blip>
          <a:srcRect l="40208" t="14669" r="33558" b="14669"/>
          <a:stretch/>
        </p:blipFill>
        <p:spPr>
          <a:xfrm>
            <a:off x="2849212" y="3115179"/>
            <a:ext cx="248092" cy="676356"/>
          </a:xfrm>
          <a:prstGeom prst="rect">
            <a:avLst/>
          </a:prstGeom>
          <a:noFill/>
          <a:ln>
            <a:noFill/>
          </a:ln>
        </p:spPr>
      </p:pic>
      <p:pic>
        <p:nvPicPr>
          <p:cNvPr id="11" name="Google Shape;60;p13">
            <a:extLst>
              <a:ext uri="{FF2B5EF4-FFF2-40B4-BE49-F238E27FC236}">
                <a16:creationId xmlns:a16="http://schemas.microsoft.com/office/drawing/2014/main" id="{98C34066-7151-5577-244F-746D96351502}"/>
              </a:ext>
            </a:extLst>
          </p:cNvPr>
          <p:cNvPicPr preferRelativeResize="0"/>
          <p:nvPr/>
        </p:nvPicPr>
        <p:blipFill rotWithShape="1">
          <a:blip r:embed="rId4">
            <a:alphaModFix/>
          </a:blip>
          <a:srcRect l="40208" t="14669" r="33558" b="14669"/>
          <a:stretch/>
        </p:blipFill>
        <p:spPr>
          <a:xfrm>
            <a:off x="3141452" y="3115179"/>
            <a:ext cx="248092" cy="676356"/>
          </a:xfrm>
          <a:prstGeom prst="rect">
            <a:avLst/>
          </a:prstGeom>
          <a:noFill/>
          <a:ln>
            <a:noFill/>
          </a:ln>
        </p:spPr>
      </p:pic>
      <p:pic>
        <p:nvPicPr>
          <p:cNvPr id="12" name="Google Shape;61;p13">
            <a:extLst>
              <a:ext uri="{FF2B5EF4-FFF2-40B4-BE49-F238E27FC236}">
                <a16:creationId xmlns:a16="http://schemas.microsoft.com/office/drawing/2014/main" id="{3386A373-0755-9CF9-858E-A18C07758069}"/>
              </a:ext>
            </a:extLst>
          </p:cNvPr>
          <p:cNvPicPr preferRelativeResize="0"/>
          <p:nvPr/>
        </p:nvPicPr>
        <p:blipFill rotWithShape="1">
          <a:blip r:embed="rId5">
            <a:alphaModFix/>
          </a:blip>
          <a:srcRect l="34333" t="11162" r="35691" b="15302"/>
          <a:stretch/>
        </p:blipFill>
        <p:spPr>
          <a:xfrm>
            <a:off x="2851580" y="3871871"/>
            <a:ext cx="295268" cy="733168"/>
          </a:xfrm>
          <a:prstGeom prst="rect">
            <a:avLst/>
          </a:prstGeom>
          <a:noFill/>
          <a:ln>
            <a:noFill/>
          </a:ln>
        </p:spPr>
      </p:pic>
      <p:pic>
        <p:nvPicPr>
          <p:cNvPr id="13" name="Google Shape;62;p13">
            <a:extLst>
              <a:ext uri="{FF2B5EF4-FFF2-40B4-BE49-F238E27FC236}">
                <a16:creationId xmlns:a16="http://schemas.microsoft.com/office/drawing/2014/main" id="{40CCA556-4EEF-CC75-E1CF-092A9A51D29F}"/>
              </a:ext>
            </a:extLst>
          </p:cNvPr>
          <p:cNvPicPr preferRelativeResize="0"/>
          <p:nvPr/>
        </p:nvPicPr>
        <p:blipFill rotWithShape="1">
          <a:blip r:embed="rId5">
            <a:alphaModFix/>
          </a:blip>
          <a:srcRect l="34333" t="11162" r="35691" b="15302"/>
          <a:stretch/>
        </p:blipFill>
        <p:spPr>
          <a:xfrm>
            <a:off x="2170124" y="3871871"/>
            <a:ext cx="295268" cy="733168"/>
          </a:xfrm>
          <a:prstGeom prst="rect">
            <a:avLst/>
          </a:prstGeom>
          <a:noFill/>
          <a:ln>
            <a:noFill/>
          </a:ln>
        </p:spPr>
      </p:pic>
      <p:pic>
        <p:nvPicPr>
          <p:cNvPr id="14" name="Google Shape;63;p13">
            <a:extLst>
              <a:ext uri="{FF2B5EF4-FFF2-40B4-BE49-F238E27FC236}">
                <a16:creationId xmlns:a16="http://schemas.microsoft.com/office/drawing/2014/main" id="{03AC756E-4CD6-9775-4453-9DEA30DB5CF1}"/>
              </a:ext>
            </a:extLst>
          </p:cNvPr>
          <p:cNvPicPr preferRelativeResize="0"/>
          <p:nvPr/>
        </p:nvPicPr>
        <p:blipFill rotWithShape="1">
          <a:blip r:embed="rId5">
            <a:alphaModFix/>
          </a:blip>
          <a:srcRect l="34333" t="11162" r="35691" b="15302"/>
          <a:stretch/>
        </p:blipFill>
        <p:spPr>
          <a:xfrm>
            <a:off x="2510852" y="3871871"/>
            <a:ext cx="295268" cy="733168"/>
          </a:xfrm>
          <a:prstGeom prst="rect">
            <a:avLst/>
          </a:prstGeom>
          <a:noFill/>
          <a:ln>
            <a:noFill/>
          </a:ln>
        </p:spPr>
      </p:pic>
      <p:sp>
        <p:nvSpPr>
          <p:cNvPr id="15" name="Google Shape;64;p13">
            <a:extLst>
              <a:ext uri="{FF2B5EF4-FFF2-40B4-BE49-F238E27FC236}">
                <a16:creationId xmlns:a16="http://schemas.microsoft.com/office/drawing/2014/main" id="{2B0D8946-E273-363A-9440-FE4E18DCE257}"/>
              </a:ext>
            </a:extLst>
          </p:cNvPr>
          <p:cNvSpPr/>
          <p:nvPr/>
        </p:nvSpPr>
        <p:spPr>
          <a:xfrm>
            <a:off x="4063146" y="3615033"/>
            <a:ext cx="748400" cy="477600"/>
          </a:xfrm>
          <a:prstGeom prst="rightArrow">
            <a:avLst>
              <a:gd name="adj1" fmla="val 50000"/>
              <a:gd name="adj2" fmla="val 50000"/>
            </a:avLst>
          </a:prstGeom>
          <a:solidFill>
            <a:srgbClr val="C2C2C2"/>
          </a:solidFill>
          <a:ln>
            <a:noFill/>
          </a:ln>
        </p:spPr>
        <p:txBody>
          <a:bodyPr spcFirstLastPara="1" wrap="square" lIns="121900" tIns="121900" rIns="121900" bIns="121900" anchor="ctr" anchorCtr="0">
            <a:noAutofit/>
          </a:bodyPr>
          <a:lstStyle/>
          <a:p>
            <a:endParaRPr lang="en-US" sz="2400" dirty="0"/>
          </a:p>
        </p:txBody>
      </p:sp>
      <p:sp>
        <p:nvSpPr>
          <p:cNvPr id="16" name="Google Shape;65;p13">
            <a:extLst>
              <a:ext uri="{FF2B5EF4-FFF2-40B4-BE49-F238E27FC236}">
                <a16:creationId xmlns:a16="http://schemas.microsoft.com/office/drawing/2014/main" id="{82C27EF8-3EF9-6F2C-992C-B624F242DEFB}"/>
              </a:ext>
            </a:extLst>
          </p:cNvPr>
          <p:cNvSpPr/>
          <p:nvPr/>
        </p:nvSpPr>
        <p:spPr>
          <a:xfrm>
            <a:off x="8070363" y="3615033"/>
            <a:ext cx="748400" cy="477600"/>
          </a:xfrm>
          <a:prstGeom prst="rightArrow">
            <a:avLst>
              <a:gd name="adj1" fmla="val 50000"/>
              <a:gd name="adj2" fmla="val 50000"/>
            </a:avLst>
          </a:prstGeom>
          <a:solidFill>
            <a:srgbClr val="C2C2C2"/>
          </a:solidFill>
          <a:ln>
            <a:noFill/>
          </a:ln>
        </p:spPr>
        <p:txBody>
          <a:bodyPr spcFirstLastPara="1" wrap="square" lIns="121900" tIns="121900" rIns="121900" bIns="121900" anchor="ctr" anchorCtr="0">
            <a:noAutofit/>
          </a:bodyPr>
          <a:lstStyle/>
          <a:p>
            <a:endParaRPr lang="en-US" sz="2400" dirty="0"/>
          </a:p>
        </p:txBody>
      </p:sp>
      <p:pic>
        <p:nvPicPr>
          <p:cNvPr id="17" name="Google Shape;66;p13">
            <a:extLst>
              <a:ext uri="{FF2B5EF4-FFF2-40B4-BE49-F238E27FC236}">
                <a16:creationId xmlns:a16="http://schemas.microsoft.com/office/drawing/2014/main" id="{C2FB12C9-7E38-9D9D-C12E-24FF49E9C795}"/>
              </a:ext>
            </a:extLst>
          </p:cNvPr>
          <p:cNvPicPr preferRelativeResize="0"/>
          <p:nvPr/>
        </p:nvPicPr>
        <p:blipFill rotWithShape="1">
          <a:blip r:embed="rId6">
            <a:alphaModFix/>
          </a:blip>
          <a:srcRect l="38727" t="17669" r="36565" b="15779"/>
          <a:stretch/>
        </p:blipFill>
        <p:spPr>
          <a:xfrm>
            <a:off x="10553577" y="3947034"/>
            <a:ext cx="248092" cy="676356"/>
          </a:xfrm>
          <a:prstGeom prst="rect">
            <a:avLst/>
          </a:prstGeom>
          <a:noFill/>
          <a:ln>
            <a:noFill/>
          </a:ln>
        </p:spPr>
      </p:pic>
      <p:pic>
        <p:nvPicPr>
          <p:cNvPr id="18" name="Google Shape;67;p13">
            <a:extLst>
              <a:ext uri="{FF2B5EF4-FFF2-40B4-BE49-F238E27FC236}">
                <a16:creationId xmlns:a16="http://schemas.microsoft.com/office/drawing/2014/main" id="{AAF3FC50-DF73-1D9B-7B4C-EAFF8911B6C7}"/>
              </a:ext>
            </a:extLst>
          </p:cNvPr>
          <p:cNvPicPr preferRelativeResize="0"/>
          <p:nvPr/>
        </p:nvPicPr>
        <p:blipFill rotWithShape="1">
          <a:blip r:embed="rId6">
            <a:alphaModFix/>
          </a:blip>
          <a:srcRect l="38727" t="17669" r="36565" b="15779"/>
          <a:stretch/>
        </p:blipFill>
        <p:spPr>
          <a:xfrm>
            <a:off x="10898825" y="3947034"/>
            <a:ext cx="248092" cy="676356"/>
          </a:xfrm>
          <a:prstGeom prst="rect">
            <a:avLst/>
          </a:prstGeom>
          <a:noFill/>
          <a:ln>
            <a:noFill/>
          </a:ln>
        </p:spPr>
      </p:pic>
      <p:sp>
        <p:nvSpPr>
          <p:cNvPr id="19" name="Google Shape;68;p13">
            <a:extLst>
              <a:ext uri="{FF2B5EF4-FFF2-40B4-BE49-F238E27FC236}">
                <a16:creationId xmlns:a16="http://schemas.microsoft.com/office/drawing/2014/main" id="{345F1CDD-350E-A4BA-A55B-E63407F00410}"/>
              </a:ext>
            </a:extLst>
          </p:cNvPr>
          <p:cNvSpPr/>
          <p:nvPr/>
        </p:nvSpPr>
        <p:spPr>
          <a:xfrm>
            <a:off x="248774" y="5462848"/>
            <a:ext cx="6600322" cy="1429600"/>
          </a:xfrm>
          <a:prstGeom prst="rect">
            <a:avLst/>
          </a:prstGeom>
          <a:solidFill>
            <a:srgbClr val="F3F3F3"/>
          </a:solidFill>
          <a:ln>
            <a:noFill/>
          </a:ln>
        </p:spPr>
        <p:txBody>
          <a:bodyPr spcFirstLastPara="1" wrap="square" lIns="121900" tIns="121900" rIns="121900" bIns="121900" anchor="ctr" anchorCtr="0">
            <a:noAutofit/>
          </a:bodyPr>
          <a:lstStyle/>
          <a:p>
            <a:endParaRPr lang="en-US" sz="1600" dirty="0">
              <a:solidFill>
                <a:srgbClr val="888888"/>
              </a:solidFill>
              <a:latin typeface="Asap Condensed"/>
              <a:ea typeface="Asap Condensed"/>
              <a:cs typeface="Asap Condensed"/>
              <a:sym typeface="Asap Condensed"/>
            </a:endParaRPr>
          </a:p>
        </p:txBody>
      </p:sp>
      <p:sp>
        <p:nvSpPr>
          <p:cNvPr id="20" name="Google Shape;69;p13">
            <a:extLst>
              <a:ext uri="{FF2B5EF4-FFF2-40B4-BE49-F238E27FC236}">
                <a16:creationId xmlns:a16="http://schemas.microsoft.com/office/drawing/2014/main" id="{50ED5215-0CE6-BC28-3242-24E16D72EC67}"/>
              </a:ext>
            </a:extLst>
          </p:cNvPr>
          <p:cNvSpPr txBox="1"/>
          <p:nvPr/>
        </p:nvSpPr>
        <p:spPr>
          <a:xfrm>
            <a:off x="2189400" y="5650041"/>
            <a:ext cx="1207600" cy="428800"/>
          </a:xfrm>
          <a:prstGeom prst="rect">
            <a:avLst/>
          </a:prstGeom>
          <a:noFill/>
          <a:ln>
            <a:noFill/>
          </a:ln>
        </p:spPr>
        <p:txBody>
          <a:bodyPr spcFirstLastPara="1" wrap="square" lIns="121900" tIns="121900" rIns="121900" bIns="121900" anchor="t" anchorCtr="0">
            <a:noAutofit/>
          </a:bodyPr>
          <a:lstStyle/>
          <a:p>
            <a:r>
              <a:rPr lang="en-US" sz="1600" b="1" dirty="0">
                <a:solidFill>
                  <a:srgbClr val="888888"/>
                </a:solidFill>
                <a:latin typeface="Asap Condensed"/>
                <a:ea typeface="Asap Condensed"/>
                <a:cs typeface="Asap Condensed"/>
                <a:sym typeface="Asap Condensed"/>
              </a:rPr>
              <a:t>INFLOW:</a:t>
            </a:r>
            <a:r>
              <a:rPr lang="en-US" sz="1600" dirty="0">
                <a:solidFill>
                  <a:srgbClr val="888888"/>
                </a:solidFill>
                <a:latin typeface="Asap Condensed"/>
                <a:ea typeface="Asap Condensed"/>
                <a:cs typeface="Asap Condensed"/>
                <a:sym typeface="Asap Condensed"/>
              </a:rPr>
              <a:t> </a:t>
            </a:r>
          </a:p>
          <a:p>
            <a:r>
              <a:rPr lang="en-US" sz="1600" dirty="0">
                <a:solidFill>
                  <a:srgbClr val="888888"/>
                </a:solidFill>
                <a:latin typeface="Asap Condensed"/>
                <a:cs typeface="Asap Condensed"/>
                <a:sym typeface="Asap Condensed"/>
              </a:rPr>
              <a:t>Newly Identified</a:t>
            </a:r>
            <a:endParaRPr lang="en-US" sz="2400" dirty="0"/>
          </a:p>
        </p:txBody>
      </p:sp>
      <p:sp>
        <p:nvSpPr>
          <p:cNvPr id="21" name="Google Shape;70;p13">
            <a:extLst>
              <a:ext uri="{FF2B5EF4-FFF2-40B4-BE49-F238E27FC236}">
                <a16:creationId xmlns:a16="http://schemas.microsoft.com/office/drawing/2014/main" id="{3999FD28-E883-C7E1-27F1-1F7868E72585}"/>
              </a:ext>
            </a:extLst>
          </p:cNvPr>
          <p:cNvSpPr txBox="1"/>
          <p:nvPr/>
        </p:nvSpPr>
        <p:spPr>
          <a:xfrm>
            <a:off x="3646746" y="5650518"/>
            <a:ext cx="1461200" cy="1242000"/>
          </a:xfrm>
          <a:prstGeom prst="rect">
            <a:avLst/>
          </a:prstGeom>
          <a:noFill/>
          <a:ln>
            <a:noFill/>
          </a:ln>
        </p:spPr>
        <p:txBody>
          <a:bodyPr spcFirstLastPara="1" wrap="square" lIns="121900" tIns="121900" rIns="121900" bIns="121900" anchor="t" anchorCtr="0">
            <a:noAutofit/>
          </a:bodyPr>
          <a:lstStyle/>
          <a:p>
            <a:r>
              <a:rPr lang="en-US" sz="1600" b="1" dirty="0">
                <a:solidFill>
                  <a:srgbClr val="888888"/>
                </a:solidFill>
                <a:latin typeface="Asap Condensed"/>
                <a:ea typeface="Asap Condensed"/>
                <a:cs typeface="Asap Condensed"/>
                <a:sym typeface="Asap Condensed"/>
              </a:rPr>
              <a:t>INFLOW:</a:t>
            </a:r>
            <a:r>
              <a:rPr lang="en-US" sz="1600" dirty="0">
                <a:solidFill>
                  <a:srgbClr val="888888"/>
                </a:solidFill>
                <a:latin typeface="Asap Condensed"/>
                <a:ea typeface="Asap Condensed"/>
                <a:cs typeface="Asap Condensed"/>
                <a:sym typeface="Asap Condensed"/>
              </a:rPr>
              <a:t> </a:t>
            </a:r>
          </a:p>
          <a:p>
            <a:r>
              <a:rPr lang="en-US" sz="1600" dirty="0">
                <a:solidFill>
                  <a:srgbClr val="888888"/>
                </a:solidFill>
                <a:latin typeface="Asap Condensed"/>
                <a:cs typeface="Asap Condensed"/>
                <a:sym typeface="Asap Condensed"/>
              </a:rPr>
              <a:t>Returned from housing</a:t>
            </a:r>
            <a:endParaRPr lang="en-US" sz="2400" dirty="0"/>
          </a:p>
        </p:txBody>
      </p:sp>
      <p:sp>
        <p:nvSpPr>
          <p:cNvPr id="22" name="Google Shape;71;p13">
            <a:extLst>
              <a:ext uri="{FF2B5EF4-FFF2-40B4-BE49-F238E27FC236}">
                <a16:creationId xmlns:a16="http://schemas.microsoft.com/office/drawing/2014/main" id="{0635F220-3FA0-1B6D-56EE-4312136271FF}"/>
              </a:ext>
            </a:extLst>
          </p:cNvPr>
          <p:cNvSpPr txBox="1"/>
          <p:nvPr/>
        </p:nvSpPr>
        <p:spPr>
          <a:xfrm>
            <a:off x="5374446" y="5650587"/>
            <a:ext cx="1461200" cy="1242000"/>
          </a:xfrm>
          <a:prstGeom prst="rect">
            <a:avLst/>
          </a:prstGeom>
          <a:noFill/>
          <a:ln>
            <a:noFill/>
          </a:ln>
        </p:spPr>
        <p:txBody>
          <a:bodyPr spcFirstLastPara="1" wrap="square" lIns="121900" tIns="121900" rIns="121900" bIns="121900" anchor="t" anchorCtr="0">
            <a:noAutofit/>
          </a:bodyPr>
          <a:lstStyle/>
          <a:p>
            <a:r>
              <a:rPr lang="en-US" sz="1600" b="1" dirty="0">
                <a:solidFill>
                  <a:srgbClr val="888888"/>
                </a:solidFill>
                <a:latin typeface="Asap Condensed"/>
                <a:ea typeface="Asap Condensed"/>
                <a:cs typeface="Asap Condensed"/>
                <a:sym typeface="Asap Condensed"/>
              </a:rPr>
              <a:t>INFLOW: </a:t>
            </a:r>
          </a:p>
          <a:p>
            <a:r>
              <a:rPr lang="en-US" sz="1600" dirty="0">
                <a:solidFill>
                  <a:srgbClr val="888888"/>
                </a:solidFill>
                <a:latin typeface="Asap Condensed"/>
                <a:cs typeface="Asap Condensed"/>
                <a:sym typeface="Asap Condensed"/>
              </a:rPr>
              <a:t>Returned from inactive </a:t>
            </a:r>
            <a:endParaRPr lang="en-US" sz="2400" dirty="0"/>
          </a:p>
        </p:txBody>
      </p:sp>
      <p:sp>
        <p:nvSpPr>
          <p:cNvPr id="24" name="Google Shape;73;p13">
            <a:extLst>
              <a:ext uri="{FF2B5EF4-FFF2-40B4-BE49-F238E27FC236}">
                <a16:creationId xmlns:a16="http://schemas.microsoft.com/office/drawing/2014/main" id="{07C5FA18-E31F-9E8C-C7C5-A9DA2C0E9810}"/>
              </a:ext>
            </a:extLst>
          </p:cNvPr>
          <p:cNvSpPr txBox="1"/>
          <p:nvPr/>
        </p:nvSpPr>
        <p:spPr>
          <a:xfrm>
            <a:off x="7713880" y="5650041"/>
            <a:ext cx="1461200" cy="428800"/>
          </a:xfrm>
          <a:prstGeom prst="rect">
            <a:avLst/>
          </a:prstGeom>
          <a:noFill/>
          <a:ln>
            <a:noFill/>
          </a:ln>
        </p:spPr>
        <p:txBody>
          <a:bodyPr spcFirstLastPara="1" wrap="square" lIns="121900" tIns="121900" rIns="121900" bIns="121900" anchor="t" anchorCtr="0">
            <a:noAutofit/>
          </a:bodyPr>
          <a:lstStyle/>
          <a:p>
            <a:r>
              <a:rPr lang="en-US" sz="1600" b="1" dirty="0">
                <a:solidFill>
                  <a:srgbClr val="888888"/>
                </a:solidFill>
                <a:latin typeface="Asap Condensed"/>
                <a:ea typeface="Asap Condensed"/>
                <a:cs typeface="Asap Condensed"/>
                <a:sym typeface="Asap Condensed"/>
              </a:rPr>
              <a:t>OUTFLOW:</a:t>
            </a:r>
            <a:r>
              <a:rPr lang="en-US" sz="1600" dirty="0">
                <a:solidFill>
                  <a:srgbClr val="888888"/>
                </a:solidFill>
                <a:latin typeface="Asap Condensed"/>
                <a:ea typeface="Asap Condensed"/>
                <a:cs typeface="Asap Condensed"/>
                <a:sym typeface="Asap Condensed"/>
              </a:rPr>
              <a:t> </a:t>
            </a:r>
          </a:p>
          <a:p>
            <a:r>
              <a:rPr lang="en-US" sz="1600" dirty="0">
                <a:solidFill>
                  <a:srgbClr val="888888"/>
                </a:solidFill>
                <a:latin typeface="Asap Condensed"/>
                <a:cs typeface="Asap Condensed"/>
                <a:sym typeface="Asap Condensed"/>
              </a:rPr>
              <a:t>Housed</a:t>
            </a:r>
            <a:endParaRPr lang="en-US" sz="2400" dirty="0"/>
          </a:p>
        </p:txBody>
      </p:sp>
      <p:sp>
        <p:nvSpPr>
          <p:cNvPr id="25" name="Google Shape;74;p13">
            <a:extLst>
              <a:ext uri="{FF2B5EF4-FFF2-40B4-BE49-F238E27FC236}">
                <a16:creationId xmlns:a16="http://schemas.microsoft.com/office/drawing/2014/main" id="{0B78AB41-AF02-E08A-BF32-DE2161CC7FD0}"/>
              </a:ext>
            </a:extLst>
          </p:cNvPr>
          <p:cNvSpPr txBox="1"/>
          <p:nvPr/>
        </p:nvSpPr>
        <p:spPr>
          <a:xfrm>
            <a:off x="9424826" y="5634023"/>
            <a:ext cx="2518400" cy="1087200"/>
          </a:xfrm>
          <a:prstGeom prst="rect">
            <a:avLst/>
          </a:prstGeom>
          <a:noFill/>
          <a:ln>
            <a:noFill/>
          </a:ln>
        </p:spPr>
        <p:txBody>
          <a:bodyPr spcFirstLastPara="1" wrap="square" lIns="121900" tIns="121900" rIns="121900" bIns="121900" anchor="t" anchorCtr="0">
            <a:noAutofit/>
          </a:bodyPr>
          <a:lstStyle/>
          <a:p>
            <a:r>
              <a:rPr lang="en-US" sz="1600" b="1" dirty="0">
                <a:solidFill>
                  <a:srgbClr val="888888"/>
                </a:solidFill>
                <a:latin typeface="Asap Condensed"/>
                <a:ea typeface="Asap Condensed"/>
                <a:cs typeface="Asap Condensed"/>
                <a:sym typeface="Asap Condensed"/>
              </a:rPr>
              <a:t>OUTFLOW: </a:t>
            </a:r>
            <a:endParaRPr lang="en-US" sz="1600" b="1" dirty="0">
              <a:solidFill>
                <a:srgbClr val="888888"/>
              </a:solidFill>
              <a:latin typeface="Asap Condensed"/>
              <a:ea typeface="Asap Condensed"/>
              <a:cs typeface="Asap Condensed"/>
            </a:endParaRPr>
          </a:p>
          <a:p>
            <a:r>
              <a:rPr lang="en-US" sz="1600" dirty="0">
                <a:solidFill>
                  <a:srgbClr val="888888"/>
                </a:solidFill>
                <a:latin typeface="Asap Condensed"/>
                <a:ea typeface="Asap Condensed"/>
                <a:cs typeface="Asap Condensed"/>
                <a:sym typeface="Asap Condensed"/>
              </a:rPr>
              <a:t>No longer meets target group criteria, deceased, no contact in 90+ days</a:t>
            </a:r>
            <a:endParaRPr lang="en-US" sz="1600" dirty="0">
              <a:solidFill>
                <a:srgbClr val="888888"/>
              </a:solidFill>
              <a:latin typeface="Asap Condensed"/>
              <a:ea typeface="Asap Condensed"/>
              <a:cs typeface="Asap Condensed"/>
            </a:endParaRPr>
          </a:p>
        </p:txBody>
      </p:sp>
      <p:pic>
        <p:nvPicPr>
          <p:cNvPr id="26" name="Google Shape;75;p13">
            <a:extLst>
              <a:ext uri="{FF2B5EF4-FFF2-40B4-BE49-F238E27FC236}">
                <a16:creationId xmlns:a16="http://schemas.microsoft.com/office/drawing/2014/main" id="{9CAAB4C2-614F-2948-BDD2-F62AC6DA8788}"/>
              </a:ext>
            </a:extLst>
          </p:cNvPr>
          <p:cNvPicPr preferRelativeResize="0"/>
          <p:nvPr/>
        </p:nvPicPr>
        <p:blipFill rotWithShape="1">
          <a:blip r:embed="rId3">
            <a:alphaModFix/>
          </a:blip>
          <a:srcRect l="39173" t="14863" r="35052" b="15710"/>
          <a:stretch/>
        </p:blipFill>
        <p:spPr>
          <a:xfrm>
            <a:off x="1936924" y="5764927"/>
            <a:ext cx="248074" cy="676356"/>
          </a:xfrm>
          <a:prstGeom prst="rect">
            <a:avLst/>
          </a:prstGeom>
          <a:noFill/>
          <a:ln>
            <a:noFill/>
          </a:ln>
        </p:spPr>
      </p:pic>
      <p:pic>
        <p:nvPicPr>
          <p:cNvPr id="27" name="Google Shape;76;p13">
            <a:extLst>
              <a:ext uri="{FF2B5EF4-FFF2-40B4-BE49-F238E27FC236}">
                <a16:creationId xmlns:a16="http://schemas.microsoft.com/office/drawing/2014/main" id="{6F0DBDEC-8B7C-02BB-0FEB-35C85A4C3BD2}"/>
              </a:ext>
            </a:extLst>
          </p:cNvPr>
          <p:cNvPicPr preferRelativeResize="0"/>
          <p:nvPr/>
        </p:nvPicPr>
        <p:blipFill rotWithShape="1">
          <a:blip r:embed="rId4">
            <a:alphaModFix/>
          </a:blip>
          <a:srcRect l="40208" t="14669" r="33558" b="14669"/>
          <a:stretch/>
        </p:blipFill>
        <p:spPr>
          <a:xfrm>
            <a:off x="3330106" y="5786036"/>
            <a:ext cx="248092" cy="676356"/>
          </a:xfrm>
          <a:prstGeom prst="rect">
            <a:avLst/>
          </a:prstGeom>
          <a:noFill/>
          <a:ln>
            <a:noFill/>
          </a:ln>
        </p:spPr>
      </p:pic>
      <p:pic>
        <p:nvPicPr>
          <p:cNvPr id="28" name="Google Shape;77;p13">
            <a:extLst>
              <a:ext uri="{FF2B5EF4-FFF2-40B4-BE49-F238E27FC236}">
                <a16:creationId xmlns:a16="http://schemas.microsoft.com/office/drawing/2014/main" id="{A2B2616D-1CC2-857B-53BF-8E8C6A91F5AB}"/>
              </a:ext>
            </a:extLst>
          </p:cNvPr>
          <p:cNvPicPr preferRelativeResize="0"/>
          <p:nvPr/>
        </p:nvPicPr>
        <p:blipFill rotWithShape="1">
          <a:blip r:embed="rId5">
            <a:alphaModFix/>
          </a:blip>
          <a:srcRect l="34333" t="11162" r="35691" b="15302"/>
          <a:stretch/>
        </p:blipFill>
        <p:spPr>
          <a:xfrm>
            <a:off x="5032948" y="5736521"/>
            <a:ext cx="295268" cy="733168"/>
          </a:xfrm>
          <a:prstGeom prst="rect">
            <a:avLst/>
          </a:prstGeom>
          <a:noFill/>
          <a:ln>
            <a:noFill/>
          </a:ln>
        </p:spPr>
      </p:pic>
      <p:sp>
        <p:nvSpPr>
          <p:cNvPr id="29" name="Google Shape;78;p13">
            <a:extLst>
              <a:ext uri="{FF2B5EF4-FFF2-40B4-BE49-F238E27FC236}">
                <a16:creationId xmlns:a16="http://schemas.microsoft.com/office/drawing/2014/main" id="{42CB6998-33C6-9532-DC1A-08A2A3173DAE}"/>
              </a:ext>
            </a:extLst>
          </p:cNvPr>
          <p:cNvSpPr txBox="1"/>
          <p:nvPr/>
        </p:nvSpPr>
        <p:spPr>
          <a:xfrm>
            <a:off x="9436316" y="2383003"/>
            <a:ext cx="1713200" cy="347200"/>
          </a:xfrm>
          <a:prstGeom prst="rect">
            <a:avLst/>
          </a:prstGeom>
          <a:noFill/>
          <a:ln>
            <a:noFill/>
          </a:ln>
        </p:spPr>
        <p:txBody>
          <a:bodyPr spcFirstLastPara="1" wrap="square" lIns="121900" tIns="60933" rIns="121900" bIns="60933" anchor="t" anchorCtr="0">
            <a:noAutofit/>
          </a:bodyPr>
          <a:lstStyle/>
          <a:p>
            <a:pPr algn="ctr"/>
            <a:r>
              <a:rPr lang="en-US" sz="2400" b="1" dirty="0">
                <a:solidFill>
                  <a:srgbClr val="888888"/>
                </a:solidFill>
                <a:latin typeface="Asap Condensed"/>
                <a:ea typeface="Asap Condensed"/>
                <a:cs typeface="Asap Condensed"/>
                <a:sym typeface="Asap Condensed"/>
              </a:rPr>
              <a:t>OUTFLOW</a:t>
            </a:r>
          </a:p>
        </p:txBody>
      </p:sp>
      <p:pic>
        <p:nvPicPr>
          <p:cNvPr id="30" name="Google Shape;79;p13">
            <a:extLst>
              <a:ext uri="{FF2B5EF4-FFF2-40B4-BE49-F238E27FC236}">
                <a16:creationId xmlns:a16="http://schemas.microsoft.com/office/drawing/2014/main" id="{E4F5DFB4-89AA-1069-E71F-28A81D7286EE}"/>
              </a:ext>
            </a:extLst>
          </p:cNvPr>
          <p:cNvPicPr preferRelativeResize="0"/>
          <p:nvPr/>
        </p:nvPicPr>
        <p:blipFill rotWithShape="1">
          <a:blip r:embed="rId7">
            <a:alphaModFix/>
          </a:blip>
          <a:srcRect l="39356" t="17021" r="36626" b="18282"/>
          <a:stretch/>
        </p:blipFill>
        <p:spPr>
          <a:xfrm>
            <a:off x="5686568" y="3259289"/>
            <a:ext cx="248064" cy="676328"/>
          </a:xfrm>
          <a:prstGeom prst="rect">
            <a:avLst/>
          </a:prstGeom>
          <a:noFill/>
          <a:ln>
            <a:noFill/>
          </a:ln>
        </p:spPr>
      </p:pic>
      <p:pic>
        <p:nvPicPr>
          <p:cNvPr id="31" name="Google Shape;80;p13">
            <a:extLst>
              <a:ext uri="{FF2B5EF4-FFF2-40B4-BE49-F238E27FC236}">
                <a16:creationId xmlns:a16="http://schemas.microsoft.com/office/drawing/2014/main" id="{BD138EBF-1BE6-FED7-AF9B-8A0C42351D2F}"/>
              </a:ext>
            </a:extLst>
          </p:cNvPr>
          <p:cNvPicPr preferRelativeResize="0"/>
          <p:nvPr/>
        </p:nvPicPr>
        <p:blipFill rotWithShape="1">
          <a:blip r:embed="rId7">
            <a:alphaModFix/>
          </a:blip>
          <a:srcRect l="39356" t="17021" r="36626" b="18282"/>
          <a:stretch/>
        </p:blipFill>
        <p:spPr>
          <a:xfrm>
            <a:off x="5996608" y="3257139"/>
            <a:ext cx="248064" cy="676328"/>
          </a:xfrm>
          <a:prstGeom prst="rect">
            <a:avLst/>
          </a:prstGeom>
          <a:noFill/>
          <a:ln>
            <a:noFill/>
          </a:ln>
        </p:spPr>
      </p:pic>
      <p:pic>
        <p:nvPicPr>
          <p:cNvPr id="32" name="Google Shape;81;p13">
            <a:extLst>
              <a:ext uri="{FF2B5EF4-FFF2-40B4-BE49-F238E27FC236}">
                <a16:creationId xmlns:a16="http://schemas.microsoft.com/office/drawing/2014/main" id="{FC7CEB6C-A46E-5E91-A4F1-35E91F02918B}"/>
              </a:ext>
            </a:extLst>
          </p:cNvPr>
          <p:cNvPicPr preferRelativeResize="0"/>
          <p:nvPr/>
        </p:nvPicPr>
        <p:blipFill rotWithShape="1">
          <a:blip r:embed="rId7">
            <a:alphaModFix/>
          </a:blip>
          <a:srcRect l="39356" t="17021" r="36626" b="18282"/>
          <a:stretch/>
        </p:blipFill>
        <p:spPr>
          <a:xfrm>
            <a:off x="6320032" y="3259289"/>
            <a:ext cx="248064" cy="676328"/>
          </a:xfrm>
          <a:prstGeom prst="rect">
            <a:avLst/>
          </a:prstGeom>
          <a:noFill/>
          <a:ln>
            <a:noFill/>
          </a:ln>
        </p:spPr>
      </p:pic>
      <p:pic>
        <p:nvPicPr>
          <p:cNvPr id="33" name="Google Shape;82;p13">
            <a:extLst>
              <a:ext uri="{FF2B5EF4-FFF2-40B4-BE49-F238E27FC236}">
                <a16:creationId xmlns:a16="http://schemas.microsoft.com/office/drawing/2014/main" id="{DB25A3AA-6EEA-6F44-7BBA-2B40419FF8CB}"/>
              </a:ext>
            </a:extLst>
          </p:cNvPr>
          <p:cNvPicPr preferRelativeResize="0"/>
          <p:nvPr/>
        </p:nvPicPr>
        <p:blipFill rotWithShape="1">
          <a:blip r:embed="rId7">
            <a:alphaModFix/>
          </a:blip>
          <a:srcRect l="39356" t="17021" r="36626" b="18282"/>
          <a:stretch/>
        </p:blipFill>
        <p:spPr>
          <a:xfrm>
            <a:off x="6630072" y="3257139"/>
            <a:ext cx="248064" cy="676328"/>
          </a:xfrm>
          <a:prstGeom prst="rect">
            <a:avLst/>
          </a:prstGeom>
          <a:noFill/>
          <a:ln>
            <a:noFill/>
          </a:ln>
        </p:spPr>
      </p:pic>
      <p:pic>
        <p:nvPicPr>
          <p:cNvPr id="34" name="Google Shape;83;p13">
            <a:extLst>
              <a:ext uri="{FF2B5EF4-FFF2-40B4-BE49-F238E27FC236}">
                <a16:creationId xmlns:a16="http://schemas.microsoft.com/office/drawing/2014/main" id="{6F99C199-E349-DF76-6B37-5CFF0E2F0764}"/>
              </a:ext>
            </a:extLst>
          </p:cNvPr>
          <p:cNvPicPr preferRelativeResize="0"/>
          <p:nvPr/>
        </p:nvPicPr>
        <p:blipFill rotWithShape="1">
          <a:blip r:embed="rId7">
            <a:alphaModFix/>
          </a:blip>
          <a:srcRect l="39356" t="17021" r="36626" b="18282"/>
          <a:stretch/>
        </p:blipFill>
        <p:spPr>
          <a:xfrm>
            <a:off x="6953496" y="3258207"/>
            <a:ext cx="248064" cy="676328"/>
          </a:xfrm>
          <a:prstGeom prst="rect">
            <a:avLst/>
          </a:prstGeom>
          <a:noFill/>
          <a:ln>
            <a:noFill/>
          </a:ln>
        </p:spPr>
      </p:pic>
      <p:pic>
        <p:nvPicPr>
          <p:cNvPr id="35" name="Google Shape;84;p13">
            <a:extLst>
              <a:ext uri="{FF2B5EF4-FFF2-40B4-BE49-F238E27FC236}">
                <a16:creationId xmlns:a16="http://schemas.microsoft.com/office/drawing/2014/main" id="{52D9CDBF-F097-058F-729D-0C6371EFD237}"/>
              </a:ext>
            </a:extLst>
          </p:cNvPr>
          <p:cNvPicPr preferRelativeResize="0"/>
          <p:nvPr/>
        </p:nvPicPr>
        <p:blipFill rotWithShape="1">
          <a:blip r:embed="rId7">
            <a:alphaModFix/>
          </a:blip>
          <a:srcRect l="39356" t="17021" r="36626" b="18282"/>
          <a:stretch/>
        </p:blipFill>
        <p:spPr>
          <a:xfrm>
            <a:off x="7263536" y="3256056"/>
            <a:ext cx="248064" cy="676328"/>
          </a:xfrm>
          <a:prstGeom prst="rect">
            <a:avLst/>
          </a:prstGeom>
          <a:noFill/>
          <a:ln>
            <a:noFill/>
          </a:ln>
        </p:spPr>
      </p:pic>
      <p:pic>
        <p:nvPicPr>
          <p:cNvPr id="36" name="Google Shape;85;p13">
            <a:extLst>
              <a:ext uri="{FF2B5EF4-FFF2-40B4-BE49-F238E27FC236}">
                <a16:creationId xmlns:a16="http://schemas.microsoft.com/office/drawing/2014/main" id="{6428B5C8-5FA6-2FB5-A4D7-11E1E8A9D58B}"/>
              </a:ext>
            </a:extLst>
          </p:cNvPr>
          <p:cNvPicPr preferRelativeResize="0"/>
          <p:nvPr/>
        </p:nvPicPr>
        <p:blipFill rotWithShape="1">
          <a:blip r:embed="rId7">
            <a:alphaModFix/>
          </a:blip>
          <a:srcRect l="39356" t="17021" r="36626" b="18282"/>
          <a:stretch/>
        </p:blipFill>
        <p:spPr>
          <a:xfrm>
            <a:off x="5680328" y="4024189"/>
            <a:ext cx="248064" cy="676328"/>
          </a:xfrm>
          <a:prstGeom prst="rect">
            <a:avLst/>
          </a:prstGeom>
          <a:noFill/>
          <a:ln>
            <a:noFill/>
          </a:ln>
        </p:spPr>
      </p:pic>
      <p:pic>
        <p:nvPicPr>
          <p:cNvPr id="37" name="Google Shape;86;p13">
            <a:extLst>
              <a:ext uri="{FF2B5EF4-FFF2-40B4-BE49-F238E27FC236}">
                <a16:creationId xmlns:a16="http://schemas.microsoft.com/office/drawing/2014/main" id="{8062C432-B8D7-3B45-D5D9-6C08E85B869D}"/>
              </a:ext>
            </a:extLst>
          </p:cNvPr>
          <p:cNvPicPr preferRelativeResize="0"/>
          <p:nvPr/>
        </p:nvPicPr>
        <p:blipFill rotWithShape="1">
          <a:blip r:embed="rId7">
            <a:alphaModFix/>
          </a:blip>
          <a:srcRect l="39356" t="17021" r="36626" b="18282"/>
          <a:stretch/>
        </p:blipFill>
        <p:spPr>
          <a:xfrm>
            <a:off x="5990368" y="4022039"/>
            <a:ext cx="248064" cy="676328"/>
          </a:xfrm>
          <a:prstGeom prst="rect">
            <a:avLst/>
          </a:prstGeom>
          <a:noFill/>
          <a:ln>
            <a:noFill/>
          </a:ln>
        </p:spPr>
      </p:pic>
      <p:pic>
        <p:nvPicPr>
          <p:cNvPr id="38" name="Google Shape;87;p13">
            <a:extLst>
              <a:ext uri="{FF2B5EF4-FFF2-40B4-BE49-F238E27FC236}">
                <a16:creationId xmlns:a16="http://schemas.microsoft.com/office/drawing/2014/main" id="{BF26497A-D45C-8DB7-8BF8-1405E31449AE}"/>
              </a:ext>
            </a:extLst>
          </p:cNvPr>
          <p:cNvPicPr preferRelativeResize="0"/>
          <p:nvPr/>
        </p:nvPicPr>
        <p:blipFill rotWithShape="1">
          <a:blip r:embed="rId7">
            <a:alphaModFix/>
          </a:blip>
          <a:srcRect l="39356" t="17021" r="36626" b="18282"/>
          <a:stretch/>
        </p:blipFill>
        <p:spPr>
          <a:xfrm>
            <a:off x="6313792" y="4024189"/>
            <a:ext cx="248064" cy="676328"/>
          </a:xfrm>
          <a:prstGeom prst="rect">
            <a:avLst/>
          </a:prstGeom>
          <a:noFill/>
          <a:ln>
            <a:noFill/>
          </a:ln>
        </p:spPr>
      </p:pic>
      <p:pic>
        <p:nvPicPr>
          <p:cNvPr id="39" name="Google Shape;88;p13">
            <a:extLst>
              <a:ext uri="{FF2B5EF4-FFF2-40B4-BE49-F238E27FC236}">
                <a16:creationId xmlns:a16="http://schemas.microsoft.com/office/drawing/2014/main" id="{CA2567BF-A09A-126B-683D-8A66008F0433}"/>
              </a:ext>
            </a:extLst>
          </p:cNvPr>
          <p:cNvPicPr preferRelativeResize="0"/>
          <p:nvPr/>
        </p:nvPicPr>
        <p:blipFill rotWithShape="1">
          <a:blip r:embed="rId7">
            <a:alphaModFix/>
          </a:blip>
          <a:srcRect l="39356" t="17021" r="36626" b="18282"/>
          <a:stretch/>
        </p:blipFill>
        <p:spPr>
          <a:xfrm>
            <a:off x="6623832" y="4022039"/>
            <a:ext cx="248064" cy="676328"/>
          </a:xfrm>
          <a:prstGeom prst="rect">
            <a:avLst/>
          </a:prstGeom>
          <a:noFill/>
          <a:ln>
            <a:noFill/>
          </a:ln>
        </p:spPr>
      </p:pic>
      <p:pic>
        <p:nvPicPr>
          <p:cNvPr id="40" name="Google Shape;89;p13">
            <a:extLst>
              <a:ext uri="{FF2B5EF4-FFF2-40B4-BE49-F238E27FC236}">
                <a16:creationId xmlns:a16="http://schemas.microsoft.com/office/drawing/2014/main" id="{235A50CE-BF7D-59C5-5541-AD46A7A4E0D7}"/>
              </a:ext>
            </a:extLst>
          </p:cNvPr>
          <p:cNvPicPr preferRelativeResize="0"/>
          <p:nvPr/>
        </p:nvPicPr>
        <p:blipFill rotWithShape="1">
          <a:blip r:embed="rId7">
            <a:alphaModFix/>
          </a:blip>
          <a:srcRect l="39356" t="17021" r="36626" b="18282"/>
          <a:stretch/>
        </p:blipFill>
        <p:spPr>
          <a:xfrm>
            <a:off x="6947256" y="4023107"/>
            <a:ext cx="248064" cy="676328"/>
          </a:xfrm>
          <a:prstGeom prst="rect">
            <a:avLst/>
          </a:prstGeom>
          <a:noFill/>
          <a:ln>
            <a:noFill/>
          </a:ln>
        </p:spPr>
      </p:pic>
      <p:pic>
        <p:nvPicPr>
          <p:cNvPr id="41" name="Google Shape;90;p13">
            <a:extLst>
              <a:ext uri="{FF2B5EF4-FFF2-40B4-BE49-F238E27FC236}">
                <a16:creationId xmlns:a16="http://schemas.microsoft.com/office/drawing/2014/main" id="{AE56DA69-55EA-CE60-3FCE-1E386DC5793B}"/>
              </a:ext>
            </a:extLst>
          </p:cNvPr>
          <p:cNvPicPr preferRelativeResize="0"/>
          <p:nvPr/>
        </p:nvPicPr>
        <p:blipFill rotWithShape="1">
          <a:blip r:embed="rId7">
            <a:alphaModFix/>
          </a:blip>
          <a:srcRect l="39356" t="17021" r="36626" b="18282"/>
          <a:stretch/>
        </p:blipFill>
        <p:spPr>
          <a:xfrm>
            <a:off x="7257296" y="4020955"/>
            <a:ext cx="248064" cy="676328"/>
          </a:xfrm>
          <a:prstGeom prst="rect">
            <a:avLst/>
          </a:prstGeom>
          <a:noFill/>
          <a:ln>
            <a:noFill/>
          </a:ln>
        </p:spPr>
      </p:pic>
      <p:pic>
        <p:nvPicPr>
          <p:cNvPr id="42" name="Google Shape;91;p13">
            <a:extLst>
              <a:ext uri="{FF2B5EF4-FFF2-40B4-BE49-F238E27FC236}">
                <a16:creationId xmlns:a16="http://schemas.microsoft.com/office/drawing/2014/main" id="{D2F8C7AD-14B8-405F-6861-68981D11A117}"/>
              </a:ext>
            </a:extLst>
          </p:cNvPr>
          <p:cNvPicPr preferRelativeResize="0"/>
          <p:nvPr/>
        </p:nvPicPr>
        <p:blipFill rotWithShape="1">
          <a:blip r:embed="rId8">
            <a:alphaModFix/>
          </a:blip>
          <a:srcRect l="35019" t="16646" r="35505" b="11042"/>
          <a:stretch/>
        </p:blipFill>
        <p:spPr>
          <a:xfrm>
            <a:off x="9461112" y="3179755"/>
            <a:ext cx="295268" cy="733168"/>
          </a:xfrm>
          <a:prstGeom prst="rect">
            <a:avLst/>
          </a:prstGeom>
          <a:noFill/>
          <a:ln>
            <a:noFill/>
          </a:ln>
        </p:spPr>
      </p:pic>
      <p:pic>
        <p:nvPicPr>
          <p:cNvPr id="43" name="Google Shape;92;p13">
            <a:extLst>
              <a:ext uri="{FF2B5EF4-FFF2-40B4-BE49-F238E27FC236}">
                <a16:creationId xmlns:a16="http://schemas.microsoft.com/office/drawing/2014/main" id="{9F11A533-5548-CA89-C276-B994A162366D}"/>
              </a:ext>
            </a:extLst>
          </p:cNvPr>
          <p:cNvPicPr preferRelativeResize="0"/>
          <p:nvPr/>
        </p:nvPicPr>
        <p:blipFill rotWithShape="1">
          <a:blip r:embed="rId8">
            <a:alphaModFix/>
          </a:blip>
          <a:srcRect l="35019" t="16646" r="35505" b="11042"/>
          <a:stretch/>
        </p:blipFill>
        <p:spPr>
          <a:xfrm>
            <a:off x="9802382" y="3179755"/>
            <a:ext cx="295268" cy="733168"/>
          </a:xfrm>
          <a:prstGeom prst="rect">
            <a:avLst/>
          </a:prstGeom>
          <a:noFill/>
          <a:ln>
            <a:noFill/>
          </a:ln>
        </p:spPr>
      </p:pic>
      <p:pic>
        <p:nvPicPr>
          <p:cNvPr id="44" name="Google Shape;93;p13">
            <a:extLst>
              <a:ext uri="{FF2B5EF4-FFF2-40B4-BE49-F238E27FC236}">
                <a16:creationId xmlns:a16="http://schemas.microsoft.com/office/drawing/2014/main" id="{F67E6003-8D20-4D8B-19F3-D35C5807C723}"/>
              </a:ext>
            </a:extLst>
          </p:cNvPr>
          <p:cNvPicPr preferRelativeResize="0"/>
          <p:nvPr/>
        </p:nvPicPr>
        <p:blipFill rotWithShape="1">
          <a:blip r:embed="rId8">
            <a:alphaModFix/>
          </a:blip>
          <a:srcRect l="35019" t="16646" r="35505" b="11042"/>
          <a:stretch/>
        </p:blipFill>
        <p:spPr>
          <a:xfrm>
            <a:off x="10134277" y="3179769"/>
            <a:ext cx="295268" cy="733168"/>
          </a:xfrm>
          <a:prstGeom prst="rect">
            <a:avLst/>
          </a:prstGeom>
          <a:noFill/>
          <a:ln>
            <a:noFill/>
          </a:ln>
        </p:spPr>
      </p:pic>
      <p:pic>
        <p:nvPicPr>
          <p:cNvPr id="45" name="Google Shape;94;p13">
            <a:extLst>
              <a:ext uri="{FF2B5EF4-FFF2-40B4-BE49-F238E27FC236}">
                <a16:creationId xmlns:a16="http://schemas.microsoft.com/office/drawing/2014/main" id="{FF62072A-2C50-4855-9733-8227FB973A21}"/>
              </a:ext>
            </a:extLst>
          </p:cNvPr>
          <p:cNvPicPr preferRelativeResize="0"/>
          <p:nvPr/>
        </p:nvPicPr>
        <p:blipFill rotWithShape="1">
          <a:blip r:embed="rId8">
            <a:alphaModFix/>
          </a:blip>
          <a:srcRect l="35019" t="16646" r="35505" b="11042"/>
          <a:stretch/>
        </p:blipFill>
        <p:spPr>
          <a:xfrm>
            <a:off x="7418612" y="5769195"/>
            <a:ext cx="295268" cy="733168"/>
          </a:xfrm>
          <a:prstGeom prst="rect">
            <a:avLst/>
          </a:prstGeom>
          <a:noFill/>
          <a:ln>
            <a:noFill/>
          </a:ln>
        </p:spPr>
      </p:pic>
      <p:pic>
        <p:nvPicPr>
          <p:cNvPr id="46" name="Google Shape;95;p13">
            <a:extLst>
              <a:ext uri="{FF2B5EF4-FFF2-40B4-BE49-F238E27FC236}">
                <a16:creationId xmlns:a16="http://schemas.microsoft.com/office/drawing/2014/main" id="{1467BA82-D767-9C78-014F-6D037DD63B1C}"/>
              </a:ext>
            </a:extLst>
          </p:cNvPr>
          <p:cNvPicPr preferRelativeResize="0"/>
          <p:nvPr/>
        </p:nvPicPr>
        <p:blipFill rotWithShape="1">
          <a:blip r:embed="rId6">
            <a:alphaModFix/>
          </a:blip>
          <a:srcRect l="38727" t="17669" r="36565" b="15779"/>
          <a:stretch/>
        </p:blipFill>
        <p:spPr>
          <a:xfrm>
            <a:off x="9517829" y="3947034"/>
            <a:ext cx="248092" cy="676356"/>
          </a:xfrm>
          <a:prstGeom prst="rect">
            <a:avLst/>
          </a:prstGeom>
          <a:noFill/>
          <a:ln>
            <a:noFill/>
          </a:ln>
        </p:spPr>
      </p:pic>
      <p:pic>
        <p:nvPicPr>
          <p:cNvPr id="47" name="Google Shape;96;p13">
            <a:extLst>
              <a:ext uri="{FF2B5EF4-FFF2-40B4-BE49-F238E27FC236}">
                <a16:creationId xmlns:a16="http://schemas.microsoft.com/office/drawing/2014/main" id="{FBB51220-B6C7-36AC-7293-7D318ED310A4}"/>
              </a:ext>
            </a:extLst>
          </p:cNvPr>
          <p:cNvPicPr preferRelativeResize="0"/>
          <p:nvPr/>
        </p:nvPicPr>
        <p:blipFill rotWithShape="1">
          <a:blip r:embed="rId6">
            <a:alphaModFix/>
          </a:blip>
          <a:srcRect l="38727" t="17669" r="36565" b="15779"/>
          <a:stretch/>
        </p:blipFill>
        <p:spPr>
          <a:xfrm>
            <a:off x="9863078" y="3947034"/>
            <a:ext cx="248092" cy="676356"/>
          </a:xfrm>
          <a:prstGeom prst="rect">
            <a:avLst/>
          </a:prstGeom>
          <a:noFill/>
          <a:ln>
            <a:noFill/>
          </a:ln>
        </p:spPr>
      </p:pic>
      <p:pic>
        <p:nvPicPr>
          <p:cNvPr id="48" name="Google Shape;97;p13">
            <a:extLst>
              <a:ext uri="{FF2B5EF4-FFF2-40B4-BE49-F238E27FC236}">
                <a16:creationId xmlns:a16="http://schemas.microsoft.com/office/drawing/2014/main" id="{9846990C-75B1-7E10-376A-FCAD7B4338C7}"/>
              </a:ext>
            </a:extLst>
          </p:cNvPr>
          <p:cNvPicPr preferRelativeResize="0"/>
          <p:nvPr/>
        </p:nvPicPr>
        <p:blipFill rotWithShape="1">
          <a:blip r:embed="rId6">
            <a:alphaModFix/>
          </a:blip>
          <a:srcRect l="38727" t="17669" r="36565" b="15779"/>
          <a:stretch/>
        </p:blipFill>
        <p:spPr>
          <a:xfrm>
            <a:off x="10208328" y="3947034"/>
            <a:ext cx="248092" cy="676356"/>
          </a:xfrm>
          <a:prstGeom prst="rect">
            <a:avLst/>
          </a:prstGeom>
          <a:noFill/>
          <a:ln>
            <a:noFill/>
          </a:ln>
        </p:spPr>
      </p:pic>
      <p:pic>
        <p:nvPicPr>
          <p:cNvPr id="49" name="Google Shape;98;p13">
            <a:extLst>
              <a:ext uri="{FF2B5EF4-FFF2-40B4-BE49-F238E27FC236}">
                <a16:creationId xmlns:a16="http://schemas.microsoft.com/office/drawing/2014/main" id="{B0B22B04-E991-7850-C244-7E03952D0916}"/>
              </a:ext>
            </a:extLst>
          </p:cNvPr>
          <p:cNvPicPr preferRelativeResize="0"/>
          <p:nvPr/>
        </p:nvPicPr>
        <p:blipFill rotWithShape="1">
          <a:blip r:embed="rId6">
            <a:alphaModFix/>
          </a:blip>
          <a:srcRect l="38727" t="17669" r="36565" b="15779"/>
          <a:stretch/>
        </p:blipFill>
        <p:spPr>
          <a:xfrm>
            <a:off x="9168630" y="5741679"/>
            <a:ext cx="248092" cy="676356"/>
          </a:xfrm>
          <a:prstGeom prst="rect">
            <a:avLst/>
          </a:prstGeom>
          <a:noFill/>
          <a:ln>
            <a:noFill/>
          </a:ln>
        </p:spPr>
      </p:pic>
      <p:pic>
        <p:nvPicPr>
          <p:cNvPr id="50" name="Google Shape;99;p13">
            <a:extLst>
              <a:ext uri="{FF2B5EF4-FFF2-40B4-BE49-F238E27FC236}">
                <a16:creationId xmlns:a16="http://schemas.microsoft.com/office/drawing/2014/main" id="{9BF7145C-5C66-C775-1589-7B3E3F449DDF}"/>
              </a:ext>
            </a:extLst>
          </p:cNvPr>
          <p:cNvPicPr preferRelativeResize="0"/>
          <p:nvPr/>
        </p:nvPicPr>
        <p:blipFill rotWithShape="1">
          <a:blip r:embed="rId8">
            <a:alphaModFix/>
          </a:blip>
          <a:srcRect l="35019" t="16646" r="35505" b="11042"/>
          <a:stretch/>
        </p:blipFill>
        <p:spPr>
          <a:xfrm>
            <a:off x="10504757" y="3179739"/>
            <a:ext cx="295268" cy="733168"/>
          </a:xfrm>
          <a:prstGeom prst="rect">
            <a:avLst/>
          </a:prstGeom>
          <a:noFill/>
          <a:ln>
            <a:noFill/>
          </a:ln>
        </p:spPr>
      </p:pic>
      <p:pic>
        <p:nvPicPr>
          <p:cNvPr id="51" name="Google Shape;100;p13">
            <a:extLst>
              <a:ext uri="{FF2B5EF4-FFF2-40B4-BE49-F238E27FC236}">
                <a16:creationId xmlns:a16="http://schemas.microsoft.com/office/drawing/2014/main" id="{F00A55AA-EEFB-03FE-D2CC-B8DD98750645}"/>
              </a:ext>
            </a:extLst>
          </p:cNvPr>
          <p:cNvPicPr preferRelativeResize="0"/>
          <p:nvPr/>
        </p:nvPicPr>
        <p:blipFill rotWithShape="1">
          <a:blip r:embed="rId8">
            <a:alphaModFix/>
          </a:blip>
          <a:srcRect l="35019" t="16646" r="35505" b="11042"/>
          <a:stretch/>
        </p:blipFill>
        <p:spPr>
          <a:xfrm>
            <a:off x="10875222" y="3179769"/>
            <a:ext cx="295268" cy="733168"/>
          </a:xfrm>
          <a:prstGeom prst="rect">
            <a:avLst/>
          </a:prstGeom>
          <a:noFill/>
          <a:ln>
            <a:noFill/>
          </a:ln>
        </p:spPr>
      </p:pic>
      <p:pic>
        <p:nvPicPr>
          <p:cNvPr id="52" name="Google Shape;101;p13">
            <a:extLst>
              <a:ext uri="{FF2B5EF4-FFF2-40B4-BE49-F238E27FC236}">
                <a16:creationId xmlns:a16="http://schemas.microsoft.com/office/drawing/2014/main" id="{BFBDCC86-CF0E-C5D1-EFEC-3809F5711D8A}"/>
              </a:ext>
            </a:extLst>
          </p:cNvPr>
          <p:cNvPicPr preferRelativeResize="0"/>
          <p:nvPr/>
        </p:nvPicPr>
        <p:blipFill rotWithShape="1">
          <a:blip r:embed="rId9">
            <a:alphaModFix/>
          </a:blip>
          <a:srcRect l="39173" t="14863" r="35052" b="15710"/>
          <a:stretch/>
        </p:blipFill>
        <p:spPr>
          <a:xfrm>
            <a:off x="611010" y="5827386"/>
            <a:ext cx="248092" cy="676356"/>
          </a:xfrm>
          <a:prstGeom prst="rect">
            <a:avLst/>
          </a:prstGeom>
          <a:noFill/>
          <a:ln>
            <a:noFill/>
          </a:ln>
        </p:spPr>
      </p:pic>
      <p:sp>
        <p:nvSpPr>
          <p:cNvPr id="53" name="Google Shape;102;p13">
            <a:extLst>
              <a:ext uri="{FF2B5EF4-FFF2-40B4-BE49-F238E27FC236}">
                <a16:creationId xmlns:a16="http://schemas.microsoft.com/office/drawing/2014/main" id="{A690BA36-5050-4C0A-B32F-0A181E57B554}"/>
              </a:ext>
            </a:extLst>
          </p:cNvPr>
          <p:cNvSpPr txBox="1"/>
          <p:nvPr/>
        </p:nvSpPr>
        <p:spPr>
          <a:xfrm>
            <a:off x="852652" y="5911561"/>
            <a:ext cx="1237200" cy="479718"/>
          </a:xfrm>
          <a:prstGeom prst="rect">
            <a:avLst/>
          </a:prstGeom>
          <a:noFill/>
          <a:ln>
            <a:noFill/>
          </a:ln>
        </p:spPr>
        <p:txBody>
          <a:bodyPr spcFirstLastPara="1" wrap="square" lIns="121900" tIns="121900" rIns="121900" bIns="121900" anchor="t" anchorCtr="0">
            <a:noAutofit/>
          </a:bodyPr>
          <a:lstStyle/>
          <a:p>
            <a:r>
              <a:rPr lang="en-US" sz="1600" dirty="0">
                <a:solidFill>
                  <a:srgbClr val="888888"/>
                </a:solidFill>
                <a:latin typeface="Asap Condensed"/>
                <a:cs typeface="Asap Condensed"/>
                <a:sym typeface="Asap Condensed"/>
              </a:rPr>
              <a:t>At </a:t>
            </a:r>
          </a:p>
          <a:p>
            <a:r>
              <a:rPr lang="en-US" sz="1600" dirty="0">
                <a:solidFill>
                  <a:srgbClr val="888888"/>
                </a:solidFill>
                <a:latin typeface="Asap Condensed"/>
                <a:cs typeface="Asap Condensed"/>
                <a:sym typeface="Asap Condensed"/>
              </a:rPr>
              <a:t>risk</a:t>
            </a:r>
            <a:endParaRPr lang="en-US" sz="1600" dirty="0">
              <a:solidFill>
                <a:srgbClr val="888888"/>
              </a:solidFill>
              <a:latin typeface="Asap Condensed"/>
              <a:cs typeface="Asap Condensed"/>
            </a:endParaRPr>
          </a:p>
        </p:txBody>
      </p:sp>
      <p:pic>
        <p:nvPicPr>
          <p:cNvPr id="54" name="Google Shape;103;p13">
            <a:extLst>
              <a:ext uri="{FF2B5EF4-FFF2-40B4-BE49-F238E27FC236}">
                <a16:creationId xmlns:a16="http://schemas.microsoft.com/office/drawing/2014/main" id="{9133281E-27F9-A2F6-53CF-7C4FC66B8E36}"/>
              </a:ext>
            </a:extLst>
          </p:cNvPr>
          <p:cNvPicPr preferRelativeResize="0"/>
          <p:nvPr/>
        </p:nvPicPr>
        <p:blipFill rotWithShape="1">
          <a:blip r:embed="rId9">
            <a:alphaModFix/>
          </a:blip>
          <a:srcRect l="39173" t="14863" r="35052" b="15710"/>
          <a:stretch/>
        </p:blipFill>
        <p:spPr>
          <a:xfrm>
            <a:off x="778108" y="3415018"/>
            <a:ext cx="248092" cy="676356"/>
          </a:xfrm>
          <a:prstGeom prst="rect">
            <a:avLst/>
          </a:prstGeom>
          <a:noFill/>
          <a:ln>
            <a:noFill/>
          </a:ln>
        </p:spPr>
      </p:pic>
      <p:cxnSp>
        <p:nvCxnSpPr>
          <p:cNvPr id="55" name="Google Shape;104;p13">
            <a:extLst>
              <a:ext uri="{FF2B5EF4-FFF2-40B4-BE49-F238E27FC236}">
                <a16:creationId xmlns:a16="http://schemas.microsoft.com/office/drawing/2014/main" id="{8942B078-7162-C860-2566-172CED723A3C}"/>
              </a:ext>
            </a:extLst>
          </p:cNvPr>
          <p:cNvCxnSpPr>
            <a:cxnSpLocks/>
          </p:cNvCxnSpPr>
          <p:nvPr/>
        </p:nvCxnSpPr>
        <p:spPr>
          <a:xfrm flipH="1">
            <a:off x="1763030" y="2843648"/>
            <a:ext cx="22800" cy="2020400"/>
          </a:xfrm>
          <a:prstGeom prst="straightConnector1">
            <a:avLst/>
          </a:prstGeom>
          <a:noFill/>
          <a:ln w="9525" cap="flat" cmpd="sng">
            <a:solidFill>
              <a:schemeClr val="dk2"/>
            </a:solidFill>
            <a:prstDash val="solid"/>
            <a:round/>
            <a:headEnd type="none" w="med" len="med"/>
            <a:tailEnd type="none" w="med" len="med"/>
          </a:ln>
        </p:spPr>
      </p:cxnSp>
      <p:sp>
        <p:nvSpPr>
          <p:cNvPr id="56" name="Google Shape;57;p13">
            <a:extLst>
              <a:ext uri="{FF2B5EF4-FFF2-40B4-BE49-F238E27FC236}">
                <a16:creationId xmlns:a16="http://schemas.microsoft.com/office/drawing/2014/main" id="{7547F80B-9CE6-A695-32F2-DA38F4D07606}"/>
              </a:ext>
            </a:extLst>
          </p:cNvPr>
          <p:cNvSpPr txBox="1"/>
          <p:nvPr/>
        </p:nvSpPr>
        <p:spPr>
          <a:xfrm>
            <a:off x="49384" y="2383003"/>
            <a:ext cx="1713200" cy="347200"/>
          </a:xfrm>
          <a:prstGeom prst="rect">
            <a:avLst/>
          </a:prstGeom>
          <a:noFill/>
          <a:ln>
            <a:noFill/>
          </a:ln>
        </p:spPr>
        <p:txBody>
          <a:bodyPr spcFirstLastPara="1" wrap="square" lIns="121900" tIns="60933" rIns="121900" bIns="60933" anchor="t" anchorCtr="0">
            <a:noAutofit/>
          </a:bodyPr>
          <a:lstStyle/>
          <a:p>
            <a:pPr algn="ctr"/>
            <a:r>
              <a:rPr lang="en-US" sz="2400" b="1" dirty="0">
                <a:solidFill>
                  <a:srgbClr val="888888"/>
                </a:solidFill>
                <a:latin typeface="Asap Condensed"/>
                <a:ea typeface="Asap Condensed"/>
                <a:cs typeface="Asap Condensed"/>
                <a:sym typeface="Asap Condensed"/>
              </a:rPr>
              <a:t>PRE-INFLOW</a:t>
            </a:r>
          </a:p>
        </p:txBody>
      </p:sp>
    </p:spTree>
    <p:extLst>
      <p:ext uri="{BB962C8B-B14F-4D97-AF65-F5344CB8AC3E}">
        <p14:creationId xmlns:p14="http://schemas.microsoft.com/office/powerpoint/2010/main" val="357655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913BE-FA9A-0C6A-CB6A-AE886DE476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A293D0-DFC6-4D4B-2045-4E2BC0932AAD}"/>
              </a:ext>
            </a:extLst>
          </p:cNvPr>
          <p:cNvSpPr>
            <a:spLocks noGrp="1"/>
          </p:cNvSpPr>
          <p:nvPr>
            <p:ph type="title"/>
          </p:nvPr>
        </p:nvSpPr>
        <p:spPr/>
        <p:txBody>
          <a:bodyPr>
            <a:normAutofit/>
          </a:bodyPr>
          <a:lstStyle/>
          <a:p>
            <a:r>
              <a:rPr lang="en-US" sz="3600" b="1" noProof="0" dirty="0"/>
              <a:t>Two levels of real-time data</a:t>
            </a:r>
          </a:p>
        </p:txBody>
      </p:sp>
      <p:sp>
        <p:nvSpPr>
          <p:cNvPr id="6" name="Google Shape;55;p13">
            <a:extLst>
              <a:ext uri="{FF2B5EF4-FFF2-40B4-BE49-F238E27FC236}">
                <a16:creationId xmlns:a16="http://schemas.microsoft.com/office/drawing/2014/main" id="{F90D867E-8721-DE19-2880-06A10E45373D}"/>
              </a:ext>
            </a:extLst>
          </p:cNvPr>
          <p:cNvSpPr txBox="1"/>
          <p:nvPr/>
        </p:nvSpPr>
        <p:spPr>
          <a:xfrm>
            <a:off x="5324094" y="1721637"/>
            <a:ext cx="2518400" cy="347200"/>
          </a:xfrm>
          <a:prstGeom prst="rect">
            <a:avLst/>
          </a:prstGeom>
          <a:noFill/>
          <a:ln>
            <a:noFill/>
          </a:ln>
        </p:spPr>
        <p:txBody>
          <a:bodyPr spcFirstLastPara="1" wrap="square" lIns="121900" tIns="60933" rIns="121900" bIns="60933" anchor="t" anchorCtr="0">
            <a:noAutofit/>
          </a:bodyPr>
          <a:lstStyle/>
          <a:p>
            <a:pPr algn="ctr"/>
            <a:endParaRPr lang="en-US" sz="2400" dirty="0"/>
          </a:p>
        </p:txBody>
      </p:sp>
      <p:sp>
        <p:nvSpPr>
          <p:cNvPr id="56" name="Google Shape;57;p13">
            <a:extLst>
              <a:ext uri="{FF2B5EF4-FFF2-40B4-BE49-F238E27FC236}">
                <a16:creationId xmlns:a16="http://schemas.microsoft.com/office/drawing/2014/main" id="{568CF3CA-D6FC-DCAC-1659-424937F5C585}"/>
              </a:ext>
            </a:extLst>
          </p:cNvPr>
          <p:cNvSpPr txBox="1"/>
          <p:nvPr/>
        </p:nvSpPr>
        <p:spPr>
          <a:xfrm>
            <a:off x="49384" y="2383003"/>
            <a:ext cx="1713200" cy="347200"/>
          </a:xfrm>
          <a:prstGeom prst="rect">
            <a:avLst/>
          </a:prstGeom>
          <a:noFill/>
          <a:ln>
            <a:noFill/>
          </a:ln>
        </p:spPr>
        <p:txBody>
          <a:bodyPr spcFirstLastPara="1" wrap="square" lIns="121900" tIns="60933" rIns="121900" bIns="60933" anchor="t" anchorCtr="0">
            <a:noAutofit/>
          </a:bodyPr>
          <a:lstStyle/>
          <a:p>
            <a:pPr algn="ctr"/>
            <a:endParaRPr sz="2400" b="1" dirty="0">
              <a:solidFill>
                <a:srgbClr val="888888"/>
              </a:solidFill>
              <a:latin typeface="Asap Condensed"/>
              <a:ea typeface="Asap Condensed"/>
              <a:cs typeface="Asap Condensed"/>
              <a:sym typeface="Asap Condensed"/>
            </a:endParaRPr>
          </a:p>
        </p:txBody>
      </p:sp>
      <p:pic>
        <p:nvPicPr>
          <p:cNvPr id="4" name="Billede 3" descr="Et billede, der indeholder tekst, diagram, skærmbillede, design&#10;&#10;AI-genereret indhold kan være ukorrekt.">
            <a:extLst>
              <a:ext uri="{FF2B5EF4-FFF2-40B4-BE49-F238E27FC236}">
                <a16:creationId xmlns:a16="http://schemas.microsoft.com/office/drawing/2014/main" id="{BB24DED0-C397-6590-6E41-87A1B5C63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835" y="1721637"/>
            <a:ext cx="8997632" cy="5061168"/>
          </a:xfrm>
          <a:prstGeom prst="rect">
            <a:avLst/>
          </a:prstGeom>
        </p:spPr>
      </p:pic>
      <p:pic>
        <p:nvPicPr>
          <p:cNvPr id="57" name="Billede 56" descr="Et billede, der indeholder tekst, Font/skrifttype, skærmbillede, design&#10;&#10;AI-genereret indhold kan være ukorrekt.">
            <a:extLst>
              <a:ext uri="{FF2B5EF4-FFF2-40B4-BE49-F238E27FC236}">
                <a16:creationId xmlns:a16="http://schemas.microsoft.com/office/drawing/2014/main" id="{4BA20AAE-A2B5-9273-B567-BCE47787FCA2}"/>
              </a:ext>
            </a:extLst>
          </p:cNvPr>
          <p:cNvPicPr>
            <a:picLocks noChangeAspect="1"/>
          </p:cNvPicPr>
          <p:nvPr/>
        </p:nvPicPr>
        <p:blipFill>
          <a:blip r:embed="rId3">
            <a:extLst>
              <a:ext uri="{28A0092B-C50C-407E-A947-70E740481C1C}">
                <a14:useLocalDpi xmlns:a14="http://schemas.microsoft.com/office/drawing/2010/main" val="0"/>
              </a:ext>
            </a:extLst>
          </a:blip>
          <a:srcRect r="1433"/>
          <a:stretch>
            <a:fillRect/>
          </a:stretch>
        </p:blipFill>
        <p:spPr>
          <a:xfrm>
            <a:off x="3720460" y="1889410"/>
            <a:ext cx="3838766" cy="1681586"/>
          </a:xfrm>
          <a:prstGeom prst="rect">
            <a:avLst/>
          </a:prstGeom>
        </p:spPr>
      </p:pic>
    </p:spTree>
    <p:extLst>
      <p:ext uri="{BB962C8B-B14F-4D97-AF65-F5344CB8AC3E}">
        <p14:creationId xmlns:p14="http://schemas.microsoft.com/office/powerpoint/2010/main" val="3713508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FBAB1-D11D-63D6-67BB-AF544FCEAB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7D64BBA-5E51-E155-78E3-CCD1641828B9}"/>
              </a:ext>
            </a:extLst>
          </p:cNvPr>
          <p:cNvSpPr>
            <a:spLocks noGrp="1"/>
          </p:cNvSpPr>
          <p:nvPr>
            <p:ph type="title"/>
          </p:nvPr>
        </p:nvSpPr>
        <p:spPr/>
        <p:txBody>
          <a:bodyPr>
            <a:normAutofit/>
          </a:bodyPr>
          <a:lstStyle/>
          <a:p>
            <a:r>
              <a:rPr lang="en-US" sz="3600" b="1" noProof="0" dirty="0"/>
              <a:t>Two levels of real-time data</a:t>
            </a:r>
          </a:p>
        </p:txBody>
      </p:sp>
      <p:sp>
        <p:nvSpPr>
          <p:cNvPr id="6" name="Google Shape;55;p13">
            <a:extLst>
              <a:ext uri="{FF2B5EF4-FFF2-40B4-BE49-F238E27FC236}">
                <a16:creationId xmlns:a16="http://schemas.microsoft.com/office/drawing/2014/main" id="{419BDB63-7F1E-1155-BF82-2C9B8FC9E1C5}"/>
              </a:ext>
            </a:extLst>
          </p:cNvPr>
          <p:cNvSpPr txBox="1"/>
          <p:nvPr/>
        </p:nvSpPr>
        <p:spPr>
          <a:xfrm>
            <a:off x="5324094" y="1721637"/>
            <a:ext cx="2518400" cy="347200"/>
          </a:xfrm>
          <a:prstGeom prst="rect">
            <a:avLst/>
          </a:prstGeom>
          <a:noFill/>
          <a:ln>
            <a:noFill/>
          </a:ln>
        </p:spPr>
        <p:txBody>
          <a:bodyPr spcFirstLastPara="1" wrap="square" lIns="121900" tIns="60933" rIns="121900" bIns="60933" anchor="t" anchorCtr="0">
            <a:noAutofit/>
          </a:bodyPr>
          <a:lstStyle/>
          <a:p>
            <a:pPr algn="ctr"/>
            <a:endParaRPr lang="en-US" sz="2400" dirty="0"/>
          </a:p>
        </p:txBody>
      </p:sp>
      <p:sp>
        <p:nvSpPr>
          <p:cNvPr id="56" name="Google Shape;57;p13">
            <a:extLst>
              <a:ext uri="{FF2B5EF4-FFF2-40B4-BE49-F238E27FC236}">
                <a16:creationId xmlns:a16="http://schemas.microsoft.com/office/drawing/2014/main" id="{5BC6933B-5DAE-E62E-E8EC-08520DA4114D}"/>
              </a:ext>
            </a:extLst>
          </p:cNvPr>
          <p:cNvSpPr txBox="1"/>
          <p:nvPr/>
        </p:nvSpPr>
        <p:spPr>
          <a:xfrm>
            <a:off x="49384" y="2383003"/>
            <a:ext cx="1713200" cy="347200"/>
          </a:xfrm>
          <a:prstGeom prst="rect">
            <a:avLst/>
          </a:prstGeom>
          <a:noFill/>
          <a:ln>
            <a:noFill/>
          </a:ln>
        </p:spPr>
        <p:txBody>
          <a:bodyPr spcFirstLastPara="1" wrap="square" lIns="121900" tIns="60933" rIns="121900" bIns="60933" anchor="t" anchorCtr="0">
            <a:noAutofit/>
          </a:bodyPr>
          <a:lstStyle/>
          <a:p>
            <a:pPr algn="ctr"/>
            <a:endParaRPr sz="2400" b="1" dirty="0">
              <a:solidFill>
                <a:srgbClr val="888888"/>
              </a:solidFill>
              <a:latin typeface="Asap Condensed"/>
              <a:ea typeface="Asap Condensed"/>
              <a:cs typeface="Asap Condensed"/>
              <a:sym typeface="Asap Condensed"/>
            </a:endParaRPr>
          </a:p>
        </p:txBody>
      </p:sp>
      <p:graphicFrame>
        <p:nvGraphicFramePr>
          <p:cNvPr id="3" name="Tabel 2">
            <a:extLst>
              <a:ext uri="{FF2B5EF4-FFF2-40B4-BE49-F238E27FC236}">
                <a16:creationId xmlns:a16="http://schemas.microsoft.com/office/drawing/2014/main" id="{C2A28C3A-22D1-6945-16BC-33DC8BB4DF3C}"/>
              </a:ext>
            </a:extLst>
          </p:cNvPr>
          <p:cNvGraphicFramePr>
            <a:graphicFrameLocks noGrp="1"/>
          </p:cNvGraphicFramePr>
          <p:nvPr>
            <p:extLst>
              <p:ext uri="{D42A27DB-BD31-4B8C-83A1-F6EECF244321}">
                <p14:modId xmlns:p14="http://schemas.microsoft.com/office/powerpoint/2010/main" val="4196922072"/>
              </p:ext>
            </p:extLst>
          </p:nvPr>
        </p:nvGraphicFramePr>
        <p:xfrm>
          <a:off x="1998892" y="2166309"/>
          <a:ext cx="9652001" cy="4169076"/>
        </p:xfrm>
        <a:graphic>
          <a:graphicData uri="http://schemas.openxmlformats.org/drawingml/2006/table">
            <a:tbl>
              <a:tblPr/>
              <a:tblGrid>
                <a:gridCol w="835947">
                  <a:extLst>
                    <a:ext uri="{9D8B030D-6E8A-4147-A177-3AD203B41FA5}">
                      <a16:colId xmlns:a16="http://schemas.microsoft.com/office/drawing/2014/main" val="755826515"/>
                    </a:ext>
                  </a:extLst>
                </a:gridCol>
                <a:gridCol w="416294">
                  <a:extLst>
                    <a:ext uri="{9D8B030D-6E8A-4147-A177-3AD203B41FA5}">
                      <a16:colId xmlns:a16="http://schemas.microsoft.com/office/drawing/2014/main" val="1059257124"/>
                    </a:ext>
                  </a:extLst>
                </a:gridCol>
                <a:gridCol w="876234">
                  <a:extLst>
                    <a:ext uri="{9D8B030D-6E8A-4147-A177-3AD203B41FA5}">
                      <a16:colId xmlns:a16="http://schemas.microsoft.com/office/drawing/2014/main" val="1803378087"/>
                    </a:ext>
                  </a:extLst>
                </a:gridCol>
                <a:gridCol w="967623">
                  <a:extLst>
                    <a:ext uri="{9D8B030D-6E8A-4147-A177-3AD203B41FA5}">
                      <a16:colId xmlns:a16="http://schemas.microsoft.com/office/drawing/2014/main" val="2013890994"/>
                    </a:ext>
                  </a:extLst>
                </a:gridCol>
                <a:gridCol w="2685031">
                  <a:extLst>
                    <a:ext uri="{9D8B030D-6E8A-4147-A177-3AD203B41FA5}">
                      <a16:colId xmlns:a16="http://schemas.microsoft.com/office/drawing/2014/main" val="3496564039"/>
                    </a:ext>
                  </a:extLst>
                </a:gridCol>
                <a:gridCol w="795661">
                  <a:extLst>
                    <a:ext uri="{9D8B030D-6E8A-4147-A177-3AD203B41FA5}">
                      <a16:colId xmlns:a16="http://schemas.microsoft.com/office/drawing/2014/main" val="890705426"/>
                    </a:ext>
                  </a:extLst>
                </a:gridCol>
                <a:gridCol w="3075211">
                  <a:extLst>
                    <a:ext uri="{9D8B030D-6E8A-4147-A177-3AD203B41FA5}">
                      <a16:colId xmlns:a16="http://schemas.microsoft.com/office/drawing/2014/main" val="1903945963"/>
                    </a:ext>
                  </a:extLst>
                </a:gridCol>
              </a:tblGrid>
              <a:tr h="347423">
                <a:tc>
                  <a:txBody>
                    <a:bodyPr/>
                    <a:lstStyle/>
                    <a:p>
                      <a:pPr algn="ctr" fontAlgn="b"/>
                      <a:r>
                        <a:rPr lang="da-DK" sz="1200" b="1" i="0" u="none" strike="noStrike">
                          <a:solidFill>
                            <a:srgbClr val="000000"/>
                          </a:solidFill>
                          <a:effectLst/>
                          <a:latin typeface="Aptos Narrow" panose="020B0004020202020204" pitchFamily="34" charset="0"/>
                        </a:rPr>
                        <a:t>Name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1" i="0" u="none" strike="noStrike">
                          <a:solidFill>
                            <a:srgbClr val="000000"/>
                          </a:solidFill>
                          <a:effectLst/>
                          <a:latin typeface="Aptos Narrow" panose="020B0004020202020204" pitchFamily="34" charset="0"/>
                        </a:rPr>
                        <a:t>Age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1" i="0" u="none" strike="noStrike">
                          <a:solidFill>
                            <a:srgbClr val="000000"/>
                          </a:solidFill>
                          <a:effectLst/>
                          <a:latin typeface="Aptos Narrow" panose="020B0004020202020204" pitchFamily="34" charset="0"/>
                        </a:rPr>
                        <a:t>Status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1" i="0" u="none" strike="noStrike">
                          <a:solidFill>
                            <a:srgbClr val="000000"/>
                          </a:solidFill>
                          <a:effectLst/>
                          <a:latin typeface="Aptos Narrow" panose="020B0004020202020204" pitchFamily="34" charset="0"/>
                        </a:rPr>
                        <a:t>Situation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1" i="0" u="none" strike="noStrike">
                          <a:solidFill>
                            <a:srgbClr val="000000"/>
                          </a:solidFill>
                          <a:effectLst/>
                          <a:latin typeface="Aptos Narrow" panose="020B0004020202020204" pitchFamily="34" charset="0"/>
                        </a:rPr>
                        <a:t>Housing need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1" i="0" u="none" strike="noStrike">
                          <a:solidFill>
                            <a:srgbClr val="000000"/>
                          </a:solidFill>
                          <a:effectLst/>
                          <a:latin typeface="Aptos Narrow" panose="020B0004020202020204" pitchFamily="34" charset="0"/>
                        </a:rPr>
                        <a:t>Support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1" i="0" u="none" strike="noStrike">
                          <a:solidFill>
                            <a:srgbClr val="000000"/>
                          </a:solidFill>
                          <a:effectLst/>
                          <a:latin typeface="Aptos Narrow" panose="020B0004020202020204" pitchFamily="34" charset="0"/>
                        </a:rPr>
                        <a:t>Critical barrier to housing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1248716"/>
                  </a:ext>
                </a:extLst>
              </a:tr>
              <a:tr h="347423">
                <a:tc>
                  <a:txBody>
                    <a:bodyPr/>
                    <a:lstStyle/>
                    <a:p>
                      <a:pPr algn="ctr" fontAlgn="b"/>
                      <a:r>
                        <a:rPr lang="da-DK" sz="1200" b="0" i="0" u="none" strike="noStrike">
                          <a:solidFill>
                            <a:srgbClr val="000000"/>
                          </a:solidFill>
                          <a:effectLst/>
                          <a:latin typeface="Aptos Narrow" panose="020B0004020202020204" pitchFamily="34" charset="0"/>
                        </a:rPr>
                        <a:t>Andy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45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New</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At risk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Avoid eviction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ICM</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Critical barrier to housing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5776386"/>
                  </a:ext>
                </a:extLst>
              </a:tr>
              <a:tr h="347423">
                <a:tc>
                  <a:txBody>
                    <a:bodyPr/>
                    <a:lstStyle/>
                    <a:p>
                      <a:pPr algn="ctr" fontAlgn="b"/>
                      <a:r>
                        <a:rPr lang="da-DK" sz="1200" b="0" i="0" u="none" strike="noStrike">
                          <a:solidFill>
                            <a:srgbClr val="000000"/>
                          </a:solidFill>
                          <a:effectLst/>
                          <a:latin typeface="Aptos Narrow" panose="020B0004020202020204" pitchFamily="34" charset="0"/>
                        </a:rPr>
                        <a:t>Mandy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Returning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Couch surfing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2.500, Kolding, dog, 1st floor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CTI</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Conflicts with landlords and neighbors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5406267"/>
                  </a:ext>
                </a:extLst>
              </a:tr>
              <a:tr h="347423">
                <a:tc>
                  <a:txBody>
                    <a:bodyPr/>
                    <a:lstStyle/>
                    <a:p>
                      <a:pPr algn="ctr" fontAlgn="b"/>
                      <a:r>
                        <a:rPr lang="da-DK" sz="1200" b="0" i="0" u="none" strike="noStrike">
                          <a:solidFill>
                            <a:srgbClr val="000000"/>
                          </a:solidFill>
                          <a:effectLst/>
                          <a:latin typeface="Aptos Narrow" panose="020B0004020202020204" pitchFamily="34" charset="0"/>
                        </a:rPr>
                        <a:t>Thomas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50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New</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Shelter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4.000, Randers, shared home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Declined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Lack of affordable housing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4488143"/>
                  </a:ext>
                </a:extLst>
              </a:tr>
              <a:tr h="347423">
                <a:tc>
                  <a:txBody>
                    <a:bodyPr/>
                    <a:lstStyle/>
                    <a:p>
                      <a:pPr algn="ctr" fontAlgn="b"/>
                      <a:r>
                        <a:rPr lang="da-DK" sz="1200" b="0" i="0" u="none" strike="noStrike">
                          <a:solidFill>
                            <a:srgbClr val="000000"/>
                          </a:solidFill>
                          <a:effectLst/>
                          <a:latin typeface="Aptos Narrow" panose="020B0004020202020204" pitchFamily="34" charset="0"/>
                        </a:rPr>
                        <a:t>Sarah</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23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New</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Shelter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3.500, countryside, ground floor, 3 dogs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ICM</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Deposit loan application declined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5520987"/>
                  </a:ext>
                </a:extLst>
              </a:tr>
              <a:tr h="347423">
                <a:tc>
                  <a:txBody>
                    <a:bodyPr/>
                    <a:lstStyle/>
                    <a:p>
                      <a:pPr algn="ctr" fontAlgn="b"/>
                      <a:r>
                        <a:rPr lang="da-DK" sz="1200" b="0" i="0" u="none" strike="noStrike">
                          <a:solidFill>
                            <a:srgbClr val="000000"/>
                          </a:solidFill>
                          <a:effectLst/>
                          <a:latin typeface="Aptos Narrow" panose="020B0004020202020204" pitchFamily="34" charset="0"/>
                        </a:rPr>
                        <a:t>Alice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34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Returning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Street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4500, Aalborg, 2 children, 2 rooms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ACT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Sanctions from employment department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2279064"/>
                  </a:ext>
                </a:extLst>
              </a:tr>
              <a:tr h="347423">
                <a:tc>
                  <a:txBody>
                    <a:bodyPr/>
                    <a:lstStyle/>
                    <a:p>
                      <a:pPr algn="ctr" fontAlgn="b"/>
                      <a:r>
                        <a:rPr lang="da-DK" sz="1200" b="0" i="0" u="none" strike="noStrike">
                          <a:solidFill>
                            <a:srgbClr val="000000"/>
                          </a:solidFill>
                          <a:effectLst/>
                          <a:latin typeface="Aptos Narrow" panose="020B0004020202020204" pitchFamily="34" charset="0"/>
                        </a:rPr>
                        <a:t>Steve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44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New</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Shelter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noProof="0" dirty="0">
                          <a:solidFill>
                            <a:srgbClr val="000000"/>
                          </a:solidFill>
                          <a:effectLst/>
                          <a:latin typeface="Aptos Narrow" panose="020B0004020202020204" pitchFamily="34" charset="0"/>
                        </a:rPr>
                        <a:t>2.5000, Kolding, elevator, 2 cats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CTI</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Long waiting time for deposit loan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0938387"/>
                  </a:ext>
                </a:extLst>
              </a:tr>
              <a:tr h="347423">
                <a:tc>
                  <a:txBody>
                    <a:bodyPr/>
                    <a:lstStyle/>
                    <a:p>
                      <a:pPr algn="ctr" fontAlgn="b"/>
                      <a:r>
                        <a:rPr lang="da-DK" sz="1200" b="0" i="0" u="none" strike="noStrike">
                          <a:solidFill>
                            <a:srgbClr val="000000"/>
                          </a:solidFill>
                          <a:effectLst/>
                          <a:latin typeface="Aptos Narrow" panose="020B0004020202020204" pitchFamily="34" charset="0"/>
                        </a:rPr>
                        <a:t>Carl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54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Returning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Street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3.000, Esbjerg, 1 room</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ICM</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Cannot afford membership in housing association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1431761"/>
                  </a:ext>
                </a:extLst>
              </a:tr>
              <a:tr h="347423">
                <a:tc>
                  <a:txBody>
                    <a:bodyPr/>
                    <a:lstStyle/>
                    <a:p>
                      <a:pPr algn="ctr" fontAlgn="b"/>
                      <a:r>
                        <a:rPr lang="da-DK" sz="1200" b="0" i="0" u="none" strike="noStrike">
                          <a:solidFill>
                            <a:srgbClr val="000000"/>
                          </a:solidFill>
                          <a:effectLst/>
                          <a:latin typeface="Aptos Narrow" panose="020B0004020202020204" pitchFamily="34" charset="0"/>
                        </a:rPr>
                        <a:t>Nick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42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Returning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Couch surfing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3.500, Kolding, shared, 3 rooms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dirty="0">
                          <a:solidFill>
                            <a:srgbClr val="000000"/>
                          </a:solidFill>
                          <a:effectLst/>
                          <a:latin typeface="Aptos Narrow" panose="020B0004020202020204" pitchFamily="34" charset="0"/>
                        </a:rPr>
                        <a:t>M-ACT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Difficult to motivate the person to move in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0571675"/>
                  </a:ext>
                </a:extLst>
              </a:tr>
              <a:tr h="347423">
                <a:tc>
                  <a:txBody>
                    <a:bodyPr/>
                    <a:lstStyle/>
                    <a:p>
                      <a:pPr algn="ctr" fontAlgn="b"/>
                      <a:r>
                        <a:rPr lang="da-DK" sz="1200" b="0" i="0" u="none" strike="noStrike">
                          <a:solidFill>
                            <a:srgbClr val="000000"/>
                          </a:solidFill>
                          <a:effectLst/>
                          <a:latin typeface="Aptos Narrow" panose="020B0004020202020204" pitchFamily="34" charset="0"/>
                        </a:rPr>
                        <a:t>Mohammad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30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New</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At risk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Aviod termination own tenancy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Declined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Hard for support worker to establish dialogue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5905286"/>
                  </a:ext>
                </a:extLst>
              </a:tr>
              <a:tr h="347423">
                <a:tc>
                  <a:txBody>
                    <a:bodyPr/>
                    <a:lstStyle/>
                    <a:p>
                      <a:pPr algn="ctr" fontAlgn="b"/>
                      <a:r>
                        <a:rPr lang="da-DK" sz="1200" b="0" i="0" u="none" strike="noStrike">
                          <a:solidFill>
                            <a:srgbClr val="000000"/>
                          </a:solidFill>
                          <a:effectLst/>
                          <a:latin typeface="Aptos Narrow" panose="020B0004020202020204" pitchFamily="34" charset="0"/>
                        </a:rPr>
                        <a:t>Hannah</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27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New</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Street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2.500, Kolding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ICM</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Lack of required documentation (ID, income proof)</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1695035"/>
                  </a:ext>
                </a:extLst>
              </a:tr>
              <a:tr h="347423">
                <a:tc>
                  <a:txBody>
                    <a:bodyPr/>
                    <a:lstStyle/>
                    <a:p>
                      <a:pPr algn="ctr" fontAlgn="b"/>
                      <a:r>
                        <a:rPr lang="da-DK" sz="1200" b="0" i="0" u="none" strike="noStrike">
                          <a:solidFill>
                            <a:srgbClr val="000000"/>
                          </a:solidFill>
                          <a:effectLst/>
                          <a:latin typeface="Aptos Narrow" panose="020B0004020202020204" pitchFamily="34" charset="0"/>
                        </a:rPr>
                        <a:t>Kelly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18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Returning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Shelter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3.500, Kolding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a-DK" sz="1200" b="0" i="0" u="none" strike="noStrike">
                          <a:solidFill>
                            <a:srgbClr val="000000"/>
                          </a:solidFill>
                          <a:effectLst/>
                          <a:latin typeface="Aptos Narrow" panose="020B0004020202020204" pitchFamily="34" charset="0"/>
                        </a:rPr>
                        <a:t>ACT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noProof="0" dirty="0">
                          <a:solidFill>
                            <a:srgbClr val="000000"/>
                          </a:solidFill>
                          <a:effectLst/>
                          <a:latin typeface="Aptos Narrow" panose="020B0004020202020204" pitchFamily="34" charset="0"/>
                        </a:rPr>
                        <a:t>Criminal record that limits housing access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9467304"/>
                  </a:ext>
                </a:extLst>
              </a:tr>
            </a:tbl>
          </a:graphicData>
        </a:graphic>
      </p:graphicFrame>
      <p:pic>
        <p:nvPicPr>
          <p:cNvPr id="5" name="Billede 4" descr="Et billede, der indeholder tekst, diagram, skærmbillede, design&#10;&#10;AI-genereret indhold kan være ukorrekt.">
            <a:extLst>
              <a:ext uri="{FF2B5EF4-FFF2-40B4-BE49-F238E27FC236}">
                <a16:creationId xmlns:a16="http://schemas.microsoft.com/office/drawing/2014/main" id="{714645F6-A3A9-9A2C-C30A-092314D56484}"/>
              </a:ext>
            </a:extLst>
          </p:cNvPr>
          <p:cNvPicPr>
            <a:picLocks noChangeAspect="1"/>
          </p:cNvPicPr>
          <p:nvPr/>
        </p:nvPicPr>
        <p:blipFill>
          <a:blip r:embed="rId2">
            <a:extLst>
              <a:ext uri="{28A0092B-C50C-407E-A947-70E740481C1C}">
                <a14:useLocalDpi xmlns:a14="http://schemas.microsoft.com/office/drawing/2010/main" val="0"/>
              </a:ext>
            </a:extLst>
          </a:blip>
          <a:srcRect l="13118" t="50296" r="58814" b="11562"/>
          <a:stretch>
            <a:fillRect/>
          </a:stretch>
        </p:blipFill>
        <p:spPr>
          <a:xfrm>
            <a:off x="264697" y="3763030"/>
            <a:ext cx="1734195" cy="1325563"/>
          </a:xfrm>
          <a:prstGeom prst="rect">
            <a:avLst/>
          </a:prstGeom>
        </p:spPr>
      </p:pic>
    </p:spTree>
    <p:extLst>
      <p:ext uri="{BB962C8B-B14F-4D97-AF65-F5344CB8AC3E}">
        <p14:creationId xmlns:p14="http://schemas.microsoft.com/office/powerpoint/2010/main" val="4170415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926F2-5223-A9A7-EECB-64EAF59C88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007581-EA9B-0D01-5F7C-10679A96022B}"/>
              </a:ext>
            </a:extLst>
          </p:cNvPr>
          <p:cNvSpPr>
            <a:spLocks noGrp="1"/>
          </p:cNvSpPr>
          <p:nvPr>
            <p:ph type="title"/>
          </p:nvPr>
        </p:nvSpPr>
        <p:spPr/>
        <p:txBody>
          <a:bodyPr>
            <a:normAutofit/>
          </a:bodyPr>
          <a:lstStyle/>
          <a:p>
            <a:r>
              <a:rPr lang="en-US" sz="3600" b="1" noProof="0" dirty="0"/>
              <a:t>Two levels of real-time data</a:t>
            </a:r>
          </a:p>
        </p:txBody>
      </p:sp>
      <p:sp>
        <p:nvSpPr>
          <p:cNvPr id="6" name="Google Shape;55;p13">
            <a:extLst>
              <a:ext uri="{FF2B5EF4-FFF2-40B4-BE49-F238E27FC236}">
                <a16:creationId xmlns:a16="http://schemas.microsoft.com/office/drawing/2014/main" id="{2E774230-3004-9FF8-0240-93445707F972}"/>
              </a:ext>
            </a:extLst>
          </p:cNvPr>
          <p:cNvSpPr txBox="1"/>
          <p:nvPr/>
        </p:nvSpPr>
        <p:spPr>
          <a:xfrm>
            <a:off x="5324094" y="1721637"/>
            <a:ext cx="2518400" cy="347200"/>
          </a:xfrm>
          <a:prstGeom prst="rect">
            <a:avLst/>
          </a:prstGeom>
          <a:noFill/>
          <a:ln>
            <a:noFill/>
          </a:ln>
        </p:spPr>
        <p:txBody>
          <a:bodyPr spcFirstLastPara="1" wrap="square" lIns="121900" tIns="60933" rIns="121900" bIns="60933" anchor="t" anchorCtr="0">
            <a:noAutofit/>
          </a:bodyPr>
          <a:lstStyle/>
          <a:p>
            <a:pPr algn="ctr"/>
            <a:endParaRPr lang="en-US" sz="2400" dirty="0"/>
          </a:p>
        </p:txBody>
      </p:sp>
      <p:sp>
        <p:nvSpPr>
          <p:cNvPr id="56" name="Google Shape;57;p13">
            <a:extLst>
              <a:ext uri="{FF2B5EF4-FFF2-40B4-BE49-F238E27FC236}">
                <a16:creationId xmlns:a16="http://schemas.microsoft.com/office/drawing/2014/main" id="{712DF4A3-460D-0EAB-7456-721C51EA9243}"/>
              </a:ext>
            </a:extLst>
          </p:cNvPr>
          <p:cNvSpPr txBox="1"/>
          <p:nvPr/>
        </p:nvSpPr>
        <p:spPr>
          <a:xfrm>
            <a:off x="49384" y="2383003"/>
            <a:ext cx="1713200" cy="347200"/>
          </a:xfrm>
          <a:prstGeom prst="rect">
            <a:avLst/>
          </a:prstGeom>
          <a:noFill/>
          <a:ln>
            <a:noFill/>
          </a:ln>
        </p:spPr>
        <p:txBody>
          <a:bodyPr spcFirstLastPara="1" wrap="square" lIns="121900" tIns="60933" rIns="121900" bIns="60933" anchor="t" anchorCtr="0">
            <a:noAutofit/>
          </a:bodyPr>
          <a:lstStyle/>
          <a:p>
            <a:pPr algn="ctr"/>
            <a:endParaRPr sz="2400" b="1" dirty="0">
              <a:solidFill>
                <a:srgbClr val="888888"/>
              </a:solidFill>
              <a:latin typeface="Asap Condensed"/>
              <a:ea typeface="Asap Condensed"/>
              <a:cs typeface="Asap Condensed"/>
              <a:sym typeface="Asap Condensed"/>
            </a:endParaRPr>
          </a:p>
        </p:txBody>
      </p:sp>
      <p:pic>
        <p:nvPicPr>
          <p:cNvPr id="9219" name="Picture 3">
            <a:extLst>
              <a:ext uri="{FF2B5EF4-FFF2-40B4-BE49-F238E27FC236}">
                <a16:creationId xmlns:a16="http://schemas.microsoft.com/office/drawing/2014/main" id="{971F2515-1018-1B38-35E3-4E4FD3209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896" y="1959705"/>
            <a:ext cx="3970071" cy="214798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433E5D85-A709-C8C4-FCFB-4702D3732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896" y="4313433"/>
            <a:ext cx="3970071" cy="213193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C42471E7-162C-7A1B-1D6C-87713FB2C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78" y="1959705"/>
            <a:ext cx="3991295" cy="214798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a:extLst>
              <a:ext uri="{FF2B5EF4-FFF2-40B4-BE49-F238E27FC236}">
                <a16:creationId xmlns:a16="http://schemas.microsoft.com/office/drawing/2014/main" id="{F8BBC680-AD8D-9BED-99A2-8FAC38573A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78" y="4300984"/>
            <a:ext cx="3991294" cy="2201825"/>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2" descr="Et billede, der indeholder tekst, diagram, skærmbillede, design&#10;&#10;AI-genereret indhold kan være ukorrekt.">
            <a:extLst>
              <a:ext uri="{FF2B5EF4-FFF2-40B4-BE49-F238E27FC236}">
                <a16:creationId xmlns:a16="http://schemas.microsoft.com/office/drawing/2014/main" id="{59A2C011-0CB5-7C61-BB9C-8C40DB0EBC52}"/>
              </a:ext>
            </a:extLst>
          </p:cNvPr>
          <p:cNvPicPr>
            <a:picLocks noChangeAspect="1"/>
          </p:cNvPicPr>
          <p:nvPr/>
        </p:nvPicPr>
        <p:blipFill>
          <a:blip r:embed="rId6">
            <a:extLst>
              <a:ext uri="{28A0092B-C50C-407E-A947-70E740481C1C}">
                <a14:useLocalDpi xmlns:a14="http://schemas.microsoft.com/office/drawing/2010/main" val="0"/>
              </a:ext>
            </a:extLst>
          </a:blip>
          <a:srcRect l="49547" t="47144" r="24344" b="6667"/>
          <a:stretch>
            <a:fillRect/>
          </a:stretch>
        </p:blipFill>
        <p:spPr>
          <a:xfrm>
            <a:off x="838200" y="3523989"/>
            <a:ext cx="1561637" cy="1553990"/>
          </a:xfrm>
          <a:prstGeom prst="rect">
            <a:avLst/>
          </a:prstGeom>
        </p:spPr>
      </p:pic>
    </p:spTree>
    <p:extLst>
      <p:ext uri="{BB962C8B-B14F-4D97-AF65-F5344CB8AC3E}">
        <p14:creationId xmlns:p14="http://schemas.microsoft.com/office/powerpoint/2010/main" val="1256638051"/>
      </p:ext>
    </p:extLst>
  </p:cSld>
  <p:clrMapOvr>
    <a:masterClrMapping/>
  </p:clrMapOvr>
</p:sld>
</file>

<file path=ppt/theme/theme1.xml><?xml version="1.0" encoding="utf-8"?>
<a:theme xmlns:a="http://schemas.openxmlformats.org/drawingml/2006/main" name="Hjemløsninger_2025">
  <a:themeElements>
    <a:clrScheme name="Hjemløsninger Design">
      <a:dk1>
        <a:srgbClr val="000000"/>
      </a:dk1>
      <a:lt1>
        <a:sysClr val="window" lastClr="FFFFFF"/>
      </a:lt1>
      <a:dk2>
        <a:srgbClr val="414141"/>
      </a:dk2>
      <a:lt2>
        <a:srgbClr val="DEDEDE"/>
      </a:lt2>
      <a:accent1>
        <a:srgbClr val="F7941E"/>
      </a:accent1>
      <a:accent2>
        <a:srgbClr val="336699"/>
      </a:accent2>
      <a:accent3>
        <a:srgbClr val="B0D0D3"/>
      </a:accent3>
      <a:accent4>
        <a:srgbClr val="A5BCD2"/>
      </a:accent4>
      <a:accent5>
        <a:srgbClr val="3E7F8F"/>
      </a:accent5>
      <a:accent6>
        <a:srgbClr val="CD376E"/>
      </a:accent6>
      <a:hlink>
        <a:srgbClr val="467886"/>
      </a:hlink>
      <a:folHlink>
        <a:srgbClr val="96607D"/>
      </a:folHlink>
    </a:clrScheme>
    <a:fontScheme name="Standard">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8FA758B-04BE-42EB-B2E9-957B07742968}" vid="{174F3B97-1092-490C-A733-BF146C190E6E}"/>
    </a:ext>
  </a:extLst>
</a:theme>
</file>

<file path=ppt/theme/theme2.xml><?xml version="1.0" encoding="utf-8"?>
<a:theme xmlns:a="http://schemas.openxmlformats.org/drawingml/2006/main" name="Göteborgs Stad – Gul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en-GB.potx" id="{91EAE613-0D54-45B7-A1F1-87B65DD69022}" vid="{1A5C0A2F-8BE7-4775-AB8A-5D0BD652743B}"/>
    </a:ext>
  </a:extLst>
</a:theme>
</file>

<file path=ppt/theme/theme3.xml><?xml version="1.0" encoding="utf-8"?>
<a:theme xmlns:a="http://schemas.openxmlformats.org/drawingml/2006/main" name="Göteborgs Stad – Rosa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en-GB.potx" id="{91EAE613-0D54-45B7-A1F1-87B65DD69022}" vid="{A3017816-895F-4A8F-B324-6BC77BDECDAE}"/>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Hjemløsninger Design">
    <a:dk1>
      <a:srgbClr val="000000"/>
    </a:dk1>
    <a:lt1>
      <a:sysClr val="window" lastClr="FFFFFF"/>
    </a:lt1>
    <a:dk2>
      <a:srgbClr val="414141"/>
    </a:dk2>
    <a:lt2>
      <a:srgbClr val="DEDEDE"/>
    </a:lt2>
    <a:accent1>
      <a:srgbClr val="F7941E"/>
    </a:accent1>
    <a:accent2>
      <a:srgbClr val="336699"/>
    </a:accent2>
    <a:accent3>
      <a:srgbClr val="B0D0D3"/>
    </a:accent3>
    <a:accent4>
      <a:srgbClr val="A5BCD2"/>
    </a:accent4>
    <a:accent5>
      <a:srgbClr val="3E7F8F"/>
    </a:accent5>
    <a:accent6>
      <a:srgbClr val="CD376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9cdb3a0-5bee-4eb7-a104-7c96a2b7504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5EFDCE1E29C6F4EB28234F186308EB9" ma:contentTypeVersion="11" ma:contentTypeDescription="Opret et nyt dokument." ma:contentTypeScope="" ma:versionID="c85969a648c90450bc83dc82091ed6b9">
  <xsd:schema xmlns:xsd="http://www.w3.org/2001/XMLSchema" xmlns:xs="http://www.w3.org/2001/XMLSchema" xmlns:p="http://schemas.microsoft.com/office/2006/metadata/properties" xmlns:ns2="79cdb3a0-5bee-4eb7-a104-7c96a2b75048" targetNamespace="http://schemas.microsoft.com/office/2006/metadata/properties" ma:root="true" ma:fieldsID="816e5d3390b4af10d198189758b80e20" ns2:_="">
    <xsd:import namespace="79cdb3a0-5bee-4eb7-a104-7c96a2b7504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cdb3a0-5bee-4eb7-a104-7c96a2b750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5e7f595c-8224-4e47-9b80-acf24bb77e3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21D6A2-2E60-4EC2-9E8F-833FD6E438F0}">
  <ds:schemaRefs>
    <ds:schemaRef ds:uri="http://schemas.microsoft.com/office/2006/metadata/properties"/>
    <ds:schemaRef ds:uri="http://schemas.microsoft.com/office/infopath/2007/PartnerControls"/>
    <ds:schemaRef ds:uri="79cdb3a0-5bee-4eb7-a104-7c96a2b75048"/>
  </ds:schemaRefs>
</ds:datastoreItem>
</file>

<file path=customXml/itemProps2.xml><?xml version="1.0" encoding="utf-8"?>
<ds:datastoreItem xmlns:ds="http://schemas.openxmlformats.org/officeDocument/2006/customXml" ds:itemID="{F6A1494B-3635-4E1B-967E-D1E157CB860D}">
  <ds:schemaRefs>
    <ds:schemaRef ds:uri="http://schemas.microsoft.com/sharepoint/v3/contenttype/forms"/>
  </ds:schemaRefs>
</ds:datastoreItem>
</file>

<file path=customXml/itemProps3.xml><?xml version="1.0" encoding="utf-8"?>
<ds:datastoreItem xmlns:ds="http://schemas.openxmlformats.org/officeDocument/2006/customXml" ds:itemID="{C6869362-EE49-48AD-B92B-82508A3AE0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cdb3a0-5bee-4eb7-a104-7c96a2b750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Hjemløsninger_2025</Template>
  <TotalTime>152</TotalTime>
  <Words>1298</Words>
  <Application>Microsoft Office PowerPoint</Application>
  <PresentationFormat>Bredbild</PresentationFormat>
  <Paragraphs>259</Paragraphs>
  <Slides>20</Slides>
  <Notes>10</Notes>
  <HiddenSlides>0</HiddenSlides>
  <MMClips>0</MMClips>
  <ScaleCrop>false</ScaleCrop>
  <HeadingPairs>
    <vt:vector size="6" baseType="variant">
      <vt:variant>
        <vt:lpstr>Använt teckensnitt</vt:lpstr>
      </vt:variant>
      <vt:variant>
        <vt:i4>9</vt:i4>
      </vt:variant>
      <vt:variant>
        <vt:lpstr>Tema</vt:lpstr>
      </vt:variant>
      <vt:variant>
        <vt:i4>3</vt:i4>
      </vt:variant>
      <vt:variant>
        <vt:lpstr>Bildrubriker</vt:lpstr>
      </vt:variant>
      <vt:variant>
        <vt:i4>20</vt:i4>
      </vt:variant>
    </vt:vector>
  </HeadingPairs>
  <TitlesOfParts>
    <vt:vector size="32" baseType="lpstr">
      <vt:lpstr>Aptos</vt:lpstr>
      <vt:lpstr>Aptos Display</vt:lpstr>
      <vt:lpstr>Aptos Narrow</vt:lpstr>
      <vt:lpstr>Arial</vt:lpstr>
      <vt:lpstr>Arial Black</vt:lpstr>
      <vt:lpstr>Asap Condensed</vt:lpstr>
      <vt:lpstr>Roboto</vt:lpstr>
      <vt:lpstr>Times</vt:lpstr>
      <vt:lpstr>Wingdings</vt:lpstr>
      <vt:lpstr>Hjemløsninger_2025</vt:lpstr>
      <vt:lpstr>Göteborgs Stad – Gul dekor</vt:lpstr>
      <vt:lpstr>Göteborgs Stad – Rosa dekor</vt:lpstr>
      <vt:lpstr>The role of real-time data in ending homelessness</vt:lpstr>
      <vt:lpstr>Who am I? </vt:lpstr>
      <vt:lpstr>The problem and the solution</vt:lpstr>
      <vt:lpstr>Case Study: Real-Time data in the municipality of Kolding, Denmark​</vt:lpstr>
      <vt:lpstr>The core elements</vt:lpstr>
      <vt:lpstr>The core of real-time data</vt:lpstr>
      <vt:lpstr>Two levels of real-time data</vt:lpstr>
      <vt:lpstr>Two levels of real-time data</vt:lpstr>
      <vt:lpstr>Two levels of real-time data</vt:lpstr>
      <vt:lpstr>Changing the system with real-time data insights</vt:lpstr>
      <vt:lpstr>Changing the system with real-time data insights</vt:lpstr>
      <vt:lpstr>Housing first conference,  Gothenburg 2025</vt:lpstr>
      <vt:lpstr>Agenda</vt:lpstr>
      <vt:lpstr>Mapping homelessness</vt:lpstr>
      <vt:lpstr>Four situations of homelessness </vt:lpstr>
      <vt:lpstr>Not included in the definition</vt:lpstr>
      <vt:lpstr>Method</vt:lpstr>
      <vt:lpstr>Report</vt:lpstr>
      <vt:lpstr>Challenges and Key factors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Louise Marie Pedersen</dc:creator>
  <cp:lastModifiedBy>Karin Gamble</cp:lastModifiedBy>
  <cp:revision>6</cp:revision>
  <dcterms:created xsi:type="dcterms:W3CDTF">2025-09-12T08:30:31Z</dcterms:created>
  <dcterms:modified xsi:type="dcterms:W3CDTF">2025-09-16T06:13:48Z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0x010100D5EFDCE1E29C6F4EB28234F186308EB9</vt:lpwstr>
  </property>
  <property fmtid="{D5CDD505-2E9C-101B-9397-08002B2CF9AE}" pid="3" name="Order">
    <vt:r8>257400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