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91" r:id="rId2"/>
    <p:sldId id="708" r:id="rId3"/>
    <p:sldId id="2577" r:id="rId4"/>
    <p:sldId id="2561" r:id="rId5"/>
    <p:sldId id="2563" r:id="rId6"/>
    <p:sldId id="2565" r:id="rId7"/>
    <p:sldId id="2570" r:id="rId8"/>
    <p:sldId id="2571" r:id="rId9"/>
    <p:sldId id="2572" r:id="rId10"/>
    <p:sldId id="2573" r:id="rId11"/>
    <p:sldId id="2579" r:id="rId12"/>
    <p:sldId id="2574" r:id="rId13"/>
    <p:sldId id="2575" r:id="rId14"/>
    <p:sldId id="2564" r:id="rId15"/>
    <p:sldId id="2576" r:id="rId16"/>
    <p:sldId id="2566" r:id="rId17"/>
    <p:sldId id="2567" r:id="rId18"/>
    <p:sldId id="2568" r:id="rId19"/>
    <p:sldId id="2569" r:id="rId20"/>
    <p:sldId id="2578" r:id="rId21"/>
    <p:sldId id="262" r:id="rId22"/>
    <p:sldId id="304" r:id="rId23"/>
  </p:sldIdLst>
  <p:sldSz cx="12192000" cy="6858000"/>
  <p:notesSz cx="6858000" cy="9144000"/>
  <p:embeddedFontLst>
    <p:embeddedFont>
      <p:font typeface="Trebuchet MS" panose="020B0603020202020204" pitchFamily="34" charset="0"/>
      <p:regular r:id="rId26"/>
      <p:bold r:id="rId27"/>
      <p:italic r:id="rId28"/>
      <p:boldItalic r:id="rId29"/>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0A3"/>
    <a:srgbClr val="FFFFFF"/>
    <a:srgbClr val="FCE0D2"/>
    <a:srgbClr val="B1C1DF"/>
    <a:srgbClr val="FFEC83"/>
    <a:srgbClr val="98D1C9"/>
    <a:srgbClr val="453777"/>
    <a:srgbClr val="FFE000"/>
    <a:srgbClr val="00AE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llanmörkt format 1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39" autoAdjust="0"/>
    <p:restoredTop sz="96165" autoAdjust="0"/>
  </p:normalViewPr>
  <p:slideViewPr>
    <p:cSldViewPr snapToGrid="0">
      <p:cViewPr varScale="1">
        <p:scale>
          <a:sx n="59" d="100"/>
          <a:sy n="59" d="100"/>
        </p:scale>
        <p:origin x="1136" y="52"/>
      </p:cViewPr>
      <p:guideLst/>
    </p:cSldViewPr>
  </p:slideViewPr>
  <p:outlineViewPr>
    <p:cViewPr>
      <p:scale>
        <a:sx n="33" d="100"/>
        <a:sy n="33" d="100"/>
      </p:scale>
      <p:origin x="0" y="-1278"/>
    </p:cViewPr>
  </p:outlineViewPr>
  <p:notesTextViewPr>
    <p:cViewPr>
      <p:scale>
        <a:sx n="1" d="1"/>
        <a:sy n="1" d="1"/>
      </p:scale>
      <p:origin x="0" y="0"/>
    </p:cViewPr>
  </p:notesTextViewPr>
  <p:notesViewPr>
    <p:cSldViewPr snapToGrid="0">
      <p:cViewPr varScale="1">
        <p:scale>
          <a:sx n="94" d="100"/>
          <a:sy n="94" d="100"/>
        </p:scale>
        <p:origin x="360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ata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943604-150E-4021-A92A-3B4B87D7C44B}" type="doc">
      <dgm:prSet loTypeId="urn:microsoft.com/office/officeart/2024/3/layout/verticalVisualTextBlock1" loCatId="Picture" qsTypeId="urn:microsoft.com/office/officeart/2005/8/quickstyle/simple4" qsCatId="simple" csTypeId="urn:microsoft.com/office/officeart/2005/8/colors/accent2_2" csCatId="accent2" phldr="1"/>
      <dgm:spPr/>
      <dgm:t>
        <a:bodyPr/>
        <a:lstStyle/>
        <a:p>
          <a:endParaRPr lang="en-US"/>
        </a:p>
      </dgm:t>
    </dgm:pt>
    <dgm:pt modelId="{BD86887E-59CA-4B50-8AB2-D2EE3FE2EA39}">
      <dgm:prSet/>
      <dgm:spPr/>
      <dgm:t>
        <a:bodyPr/>
        <a:lstStyle/>
        <a:p>
          <a:pPr>
            <a:defRPr b="1"/>
          </a:pPr>
          <a:r>
            <a:rPr lang="sv"/>
            <a:t>Ursprunglig modellfilosofi</a:t>
          </a:r>
        </a:p>
      </dgm:t>
    </dgm:pt>
    <dgm:pt modelId="{3CC1C65B-77EE-49B6-A83A-5AD525DEF21A}" type="parTrans" cxnId="{AA21C81B-1861-4AD1-81BA-CBFC701CCEAF}">
      <dgm:prSet/>
      <dgm:spPr/>
      <dgm:t>
        <a:bodyPr/>
        <a:lstStyle/>
        <a:p>
          <a:endParaRPr lang="en-US"/>
        </a:p>
      </dgm:t>
    </dgm:pt>
    <dgm:pt modelId="{C5EEEB76-0062-4626-86B8-73B20CDD0AD5}" type="sibTrans" cxnId="{AA21C81B-1861-4AD1-81BA-CBFC701CCEAF}">
      <dgm:prSet/>
      <dgm:spPr/>
      <dgm:t>
        <a:bodyPr/>
        <a:lstStyle/>
        <a:p>
          <a:pPr>
            <a:defRPr b="1"/>
          </a:pPr>
          <a:endParaRPr lang="en-US"/>
        </a:p>
      </dgm:t>
    </dgm:pt>
    <dgm:pt modelId="{C16EC899-EF75-4719-89D8-F30BFB7CDD32}">
      <dgm:prSet/>
      <dgm:spPr/>
      <dgm:t>
        <a:bodyPr/>
        <a:lstStyle/>
        <a:p>
          <a:r>
            <a:rPr lang="sv"/>
            <a:t>Bostad först fokuserar på att tillhandahålla bostäder utan förutsättningar som nykterhet eller behandlingskrav.</a:t>
          </a:r>
        </a:p>
      </dgm:t>
    </dgm:pt>
    <dgm:pt modelId="{95F6F7F9-2CA1-4814-B52E-2CCEF07E8CA5}" type="parTrans" cxnId="{50A28F03-283B-469C-B79C-D9FCAA446892}">
      <dgm:prSet/>
      <dgm:spPr/>
      <dgm:t>
        <a:bodyPr/>
        <a:lstStyle/>
        <a:p>
          <a:endParaRPr lang="en-US"/>
        </a:p>
      </dgm:t>
    </dgm:pt>
    <dgm:pt modelId="{AB69E5FA-8F40-481F-8D55-F09C5A17CE18}" type="sibTrans" cxnId="{50A28F03-283B-469C-B79C-D9FCAA446892}">
      <dgm:prSet/>
      <dgm:spPr/>
      <dgm:t>
        <a:bodyPr/>
        <a:lstStyle/>
        <a:p>
          <a:endParaRPr lang="en-US"/>
        </a:p>
      </dgm:t>
    </dgm:pt>
    <dgm:pt modelId="{5C5265D2-EECE-4F78-82A1-B9D0FEA90DF1}">
      <dgm:prSet/>
      <dgm:spPr/>
      <dgm:t>
        <a:bodyPr/>
        <a:lstStyle/>
        <a:p>
          <a:pPr>
            <a:defRPr b="1"/>
          </a:pPr>
          <a:r>
            <a:rPr lang="sv"/>
            <a:t>Risk för ytterligare tillstånd</a:t>
          </a:r>
        </a:p>
      </dgm:t>
    </dgm:pt>
    <dgm:pt modelId="{BCCBAA51-9D42-48B6-B44F-4AB0D18B0DEB}" type="parTrans" cxnId="{50FAE165-0589-4164-8587-E13295C8086F}">
      <dgm:prSet/>
      <dgm:spPr/>
      <dgm:t>
        <a:bodyPr/>
        <a:lstStyle/>
        <a:p>
          <a:endParaRPr lang="en-US"/>
        </a:p>
      </dgm:t>
    </dgm:pt>
    <dgm:pt modelId="{612669D9-048E-4FF1-B1DF-88C62AAB5AC2}" type="sibTrans" cxnId="{50FAE165-0589-4164-8587-E13295C8086F}">
      <dgm:prSet/>
      <dgm:spPr/>
      <dgm:t>
        <a:bodyPr/>
        <a:lstStyle/>
        <a:p>
          <a:pPr>
            <a:defRPr b="1"/>
          </a:pPr>
          <a:endParaRPr lang="en-US"/>
        </a:p>
      </dgm:t>
    </dgm:pt>
    <dgm:pt modelId="{54F2EC7C-DF21-4265-A94A-376EE72B5091}">
      <dgm:prSet/>
      <dgm:spPr/>
      <dgm:t>
        <a:bodyPr/>
        <a:lstStyle/>
        <a:p>
          <a:r>
            <a:rPr lang="sv" dirty="0"/>
            <a:t>Genom att införa krav som nykterhet eller behandling före bostad ändras modellen till "Behandling först".</a:t>
          </a:r>
        </a:p>
      </dgm:t>
    </dgm:pt>
    <dgm:pt modelId="{522188E2-52CC-457E-A346-D58B64CE90BF}" type="parTrans" cxnId="{DB9AEB77-7F37-40F0-8CE7-7D5A1E95E6D7}">
      <dgm:prSet/>
      <dgm:spPr/>
      <dgm:t>
        <a:bodyPr/>
        <a:lstStyle/>
        <a:p>
          <a:endParaRPr lang="en-US"/>
        </a:p>
      </dgm:t>
    </dgm:pt>
    <dgm:pt modelId="{25086038-DFE4-4465-88E5-FFE5A1BDF785}" type="sibTrans" cxnId="{DB9AEB77-7F37-40F0-8CE7-7D5A1E95E6D7}">
      <dgm:prSet/>
      <dgm:spPr/>
      <dgm:t>
        <a:bodyPr/>
        <a:lstStyle/>
        <a:p>
          <a:endParaRPr lang="en-US"/>
        </a:p>
      </dgm:t>
    </dgm:pt>
    <dgm:pt modelId="{61D0F9A0-7A8C-4E23-843F-27C3E9C29723}">
      <dgm:prSet/>
      <dgm:spPr/>
      <dgm:t>
        <a:bodyPr/>
        <a:lstStyle/>
        <a:p>
          <a:pPr>
            <a:defRPr b="1"/>
          </a:pPr>
          <a:r>
            <a:rPr lang="sv"/>
            <a:t>Inverkan på effektiviteten</a:t>
          </a:r>
        </a:p>
      </dgm:t>
    </dgm:pt>
    <dgm:pt modelId="{7D889AE0-7F33-439F-B32A-4D7C21D0A85F}" type="parTrans" cxnId="{F37BB449-9740-443D-87A4-B3860AD723B0}">
      <dgm:prSet/>
      <dgm:spPr/>
      <dgm:t>
        <a:bodyPr/>
        <a:lstStyle/>
        <a:p>
          <a:endParaRPr lang="en-US"/>
        </a:p>
      </dgm:t>
    </dgm:pt>
    <dgm:pt modelId="{445A3C03-ED5E-4114-BAF0-9F4F3FF69A09}" type="sibTrans" cxnId="{F37BB449-9740-443D-87A4-B3860AD723B0}">
      <dgm:prSet/>
      <dgm:spPr/>
      <dgm:t>
        <a:bodyPr/>
        <a:lstStyle/>
        <a:p>
          <a:endParaRPr lang="en-US"/>
        </a:p>
      </dgm:t>
    </dgm:pt>
    <dgm:pt modelId="{55B840F4-52BB-4341-9082-57E173603BF2}">
      <dgm:prSet/>
      <dgm:spPr/>
      <dgm:t>
        <a:bodyPr/>
        <a:lstStyle/>
        <a:p>
          <a:r>
            <a:rPr lang="sv"/>
            <a:t>Att överkomplicera modellen underminerar dess effektivitet och minskar tillgängligheten för dem som behöver det.</a:t>
          </a:r>
        </a:p>
      </dgm:t>
    </dgm:pt>
    <dgm:pt modelId="{269CC2DA-40B0-4A76-A07F-853BC1540A6A}" type="parTrans" cxnId="{DF5105D7-693D-439D-AAC2-01015F223F06}">
      <dgm:prSet/>
      <dgm:spPr/>
      <dgm:t>
        <a:bodyPr/>
        <a:lstStyle/>
        <a:p>
          <a:endParaRPr lang="en-US"/>
        </a:p>
      </dgm:t>
    </dgm:pt>
    <dgm:pt modelId="{0FA240A4-E584-4A69-A616-E8F962CC732B}" type="sibTrans" cxnId="{DF5105D7-693D-439D-AAC2-01015F223F06}">
      <dgm:prSet/>
      <dgm:spPr/>
      <dgm:t>
        <a:bodyPr/>
        <a:lstStyle/>
        <a:p>
          <a:endParaRPr lang="en-US"/>
        </a:p>
      </dgm:t>
    </dgm:pt>
    <dgm:pt modelId="{54183853-CDD1-47F8-9F10-16291B020585}" type="pres">
      <dgm:prSet presAssocID="{03943604-150E-4021-A92A-3B4B87D7C44B}" presName="Root" presStyleCnt="0">
        <dgm:presLayoutVars>
          <dgm:dir/>
          <dgm:resizeHandles val="exact"/>
        </dgm:presLayoutVars>
      </dgm:prSet>
      <dgm:spPr/>
    </dgm:pt>
    <dgm:pt modelId="{11027BD5-B22E-474B-9414-55A0D61A3B8F}" type="pres">
      <dgm:prSet presAssocID="{BD86887E-59CA-4B50-8AB2-D2EE3FE2EA39}" presName="Composite" presStyleCnt="0"/>
      <dgm:spPr/>
    </dgm:pt>
    <dgm:pt modelId="{99AA0F8F-D4DC-4631-AF4B-82901ECBF0AB}" type="pres">
      <dgm:prSet presAssocID="{BD86887E-59CA-4B50-8AB2-D2EE3FE2EA39}"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33252" r="-7" b="-6"/>
          <a:stretch>
            <a:fillRect l="-25000" r="-25000"/>
          </a:stretch>
        </a:blipFill>
      </dgm:spPr>
      <dgm:extLst>
        <a:ext uri="{E40237B7-FDA0-4F09-8148-C483321AD2D9}">
          <dgm14:cNvPr xmlns:dgm14="http://schemas.microsoft.com/office/drawing/2010/diagram" id="0" name="" descr="Familj och hus på en konkret bakgrund"/>
        </a:ext>
      </dgm:extLst>
    </dgm:pt>
    <dgm:pt modelId="{5F815FFA-72A8-4E3C-9B6D-C5401CD05EDF}" type="pres">
      <dgm:prSet presAssocID="{BD86887E-59CA-4B50-8AB2-D2EE3FE2EA39}" presName="Subtitle" presStyleLbl="revTx" presStyleIdx="0" presStyleCnt="6">
        <dgm:presLayoutVars>
          <dgm:chMax val="0"/>
          <dgm:bulletEnabled/>
        </dgm:presLayoutVars>
      </dgm:prSet>
      <dgm:spPr/>
    </dgm:pt>
    <dgm:pt modelId="{37914493-FE4F-4804-8672-2742E2149B82}" type="pres">
      <dgm:prSet presAssocID="{BD86887E-59CA-4B50-8AB2-D2EE3FE2EA39}" presName="Description" presStyleLbl="revTx" presStyleIdx="1" presStyleCnt="6">
        <dgm:presLayoutVars>
          <dgm:bulletEnabled/>
        </dgm:presLayoutVars>
      </dgm:prSet>
      <dgm:spPr/>
    </dgm:pt>
    <dgm:pt modelId="{7DBC7BA6-3DFC-460E-8044-0E7636B2534C}" type="pres">
      <dgm:prSet presAssocID="{C5EEEB76-0062-4626-86B8-73B20CDD0AD5}" presName="sibTrans" presStyleLbl="sibTrans2D1" presStyleIdx="0" presStyleCnt="0"/>
      <dgm:spPr/>
    </dgm:pt>
    <dgm:pt modelId="{B72492CC-0FBD-475B-87A8-2E2722402C62}" type="pres">
      <dgm:prSet presAssocID="{5C5265D2-EECE-4F78-82A1-B9D0FEA90DF1}" presName="Composite" presStyleCnt="0"/>
      <dgm:spPr/>
    </dgm:pt>
    <dgm:pt modelId="{C1ED018D-BE00-4F11-8BAB-C9A4E92BB50E}" type="pres">
      <dgm:prSet presAssocID="{5C5265D2-EECE-4F78-82A1-B9D0FEA90DF1}"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r="20493" b="-9"/>
          <a:stretch>
            <a:fillRect l="-13000" r="-13000"/>
          </a:stretch>
        </a:blipFill>
      </dgm:spPr>
      <dgm:extLst>
        <a:ext uri="{E40237B7-FDA0-4F09-8148-C483321AD2D9}">
          <dgm14:cNvPr xmlns:dgm14="http://schemas.microsoft.com/office/drawing/2010/diagram" id="0" name="" descr="Rad med röda bockar i ett urklipp."/>
        </a:ext>
      </dgm:extLst>
    </dgm:pt>
    <dgm:pt modelId="{AC7F6E72-E6DC-4A14-AF92-FD2ACDAF3605}" type="pres">
      <dgm:prSet presAssocID="{5C5265D2-EECE-4F78-82A1-B9D0FEA90DF1}" presName="Subtitle" presStyleLbl="revTx" presStyleIdx="2" presStyleCnt="6">
        <dgm:presLayoutVars>
          <dgm:chMax val="0"/>
          <dgm:bulletEnabled/>
        </dgm:presLayoutVars>
      </dgm:prSet>
      <dgm:spPr/>
    </dgm:pt>
    <dgm:pt modelId="{AE0DA10B-5FBA-42C3-AA03-A08CA6A55499}" type="pres">
      <dgm:prSet presAssocID="{5C5265D2-EECE-4F78-82A1-B9D0FEA90DF1}" presName="Description" presStyleLbl="revTx" presStyleIdx="3" presStyleCnt="6">
        <dgm:presLayoutVars>
          <dgm:bulletEnabled/>
        </dgm:presLayoutVars>
      </dgm:prSet>
      <dgm:spPr/>
    </dgm:pt>
    <dgm:pt modelId="{4F932B46-C9E9-4823-9890-6A03C4F417AC}" type="pres">
      <dgm:prSet presAssocID="{612669D9-048E-4FF1-B1DF-88C62AAB5AC2}" presName="sibTrans" presStyleLbl="sibTrans2D1" presStyleIdx="0" presStyleCnt="0"/>
      <dgm:spPr/>
    </dgm:pt>
    <dgm:pt modelId="{E574BA81-1676-4E78-9DF8-493D089B4D10}" type="pres">
      <dgm:prSet presAssocID="{61D0F9A0-7A8C-4E23-843F-27C3E9C29723}" presName="Composite" presStyleCnt="0"/>
      <dgm:spPr/>
    </dgm:pt>
    <dgm:pt modelId="{F2DACEF7-F235-41A6-8018-70A0A2665108}" type="pres">
      <dgm:prSet presAssocID="{61D0F9A0-7A8C-4E23-843F-27C3E9C29723}"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416" r="31829" b="-6"/>
          <a:stretch>
            <a:fillRect l="-25000" r="-25000"/>
          </a:stretch>
        </a:blipFill>
      </dgm:spPr>
      <dgm:extLst>
        <a:ext uri="{E40237B7-FDA0-4F09-8148-C483321AD2D9}">
          <dgm14:cNvPr xmlns:dgm14="http://schemas.microsoft.com/office/drawing/2010/diagram" id="0" name="" descr="Ett hänglås i brons och en rostig gammal kedja på en antik flagnande rosa plåtdörr (närbild). Fotograferad i Italien.  Kopieringsutrymme tillgängligt."/>
        </a:ext>
      </dgm:extLst>
    </dgm:pt>
    <dgm:pt modelId="{5F4002C3-063E-4D73-B81A-F3CE1C1C37AF}" type="pres">
      <dgm:prSet presAssocID="{61D0F9A0-7A8C-4E23-843F-27C3E9C29723}" presName="Subtitle" presStyleLbl="revTx" presStyleIdx="4" presStyleCnt="6">
        <dgm:presLayoutVars>
          <dgm:chMax val="0"/>
          <dgm:bulletEnabled/>
        </dgm:presLayoutVars>
      </dgm:prSet>
      <dgm:spPr/>
    </dgm:pt>
    <dgm:pt modelId="{9CC627BF-57A6-4972-962D-FAD821F1AA21}" type="pres">
      <dgm:prSet presAssocID="{61D0F9A0-7A8C-4E23-843F-27C3E9C29723}" presName="Description" presStyleLbl="revTx" presStyleIdx="5" presStyleCnt="6">
        <dgm:presLayoutVars>
          <dgm:bulletEnabled/>
        </dgm:presLayoutVars>
      </dgm:prSet>
      <dgm:spPr/>
    </dgm:pt>
  </dgm:ptLst>
  <dgm:cxnLst>
    <dgm:cxn modelId="{50A28F03-283B-469C-B79C-D9FCAA446892}" srcId="{BD86887E-59CA-4B50-8AB2-D2EE3FE2EA39}" destId="{C16EC899-EF75-4719-89D8-F30BFB7CDD32}" srcOrd="0" destOrd="0" parTransId="{95F6F7F9-2CA1-4814-B52E-2CCEF07E8CA5}" sibTransId="{AB69E5FA-8F40-481F-8D55-F09C5A17CE18}"/>
    <dgm:cxn modelId="{AA21C81B-1861-4AD1-81BA-CBFC701CCEAF}" srcId="{03943604-150E-4021-A92A-3B4B87D7C44B}" destId="{BD86887E-59CA-4B50-8AB2-D2EE3FE2EA39}" srcOrd="0" destOrd="0" parTransId="{3CC1C65B-77EE-49B6-A83A-5AD525DEF21A}" sibTransId="{C5EEEB76-0062-4626-86B8-73B20CDD0AD5}"/>
    <dgm:cxn modelId="{B4F92743-AB3C-4307-848D-4388974EFE9B}" type="presOf" srcId="{03943604-150E-4021-A92A-3B4B87D7C44B}" destId="{54183853-CDD1-47F8-9F10-16291B020585}" srcOrd="0" destOrd="0" presId="urn:microsoft.com/office/officeart/2024/3/layout/verticalVisualTextBlock1"/>
    <dgm:cxn modelId="{50FAE165-0589-4164-8587-E13295C8086F}" srcId="{03943604-150E-4021-A92A-3B4B87D7C44B}" destId="{5C5265D2-EECE-4F78-82A1-B9D0FEA90DF1}" srcOrd="1" destOrd="0" parTransId="{BCCBAA51-9D42-48B6-B44F-4AB0D18B0DEB}" sibTransId="{612669D9-048E-4FF1-B1DF-88C62AAB5AC2}"/>
    <dgm:cxn modelId="{F8670C49-82D2-4631-AC0B-476551E73B9D}" type="presOf" srcId="{C16EC899-EF75-4719-89D8-F30BFB7CDD32}" destId="{37914493-FE4F-4804-8672-2742E2149B82}" srcOrd="0" destOrd="0" presId="urn:microsoft.com/office/officeart/2024/3/layout/verticalVisualTextBlock1"/>
    <dgm:cxn modelId="{F37BB449-9740-443D-87A4-B3860AD723B0}" srcId="{03943604-150E-4021-A92A-3B4B87D7C44B}" destId="{61D0F9A0-7A8C-4E23-843F-27C3E9C29723}" srcOrd="2" destOrd="0" parTransId="{7D889AE0-7F33-439F-B32A-4D7C21D0A85F}" sibTransId="{445A3C03-ED5E-4114-BAF0-9F4F3FF69A09}"/>
    <dgm:cxn modelId="{790BD54E-F63B-4FBF-9298-876669E25B3F}" type="presOf" srcId="{55B840F4-52BB-4341-9082-57E173603BF2}" destId="{9CC627BF-57A6-4972-962D-FAD821F1AA21}" srcOrd="0" destOrd="0" presId="urn:microsoft.com/office/officeart/2024/3/layout/verticalVisualTextBlock1"/>
    <dgm:cxn modelId="{DB9AEB77-7F37-40F0-8CE7-7D5A1E95E6D7}" srcId="{5C5265D2-EECE-4F78-82A1-B9D0FEA90DF1}" destId="{54F2EC7C-DF21-4265-A94A-376EE72B5091}" srcOrd="0" destOrd="0" parTransId="{522188E2-52CC-457E-A346-D58B64CE90BF}" sibTransId="{25086038-DFE4-4465-88E5-FFE5A1BDF785}"/>
    <dgm:cxn modelId="{DD56BC5A-C405-4CAA-8030-60607E5CD2B8}" type="presOf" srcId="{5C5265D2-EECE-4F78-82A1-B9D0FEA90DF1}" destId="{AC7F6E72-E6DC-4A14-AF92-FD2ACDAF3605}" srcOrd="0" destOrd="0" presId="urn:microsoft.com/office/officeart/2024/3/layout/verticalVisualTextBlock1"/>
    <dgm:cxn modelId="{31429A99-ABDE-4AA6-AE10-075B30859041}" type="presOf" srcId="{54F2EC7C-DF21-4265-A94A-376EE72B5091}" destId="{AE0DA10B-5FBA-42C3-AA03-A08CA6A55499}" srcOrd="0" destOrd="0" presId="urn:microsoft.com/office/officeart/2024/3/layout/verticalVisualTextBlock1"/>
    <dgm:cxn modelId="{7C32F5BB-BFF7-46A7-99D3-869264E43A26}" type="presOf" srcId="{612669D9-048E-4FF1-B1DF-88C62AAB5AC2}" destId="{4F932B46-C9E9-4823-9890-6A03C4F417AC}" srcOrd="0" destOrd="0" presId="urn:microsoft.com/office/officeart/2024/3/layout/verticalVisualTextBlock1"/>
    <dgm:cxn modelId="{467946D2-C04E-438E-9BA7-6D987A39DBB9}" type="presOf" srcId="{61D0F9A0-7A8C-4E23-843F-27C3E9C29723}" destId="{5F4002C3-063E-4D73-B81A-F3CE1C1C37AF}" srcOrd="0" destOrd="0" presId="urn:microsoft.com/office/officeart/2024/3/layout/verticalVisualTextBlock1"/>
    <dgm:cxn modelId="{DF5105D7-693D-439D-AAC2-01015F223F06}" srcId="{61D0F9A0-7A8C-4E23-843F-27C3E9C29723}" destId="{55B840F4-52BB-4341-9082-57E173603BF2}" srcOrd="0" destOrd="0" parTransId="{269CC2DA-40B0-4A76-A07F-853BC1540A6A}" sibTransId="{0FA240A4-E584-4A69-A616-E8F962CC732B}"/>
    <dgm:cxn modelId="{9E6357E4-F348-47FA-BFD3-361194EF5C2A}" type="presOf" srcId="{BD86887E-59CA-4B50-8AB2-D2EE3FE2EA39}" destId="{5F815FFA-72A8-4E3C-9B6D-C5401CD05EDF}" srcOrd="0" destOrd="0" presId="urn:microsoft.com/office/officeart/2024/3/layout/verticalVisualTextBlock1"/>
    <dgm:cxn modelId="{279841F6-9FF4-4B3F-A181-BD7465D3D362}" type="presOf" srcId="{C5EEEB76-0062-4626-86B8-73B20CDD0AD5}" destId="{7DBC7BA6-3DFC-460E-8044-0E7636B2534C}" srcOrd="0" destOrd="0" presId="urn:microsoft.com/office/officeart/2024/3/layout/verticalVisualTextBlock1"/>
    <dgm:cxn modelId="{1F904C36-39B3-4AB9-A2F6-6E0051B9A646}" type="presParOf" srcId="{54183853-CDD1-47F8-9F10-16291B020585}" destId="{11027BD5-B22E-474B-9414-55A0D61A3B8F}" srcOrd="0" destOrd="0" presId="urn:microsoft.com/office/officeart/2024/3/layout/verticalVisualTextBlock1"/>
    <dgm:cxn modelId="{C1FB867E-99BE-4160-8211-5079FFAE8319}" type="presParOf" srcId="{11027BD5-B22E-474B-9414-55A0D61A3B8F}" destId="{99AA0F8F-D4DC-4631-AF4B-82901ECBF0AB}" srcOrd="0" destOrd="0" presId="urn:microsoft.com/office/officeart/2024/3/layout/verticalVisualTextBlock1"/>
    <dgm:cxn modelId="{CCA5B0C2-7361-4855-B6CA-AB8E0A913079}" type="presParOf" srcId="{11027BD5-B22E-474B-9414-55A0D61A3B8F}" destId="{5F815FFA-72A8-4E3C-9B6D-C5401CD05EDF}" srcOrd="1" destOrd="0" presId="urn:microsoft.com/office/officeart/2024/3/layout/verticalVisualTextBlock1"/>
    <dgm:cxn modelId="{E2D0AD50-DCE3-4BFA-B7E2-B1EF45F12233}" type="presParOf" srcId="{11027BD5-B22E-474B-9414-55A0D61A3B8F}" destId="{37914493-FE4F-4804-8672-2742E2149B82}" srcOrd="2" destOrd="0" presId="urn:microsoft.com/office/officeart/2024/3/layout/verticalVisualTextBlock1"/>
    <dgm:cxn modelId="{5322FB08-BF87-4178-8007-568444FA5B8C}" type="presParOf" srcId="{54183853-CDD1-47F8-9F10-16291B020585}" destId="{7DBC7BA6-3DFC-460E-8044-0E7636B2534C}" srcOrd="1" destOrd="0" presId="urn:microsoft.com/office/officeart/2024/3/layout/verticalVisualTextBlock1"/>
    <dgm:cxn modelId="{463855ED-B166-4B21-84D1-2BBC07522316}" type="presParOf" srcId="{54183853-CDD1-47F8-9F10-16291B020585}" destId="{B72492CC-0FBD-475B-87A8-2E2722402C62}" srcOrd="2" destOrd="0" presId="urn:microsoft.com/office/officeart/2024/3/layout/verticalVisualTextBlock1"/>
    <dgm:cxn modelId="{F4252DC4-6D0C-4367-AF05-6CF7AA346EEC}" type="presParOf" srcId="{B72492CC-0FBD-475B-87A8-2E2722402C62}" destId="{C1ED018D-BE00-4F11-8BAB-C9A4E92BB50E}" srcOrd="0" destOrd="0" presId="urn:microsoft.com/office/officeart/2024/3/layout/verticalVisualTextBlock1"/>
    <dgm:cxn modelId="{76A6E209-4A4B-450D-AEF8-CF1F3E57A09B}" type="presParOf" srcId="{B72492CC-0FBD-475B-87A8-2E2722402C62}" destId="{AC7F6E72-E6DC-4A14-AF92-FD2ACDAF3605}" srcOrd="1" destOrd="0" presId="urn:microsoft.com/office/officeart/2024/3/layout/verticalVisualTextBlock1"/>
    <dgm:cxn modelId="{0AA6CD6A-2E3B-4027-BEF6-18BB7813BA7F}" type="presParOf" srcId="{B72492CC-0FBD-475B-87A8-2E2722402C62}" destId="{AE0DA10B-5FBA-42C3-AA03-A08CA6A55499}" srcOrd="2" destOrd="0" presId="urn:microsoft.com/office/officeart/2024/3/layout/verticalVisualTextBlock1"/>
    <dgm:cxn modelId="{26AC5E9D-E9D4-4038-A76B-80E304EF94A9}" type="presParOf" srcId="{54183853-CDD1-47F8-9F10-16291B020585}" destId="{4F932B46-C9E9-4823-9890-6A03C4F417AC}" srcOrd="3" destOrd="0" presId="urn:microsoft.com/office/officeart/2024/3/layout/verticalVisualTextBlock1"/>
    <dgm:cxn modelId="{AD7B4CC0-3E02-41AF-B32E-584EC4A722A9}" type="presParOf" srcId="{54183853-CDD1-47F8-9F10-16291B020585}" destId="{E574BA81-1676-4E78-9DF8-493D089B4D10}" srcOrd="4" destOrd="0" presId="urn:microsoft.com/office/officeart/2024/3/layout/verticalVisualTextBlock1"/>
    <dgm:cxn modelId="{B5BAF326-1523-4280-86B9-1992B32C4136}" type="presParOf" srcId="{E574BA81-1676-4E78-9DF8-493D089B4D10}" destId="{F2DACEF7-F235-41A6-8018-70A0A2665108}" srcOrd="0" destOrd="0" presId="urn:microsoft.com/office/officeart/2024/3/layout/verticalVisualTextBlock1"/>
    <dgm:cxn modelId="{D396EEEA-3363-4EB4-9FAA-D4B37AC6FB97}" type="presParOf" srcId="{E574BA81-1676-4E78-9DF8-493D089B4D10}" destId="{5F4002C3-063E-4D73-B81A-F3CE1C1C37AF}" srcOrd="1" destOrd="0" presId="urn:microsoft.com/office/officeart/2024/3/layout/verticalVisualTextBlock1"/>
    <dgm:cxn modelId="{2BD91493-5620-4BB8-93AC-49E9189D98B8}" type="presParOf" srcId="{E574BA81-1676-4E78-9DF8-493D089B4D10}" destId="{9CC627BF-57A6-4972-962D-FAD821F1AA21}"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06B882-AB8C-47F9-9EAF-CDB600DE8209}" type="doc">
      <dgm:prSet loTypeId="urn:microsoft.com/office/officeart/2024/3/layout/verticalVisualTextBlock1" loCatId="Picture" qsTypeId="urn:microsoft.com/office/officeart/2005/8/quickstyle/simple4" qsCatId="simple" csTypeId="urn:microsoft.com/office/officeart/2005/8/colors/accent3_2" csCatId="accent3" phldr="1"/>
      <dgm:spPr/>
      <dgm:t>
        <a:bodyPr/>
        <a:lstStyle/>
        <a:p>
          <a:endParaRPr lang="en-US"/>
        </a:p>
      </dgm:t>
    </dgm:pt>
    <dgm:pt modelId="{B7672011-0D13-4C4D-A591-2B921E689746}">
      <dgm:prSet/>
      <dgm:spPr/>
      <dgm:t>
        <a:bodyPr/>
        <a:lstStyle/>
        <a:p>
          <a:pPr>
            <a:defRPr b="1"/>
          </a:pPr>
          <a:r>
            <a:rPr lang="sv"/>
            <a:t>Bevara den ursprungliga modellen</a:t>
          </a:r>
        </a:p>
      </dgm:t>
    </dgm:pt>
    <dgm:pt modelId="{16B082E8-5773-4139-B21F-00347D60A55E}" type="parTrans" cxnId="{138632B4-8EA0-4D99-8C35-03317CEA962E}">
      <dgm:prSet/>
      <dgm:spPr/>
      <dgm:t>
        <a:bodyPr/>
        <a:lstStyle/>
        <a:p>
          <a:endParaRPr lang="en-US"/>
        </a:p>
      </dgm:t>
    </dgm:pt>
    <dgm:pt modelId="{38BD2FFE-4999-4C1C-9616-9B710C153A20}" type="sibTrans" cxnId="{138632B4-8EA0-4D99-8C35-03317CEA962E}">
      <dgm:prSet/>
      <dgm:spPr/>
      <dgm:t>
        <a:bodyPr/>
        <a:lstStyle/>
        <a:p>
          <a:pPr>
            <a:defRPr b="1"/>
          </a:pPr>
          <a:endParaRPr lang="en-US"/>
        </a:p>
      </dgm:t>
    </dgm:pt>
    <dgm:pt modelId="{68977E22-61AC-4A67-BAAA-576B8403B9FE}">
      <dgm:prSet/>
      <dgm:spPr/>
      <dgm:t>
        <a:bodyPr/>
        <a:lstStyle/>
        <a:p>
          <a:r>
            <a:rPr lang="sv" dirty="0"/>
            <a:t>Att behålla kärnelementen i Bostad Först är avgörande för att bevara dess identitet och effektivitet.</a:t>
          </a:r>
        </a:p>
      </dgm:t>
    </dgm:pt>
    <dgm:pt modelId="{BEB3F203-46F4-45CB-AF7B-F9D6B8DC2AB9}" type="parTrans" cxnId="{03F72745-214E-4BCF-9ABB-F7F9AEEA577E}">
      <dgm:prSet/>
      <dgm:spPr/>
      <dgm:t>
        <a:bodyPr/>
        <a:lstStyle/>
        <a:p>
          <a:endParaRPr lang="en-US"/>
        </a:p>
      </dgm:t>
    </dgm:pt>
    <dgm:pt modelId="{5E94B6CF-086A-4B7A-8ABD-B0D666610B02}" type="sibTrans" cxnId="{03F72745-214E-4BCF-9ABB-F7F9AEEA577E}">
      <dgm:prSet/>
      <dgm:spPr/>
      <dgm:t>
        <a:bodyPr/>
        <a:lstStyle/>
        <a:p>
          <a:endParaRPr lang="en-US"/>
        </a:p>
      </dgm:t>
    </dgm:pt>
    <dgm:pt modelId="{B2C96855-EB12-4873-9C0A-9911D5E94C49}">
      <dgm:prSet/>
      <dgm:spPr/>
      <dgm:t>
        <a:bodyPr/>
        <a:lstStyle/>
        <a:p>
          <a:pPr>
            <a:defRPr b="1"/>
          </a:pPr>
          <a:r>
            <a:rPr lang="sv"/>
            <a:t>Balanserad anpassning</a:t>
          </a:r>
        </a:p>
      </dgm:t>
    </dgm:pt>
    <dgm:pt modelId="{CD7242A8-D351-418D-8A8B-A4A586F20756}" type="parTrans" cxnId="{321C4FCE-C105-4351-B31C-C12924D4DCEC}">
      <dgm:prSet/>
      <dgm:spPr/>
      <dgm:t>
        <a:bodyPr/>
        <a:lstStyle/>
        <a:p>
          <a:endParaRPr lang="en-US"/>
        </a:p>
      </dgm:t>
    </dgm:pt>
    <dgm:pt modelId="{FDC34120-9801-4626-9F50-8D6A9214A2FF}" type="sibTrans" cxnId="{321C4FCE-C105-4351-B31C-C12924D4DCEC}">
      <dgm:prSet/>
      <dgm:spPr/>
      <dgm:t>
        <a:bodyPr/>
        <a:lstStyle/>
        <a:p>
          <a:pPr>
            <a:defRPr b="1"/>
          </a:pPr>
          <a:endParaRPr lang="en-US"/>
        </a:p>
      </dgm:t>
    </dgm:pt>
    <dgm:pt modelId="{C6903095-3646-4ED7-8580-7326274E0245}">
      <dgm:prSet/>
      <dgm:spPr/>
      <dgm:t>
        <a:bodyPr/>
        <a:lstStyle/>
        <a:p>
          <a:r>
            <a:rPr lang="sv"/>
            <a:t>Justeringar bör vara genomtänkta och balanserade för att respektera filosofin utan att kompromissa med modellen.</a:t>
          </a:r>
        </a:p>
      </dgm:t>
    </dgm:pt>
    <dgm:pt modelId="{A8D4F3F4-6A84-453A-8E28-EE135CBC1C0F}" type="parTrans" cxnId="{AC59EB89-4EEA-4161-A589-2089CEBB25D6}">
      <dgm:prSet/>
      <dgm:spPr/>
      <dgm:t>
        <a:bodyPr/>
        <a:lstStyle/>
        <a:p>
          <a:endParaRPr lang="en-US"/>
        </a:p>
      </dgm:t>
    </dgm:pt>
    <dgm:pt modelId="{D58E5C7A-7E44-44A9-9DDF-A1983DDD4324}" type="sibTrans" cxnId="{AC59EB89-4EEA-4161-A589-2089CEBB25D6}">
      <dgm:prSet/>
      <dgm:spPr/>
      <dgm:t>
        <a:bodyPr/>
        <a:lstStyle/>
        <a:p>
          <a:endParaRPr lang="en-US"/>
        </a:p>
      </dgm:t>
    </dgm:pt>
    <dgm:pt modelId="{8815E166-49C5-4C4D-BF6A-2E763B5CF6CA}">
      <dgm:prSet/>
      <dgm:spPr/>
      <dgm:t>
        <a:bodyPr/>
        <a:lstStyle/>
        <a:p>
          <a:pPr>
            <a:defRPr b="1"/>
          </a:pPr>
          <a:r>
            <a:rPr lang="sv"/>
            <a:t>Nyfiket tankesätt</a:t>
          </a:r>
        </a:p>
      </dgm:t>
    </dgm:pt>
    <dgm:pt modelId="{7F201654-4A57-4697-A17D-95D8B2E4A4E3}" type="parTrans" cxnId="{CC0CA4DC-939F-4A21-8695-52A2453F02B7}">
      <dgm:prSet/>
      <dgm:spPr/>
      <dgm:t>
        <a:bodyPr/>
        <a:lstStyle/>
        <a:p>
          <a:endParaRPr lang="en-US"/>
        </a:p>
      </dgm:t>
    </dgm:pt>
    <dgm:pt modelId="{2952B98E-6CF6-40FF-A1FD-2A20463F122D}" type="sibTrans" cxnId="{CC0CA4DC-939F-4A21-8695-52A2453F02B7}">
      <dgm:prSet/>
      <dgm:spPr/>
      <dgm:t>
        <a:bodyPr/>
        <a:lstStyle/>
        <a:p>
          <a:endParaRPr lang="en-US"/>
        </a:p>
      </dgm:t>
    </dgm:pt>
    <dgm:pt modelId="{B8DFE57F-333C-4BB0-B300-2A0D2E5BCB56}">
      <dgm:prSet/>
      <dgm:spPr/>
      <dgm:t>
        <a:bodyPr/>
        <a:lstStyle/>
        <a:p>
          <a:r>
            <a:rPr lang="sv"/>
            <a:t>Att närma sig modellen med nyfikenhet snarare än dömande hjälper till att bevara dess kärna samtidigt som den anpassas effektivt.</a:t>
          </a:r>
        </a:p>
      </dgm:t>
    </dgm:pt>
    <dgm:pt modelId="{0DDF09FA-A224-4107-BD02-6EDAADDDF809}" type="parTrans" cxnId="{92D132D7-DDF4-4835-9BD8-77E8D8C10C94}">
      <dgm:prSet/>
      <dgm:spPr/>
      <dgm:t>
        <a:bodyPr/>
        <a:lstStyle/>
        <a:p>
          <a:endParaRPr lang="en-US"/>
        </a:p>
      </dgm:t>
    </dgm:pt>
    <dgm:pt modelId="{B34F7D9F-8906-4482-95B3-042CF1799AF6}" type="sibTrans" cxnId="{92D132D7-DDF4-4835-9BD8-77E8D8C10C94}">
      <dgm:prSet/>
      <dgm:spPr/>
      <dgm:t>
        <a:bodyPr/>
        <a:lstStyle/>
        <a:p>
          <a:endParaRPr lang="en-US"/>
        </a:p>
      </dgm:t>
    </dgm:pt>
    <dgm:pt modelId="{5183FDDE-01C7-41AB-ACED-CE00653560E4}" type="pres">
      <dgm:prSet presAssocID="{FC06B882-AB8C-47F9-9EAF-CDB600DE8209}" presName="Root" presStyleCnt="0">
        <dgm:presLayoutVars>
          <dgm:dir/>
          <dgm:resizeHandles val="exact"/>
        </dgm:presLayoutVars>
      </dgm:prSet>
      <dgm:spPr/>
    </dgm:pt>
    <dgm:pt modelId="{D8B9AA8E-AE48-41A0-A8D6-156041872A0A}" type="pres">
      <dgm:prSet presAssocID="{B7672011-0D13-4C4D-A591-2B921E689746}" presName="Composite" presStyleCnt="0"/>
      <dgm:spPr/>
    </dgm:pt>
    <dgm:pt modelId="{54C7B629-1460-4201-82FA-185FE66DFBED}" type="pres">
      <dgm:prSet presAssocID="{B7672011-0D13-4C4D-A591-2B921E689746}"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7741" r="14751" b="-10"/>
          <a:stretch>
            <a:fillRect l="-15000" r="-15000"/>
          </a:stretch>
        </a:blipFill>
      </dgm:spPr>
      <dgm:extLst>
        <a:ext uri="{E40237B7-FDA0-4F09-8148-C483321AD2D9}">
          <dgm14:cNvPr xmlns:dgm14="http://schemas.microsoft.com/office/drawing/2010/diagram" id="0" name="" descr="Turkisk soppa gjord på en fermenterad och uttorkad blandning av mjöl, yoghurt, lök, tomater och paprika."/>
        </a:ext>
      </dgm:extLst>
    </dgm:pt>
    <dgm:pt modelId="{1E08785A-503D-48C1-8BB2-860895D4E545}" type="pres">
      <dgm:prSet presAssocID="{B7672011-0D13-4C4D-A591-2B921E689746}" presName="Subtitle" presStyleLbl="revTx" presStyleIdx="0" presStyleCnt="6">
        <dgm:presLayoutVars>
          <dgm:chMax val="0"/>
          <dgm:bulletEnabled/>
        </dgm:presLayoutVars>
      </dgm:prSet>
      <dgm:spPr/>
    </dgm:pt>
    <dgm:pt modelId="{3428E432-3435-4B48-BB7E-FCEEC3B15FDA}" type="pres">
      <dgm:prSet presAssocID="{B7672011-0D13-4C4D-A591-2B921E689746}" presName="Description" presStyleLbl="revTx" presStyleIdx="1" presStyleCnt="6">
        <dgm:presLayoutVars>
          <dgm:bulletEnabled/>
        </dgm:presLayoutVars>
      </dgm:prSet>
      <dgm:spPr/>
    </dgm:pt>
    <dgm:pt modelId="{6E6DBA54-530C-4994-9C07-1A6645EFB60C}" type="pres">
      <dgm:prSet presAssocID="{38BD2FFE-4999-4C1C-9616-9B710C153A20}" presName="sibTrans" presStyleLbl="sibTrans2D1" presStyleIdx="0" presStyleCnt="0"/>
      <dgm:spPr/>
    </dgm:pt>
    <dgm:pt modelId="{C98352DA-74F9-49D0-9961-D353095E7BBC}" type="pres">
      <dgm:prSet presAssocID="{B2C96855-EB12-4873-9C0A-9911D5E94C49}" presName="Composite" presStyleCnt="0"/>
      <dgm:spPr/>
    </dgm:pt>
    <dgm:pt modelId="{9EF9DC59-383F-4906-AD79-DA4FADFBBE73}" type="pres">
      <dgm:prSet presAssocID="{B2C96855-EB12-4873-9C0A-9911D5E94C49}"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5002" r="13494" b="-4"/>
          <a:stretch>
            <a:fillRect l="-20000" r="-20000"/>
          </a:stretch>
        </a:blipFill>
      </dgm:spPr>
      <dgm:extLst>
        <a:ext uri="{E40237B7-FDA0-4F09-8148-C483321AD2D9}">
          <dgm14:cNvPr xmlns:dgm14="http://schemas.microsoft.com/office/drawing/2010/diagram" id="0" name="" descr="En skärbräda med kryddor på toppen"/>
        </a:ext>
      </dgm:extLst>
    </dgm:pt>
    <dgm:pt modelId="{FA37588F-DE42-46A6-9BDE-87D34E026E03}" type="pres">
      <dgm:prSet presAssocID="{B2C96855-EB12-4873-9C0A-9911D5E94C49}" presName="Subtitle" presStyleLbl="revTx" presStyleIdx="2" presStyleCnt="6">
        <dgm:presLayoutVars>
          <dgm:chMax val="0"/>
          <dgm:bulletEnabled/>
        </dgm:presLayoutVars>
      </dgm:prSet>
      <dgm:spPr/>
    </dgm:pt>
    <dgm:pt modelId="{49D4CA84-F650-4BA6-9DB3-A8691971F1D0}" type="pres">
      <dgm:prSet presAssocID="{B2C96855-EB12-4873-9C0A-9911D5E94C49}" presName="Description" presStyleLbl="revTx" presStyleIdx="3" presStyleCnt="6">
        <dgm:presLayoutVars>
          <dgm:bulletEnabled/>
        </dgm:presLayoutVars>
      </dgm:prSet>
      <dgm:spPr/>
    </dgm:pt>
    <dgm:pt modelId="{FCCC047C-B2E3-482B-852E-FDF711BD15D0}" type="pres">
      <dgm:prSet presAssocID="{FDC34120-9801-4626-9F50-8D6A9214A2FF}" presName="sibTrans" presStyleLbl="sibTrans2D1" presStyleIdx="0" presStyleCnt="0"/>
      <dgm:spPr/>
    </dgm:pt>
    <dgm:pt modelId="{EACB563D-7817-4589-9E0E-D7415475F2F8}" type="pres">
      <dgm:prSet presAssocID="{8815E166-49C5-4C4D-BF6A-2E763B5CF6CA}" presName="Composite" presStyleCnt="0"/>
      <dgm:spPr/>
    </dgm:pt>
    <dgm:pt modelId="{91B65C7B-6236-4653-B419-9C1E149932A2}" type="pres">
      <dgm:prSet presAssocID="{8815E166-49C5-4C4D-BF6A-2E763B5CF6CA}"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9127" r="14119" b="-6"/>
          <a:stretch>
            <a:fillRect l="-25000" r="-25000"/>
          </a:stretch>
        </a:blipFill>
      </dgm:spPr>
      <dgm:extLst>
        <a:ext uri="{E40237B7-FDA0-4F09-8148-C483321AD2D9}">
          <dgm14:cNvPr xmlns:dgm14="http://schemas.microsoft.com/office/drawing/2010/diagram" id="0" name="" descr="Ung kvinna som arbetar från sitt hemmakontor."/>
        </a:ext>
      </dgm:extLst>
    </dgm:pt>
    <dgm:pt modelId="{2EA1A094-EAB5-4948-9126-EDC8E6EDBBCB}" type="pres">
      <dgm:prSet presAssocID="{8815E166-49C5-4C4D-BF6A-2E763B5CF6CA}" presName="Subtitle" presStyleLbl="revTx" presStyleIdx="4" presStyleCnt="6">
        <dgm:presLayoutVars>
          <dgm:chMax val="0"/>
          <dgm:bulletEnabled/>
        </dgm:presLayoutVars>
      </dgm:prSet>
      <dgm:spPr/>
    </dgm:pt>
    <dgm:pt modelId="{A97CEC08-4141-4CAF-95EE-95C7245D7729}" type="pres">
      <dgm:prSet presAssocID="{8815E166-49C5-4C4D-BF6A-2E763B5CF6CA}" presName="Description" presStyleLbl="revTx" presStyleIdx="5" presStyleCnt="6">
        <dgm:presLayoutVars>
          <dgm:bulletEnabled/>
        </dgm:presLayoutVars>
      </dgm:prSet>
      <dgm:spPr/>
    </dgm:pt>
  </dgm:ptLst>
  <dgm:cxnLst>
    <dgm:cxn modelId="{28C1A017-B4E6-4A40-9CDD-070D8642F365}" type="presOf" srcId="{FC06B882-AB8C-47F9-9EAF-CDB600DE8209}" destId="{5183FDDE-01C7-41AB-ACED-CE00653560E4}" srcOrd="0" destOrd="0" presId="urn:microsoft.com/office/officeart/2024/3/layout/verticalVisualTextBlock1"/>
    <dgm:cxn modelId="{0DD52D1D-2585-4680-86F5-66EFA17B46D0}" type="presOf" srcId="{B7672011-0D13-4C4D-A591-2B921E689746}" destId="{1E08785A-503D-48C1-8BB2-860895D4E545}" srcOrd="0" destOrd="0" presId="urn:microsoft.com/office/officeart/2024/3/layout/verticalVisualTextBlock1"/>
    <dgm:cxn modelId="{C9C06B1D-23E0-406F-A830-C49EAE18B81F}" type="presOf" srcId="{B2C96855-EB12-4873-9C0A-9911D5E94C49}" destId="{FA37588F-DE42-46A6-9BDE-87D34E026E03}" srcOrd="0" destOrd="0" presId="urn:microsoft.com/office/officeart/2024/3/layout/verticalVisualTextBlock1"/>
    <dgm:cxn modelId="{03F72745-214E-4BCF-9ABB-F7F9AEEA577E}" srcId="{B7672011-0D13-4C4D-A591-2B921E689746}" destId="{68977E22-61AC-4A67-BAAA-576B8403B9FE}" srcOrd="0" destOrd="0" parTransId="{BEB3F203-46F4-45CB-AF7B-F9D6B8DC2AB9}" sibTransId="{5E94B6CF-086A-4B7A-8ABD-B0D666610B02}"/>
    <dgm:cxn modelId="{B6A0FA57-CAA1-45A2-B104-FC9FE729D462}" type="presOf" srcId="{B8DFE57F-333C-4BB0-B300-2A0D2E5BCB56}" destId="{A97CEC08-4141-4CAF-95EE-95C7245D7729}" srcOrd="0" destOrd="0" presId="urn:microsoft.com/office/officeart/2024/3/layout/verticalVisualTextBlock1"/>
    <dgm:cxn modelId="{CE0EDE84-D0E2-42B3-99E4-36E639C1EECD}" type="presOf" srcId="{38BD2FFE-4999-4C1C-9616-9B710C153A20}" destId="{6E6DBA54-530C-4994-9C07-1A6645EFB60C}" srcOrd="0" destOrd="0" presId="urn:microsoft.com/office/officeart/2024/3/layout/verticalVisualTextBlock1"/>
    <dgm:cxn modelId="{AC59EB89-4EEA-4161-A589-2089CEBB25D6}" srcId="{B2C96855-EB12-4873-9C0A-9911D5E94C49}" destId="{C6903095-3646-4ED7-8580-7326274E0245}" srcOrd="0" destOrd="0" parTransId="{A8D4F3F4-6A84-453A-8E28-EE135CBC1C0F}" sibTransId="{D58E5C7A-7E44-44A9-9DDF-A1983DDD4324}"/>
    <dgm:cxn modelId="{1C3CA59D-00A0-4D1D-88EF-7DCC1BF5A49B}" type="presOf" srcId="{FDC34120-9801-4626-9F50-8D6A9214A2FF}" destId="{FCCC047C-B2E3-482B-852E-FDF711BD15D0}" srcOrd="0" destOrd="0" presId="urn:microsoft.com/office/officeart/2024/3/layout/verticalVisualTextBlock1"/>
    <dgm:cxn modelId="{BFE3DEA4-656D-440D-A9C9-484EC4B4999A}" type="presOf" srcId="{C6903095-3646-4ED7-8580-7326274E0245}" destId="{49D4CA84-F650-4BA6-9DB3-A8691971F1D0}" srcOrd="0" destOrd="0" presId="urn:microsoft.com/office/officeart/2024/3/layout/verticalVisualTextBlock1"/>
    <dgm:cxn modelId="{25D3CDA7-1245-400B-B38F-33DD674F96E8}" type="presOf" srcId="{8815E166-49C5-4C4D-BF6A-2E763B5CF6CA}" destId="{2EA1A094-EAB5-4948-9126-EDC8E6EDBBCB}" srcOrd="0" destOrd="0" presId="urn:microsoft.com/office/officeart/2024/3/layout/verticalVisualTextBlock1"/>
    <dgm:cxn modelId="{138632B4-8EA0-4D99-8C35-03317CEA962E}" srcId="{FC06B882-AB8C-47F9-9EAF-CDB600DE8209}" destId="{B7672011-0D13-4C4D-A591-2B921E689746}" srcOrd="0" destOrd="0" parTransId="{16B082E8-5773-4139-B21F-00347D60A55E}" sibTransId="{38BD2FFE-4999-4C1C-9616-9B710C153A20}"/>
    <dgm:cxn modelId="{321C4FCE-C105-4351-B31C-C12924D4DCEC}" srcId="{FC06B882-AB8C-47F9-9EAF-CDB600DE8209}" destId="{B2C96855-EB12-4873-9C0A-9911D5E94C49}" srcOrd="1" destOrd="0" parTransId="{CD7242A8-D351-418D-8A8B-A4A586F20756}" sibTransId="{FDC34120-9801-4626-9F50-8D6A9214A2FF}"/>
    <dgm:cxn modelId="{92D132D7-DDF4-4835-9BD8-77E8D8C10C94}" srcId="{8815E166-49C5-4C4D-BF6A-2E763B5CF6CA}" destId="{B8DFE57F-333C-4BB0-B300-2A0D2E5BCB56}" srcOrd="0" destOrd="0" parTransId="{0DDF09FA-A224-4107-BD02-6EDAADDDF809}" sibTransId="{B34F7D9F-8906-4482-95B3-042CF1799AF6}"/>
    <dgm:cxn modelId="{CC0CA4DC-939F-4A21-8695-52A2453F02B7}" srcId="{FC06B882-AB8C-47F9-9EAF-CDB600DE8209}" destId="{8815E166-49C5-4C4D-BF6A-2E763B5CF6CA}" srcOrd="2" destOrd="0" parTransId="{7F201654-4A57-4697-A17D-95D8B2E4A4E3}" sibTransId="{2952B98E-6CF6-40FF-A1FD-2A20463F122D}"/>
    <dgm:cxn modelId="{75D6EDE7-758C-47BE-A330-E3C0D1BECD97}" type="presOf" srcId="{68977E22-61AC-4A67-BAAA-576B8403B9FE}" destId="{3428E432-3435-4B48-BB7E-FCEEC3B15FDA}" srcOrd="0" destOrd="0" presId="urn:microsoft.com/office/officeart/2024/3/layout/verticalVisualTextBlock1"/>
    <dgm:cxn modelId="{63F834B5-84C7-48B6-B851-FA002CDA778C}" type="presParOf" srcId="{5183FDDE-01C7-41AB-ACED-CE00653560E4}" destId="{D8B9AA8E-AE48-41A0-A8D6-156041872A0A}" srcOrd="0" destOrd="0" presId="urn:microsoft.com/office/officeart/2024/3/layout/verticalVisualTextBlock1"/>
    <dgm:cxn modelId="{50C8AB44-232A-4E17-A4AF-A7B62E7BD8AE}" type="presParOf" srcId="{D8B9AA8E-AE48-41A0-A8D6-156041872A0A}" destId="{54C7B629-1460-4201-82FA-185FE66DFBED}" srcOrd="0" destOrd="0" presId="urn:microsoft.com/office/officeart/2024/3/layout/verticalVisualTextBlock1"/>
    <dgm:cxn modelId="{543931D8-5E23-409F-8251-DC7DC6E4E215}" type="presParOf" srcId="{D8B9AA8E-AE48-41A0-A8D6-156041872A0A}" destId="{1E08785A-503D-48C1-8BB2-860895D4E545}" srcOrd="1" destOrd="0" presId="urn:microsoft.com/office/officeart/2024/3/layout/verticalVisualTextBlock1"/>
    <dgm:cxn modelId="{CBB3C489-2B24-45E9-807D-C38AA44D2C9D}" type="presParOf" srcId="{D8B9AA8E-AE48-41A0-A8D6-156041872A0A}" destId="{3428E432-3435-4B48-BB7E-FCEEC3B15FDA}" srcOrd="2" destOrd="0" presId="urn:microsoft.com/office/officeart/2024/3/layout/verticalVisualTextBlock1"/>
    <dgm:cxn modelId="{5CB37066-EEBF-44B0-B284-AA84DD05E050}" type="presParOf" srcId="{5183FDDE-01C7-41AB-ACED-CE00653560E4}" destId="{6E6DBA54-530C-4994-9C07-1A6645EFB60C}" srcOrd="1" destOrd="0" presId="urn:microsoft.com/office/officeart/2024/3/layout/verticalVisualTextBlock1"/>
    <dgm:cxn modelId="{744828F4-F54D-4258-AFE4-0768853BECC4}" type="presParOf" srcId="{5183FDDE-01C7-41AB-ACED-CE00653560E4}" destId="{C98352DA-74F9-49D0-9961-D353095E7BBC}" srcOrd="2" destOrd="0" presId="urn:microsoft.com/office/officeart/2024/3/layout/verticalVisualTextBlock1"/>
    <dgm:cxn modelId="{AADFAE65-A864-4907-812C-917FC357AEF1}" type="presParOf" srcId="{C98352DA-74F9-49D0-9961-D353095E7BBC}" destId="{9EF9DC59-383F-4906-AD79-DA4FADFBBE73}" srcOrd="0" destOrd="0" presId="urn:microsoft.com/office/officeart/2024/3/layout/verticalVisualTextBlock1"/>
    <dgm:cxn modelId="{B6CC0478-F352-48CE-9CFB-A2AF56923442}" type="presParOf" srcId="{C98352DA-74F9-49D0-9961-D353095E7BBC}" destId="{FA37588F-DE42-46A6-9BDE-87D34E026E03}" srcOrd="1" destOrd="0" presId="urn:microsoft.com/office/officeart/2024/3/layout/verticalVisualTextBlock1"/>
    <dgm:cxn modelId="{65B718C2-8C02-4252-A60D-588D553A26DD}" type="presParOf" srcId="{C98352DA-74F9-49D0-9961-D353095E7BBC}" destId="{49D4CA84-F650-4BA6-9DB3-A8691971F1D0}" srcOrd="2" destOrd="0" presId="urn:microsoft.com/office/officeart/2024/3/layout/verticalVisualTextBlock1"/>
    <dgm:cxn modelId="{4D654963-C5B9-45DA-A72E-0CE575145942}" type="presParOf" srcId="{5183FDDE-01C7-41AB-ACED-CE00653560E4}" destId="{FCCC047C-B2E3-482B-852E-FDF711BD15D0}" srcOrd="3" destOrd="0" presId="urn:microsoft.com/office/officeart/2024/3/layout/verticalVisualTextBlock1"/>
    <dgm:cxn modelId="{88F92991-478D-4415-B866-C55C8DA7AD63}" type="presParOf" srcId="{5183FDDE-01C7-41AB-ACED-CE00653560E4}" destId="{EACB563D-7817-4589-9E0E-D7415475F2F8}" srcOrd="4" destOrd="0" presId="urn:microsoft.com/office/officeart/2024/3/layout/verticalVisualTextBlock1"/>
    <dgm:cxn modelId="{D1C8C247-77C2-4899-8E3A-23004DC7485B}" type="presParOf" srcId="{EACB563D-7817-4589-9E0E-D7415475F2F8}" destId="{91B65C7B-6236-4653-B419-9C1E149932A2}" srcOrd="0" destOrd="0" presId="urn:microsoft.com/office/officeart/2024/3/layout/verticalVisualTextBlock1"/>
    <dgm:cxn modelId="{F663A9A0-C32B-41F6-8F31-75AAAF7C2404}" type="presParOf" srcId="{EACB563D-7817-4589-9E0E-D7415475F2F8}" destId="{2EA1A094-EAB5-4948-9126-EDC8E6EDBBCB}" srcOrd="1" destOrd="0" presId="urn:microsoft.com/office/officeart/2024/3/layout/verticalVisualTextBlock1"/>
    <dgm:cxn modelId="{1127FB43-4CAB-4DB9-9A88-7970D83AF674}" type="presParOf" srcId="{EACB563D-7817-4589-9E0E-D7415475F2F8}" destId="{A97CEC08-4141-4CAF-95EE-95C7245D7729}"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A0F8F-D4DC-4631-AF4B-82901ECBF0AB}">
      <dsp:nvSpPr>
        <dsp:cNvPr id="0" name=""/>
        <dsp:cNvSpPr/>
      </dsp:nvSpPr>
      <dsp:spPr>
        <a:xfrm>
          <a:off x="0" y="0"/>
          <a:ext cx="1562048" cy="156204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33252" r="-7" b="-6"/>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5F815FFA-72A8-4E3C-9B6D-C5401CD05EDF}">
      <dsp:nvSpPr>
        <dsp:cNvPr id="0" name=""/>
        <dsp:cNvSpPr/>
      </dsp:nvSpPr>
      <dsp:spPr>
        <a:xfrm>
          <a:off x="1742048" y="0"/>
          <a:ext cx="8773551" cy="365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sv" sz="1800" kern="1200"/>
            <a:t>Ursprunglig modellfilosofi</a:t>
          </a:r>
        </a:p>
      </dsp:txBody>
      <dsp:txXfrm>
        <a:off x="1742048" y="0"/>
        <a:ext cx="8773551" cy="365780"/>
      </dsp:txXfrm>
    </dsp:sp>
    <dsp:sp modelId="{37914493-FE4F-4804-8672-2742E2149B82}">
      <dsp:nvSpPr>
        <dsp:cNvPr id="0" name=""/>
        <dsp:cNvSpPr/>
      </dsp:nvSpPr>
      <dsp:spPr>
        <a:xfrm>
          <a:off x="1742048" y="365780"/>
          <a:ext cx="8773551" cy="1196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sv" sz="1400" kern="1200"/>
            <a:t>Bostad först fokuserar på att tillhandahålla bostäder utan förutsättningar som nykterhet eller behandlingskrav.</a:t>
          </a:r>
        </a:p>
      </dsp:txBody>
      <dsp:txXfrm>
        <a:off x="1742048" y="365780"/>
        <a:ext cx="8773551" cy="1196267"/>
      </dsp:txXfrm>
    </dsp:sp>
    <dsp:sp modelId="{C1ED018D-BE00-4F11-8BAB-C9A4E92BB50E}">
      <dsp:nvSpPr>
        <dsp:cNvPr id="0" name=""/>
        <dsp:cNvSpPr/>
      </dsp:nvSpPr>
      <dsp:spPr>
        <a:xfrm>
          <a:off x="0" y="1687012"/>
          <a:ext cx="1562048" cy="156204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r="20493" b="-9"/>
          <a:stretch>
            <a:fillRect l="-13000" r="-13000"/>
          </a:stretch>
        </a:blipFill>
        <a:ln>
          <a:noFill/>
        </a:ln>
        <a:effectLst/>
      </dsp:spPr>
      <dsp:style>
        <a:lnRef idx="0">
          <a:scrgbClr r="0" g="0" b="0"/>
        </a:lnRef>
        <a:fillRef idx="3">
          <a:scrgbClr r="0" g="0" b="0"/>
        </a:fillRef>
        <a:effectRef idx="2">
          <a:scrgbClr r="0" g="0" b="0"/>
        </a:effectRef>
        <a:fontRef idx="minor">
          <a:schemeClr val="lt1"/>
        </a:fontRef>
      </dsp:style>
    </dsp:sp>
    <dsp:sp modelId="{AC7F6E72-E6DC-4A14-AF92-FD2ACDAF3605}">
      <dsp:nvSpPr>
        <dsp:cNvPr id="0" name=""/>
        <dsp:cNvSpPr/>
      </dsp:nvSpPr>
      <dsp:spPr>
        <a:xfrm>
          <a:off x="1742048" y="1687012"/>
          <a:ext cx="8773551" cy="365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sv" sz="1800" kern="1200"/>
            <a:t>Risk för ytterligare tillstånd</a:t>
          </a:r>
        </a:p>
      </dsp:txBody>
      <dsp:txXfrm>
        <a:off x="1742048" y="1687012"/>
        <a:ext cx="8773551" cy="365780"/>
      </dsp:txXfrm>
    </dsp:sp>
    <dsp:sp modelId="{AE0DA10B-5FBA-42C3-AA03-A08CA6A55499}">
      <dsp:nvSpPr>
        <dsp:cNvPr id="0" name=""/>
        <dsp:cNvSpPr/>
      </dsp:nvSpPr>
      <dsp:spPr>
        <a:xfrm>
          <a:off x="1742048" y="2052792"/>
          <a:ext cx="8773551" cy="1196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sv" sz="1400" kern="1200" dirty="0"/>
            <a:t>Genom att införa krav som nykterhet eller behandling före bostad ändras modellen till "Behandling först".</a:t>
          </a:r>
        </a:p>
      </dsp:txBody>
      <dsp:txXfrm>
        <a:off x="1742048" y="2052792"/>
        <a:ext cx="8773551" cy="1196267"/>
      </dsp:txXfrm>
    </dsp:sp>
    <dsp:sp modelId="{F2DACEF7-F235-41A6-8018-70A0A2665108}">
      <dsp:nvSpPr>
        <dsp:cNvPr id="0" name=""/>
        <dsp:cNvSpPr/>
      </dsp:nvSpPr>
      <dsp:spPr>
        <a:xfrm>
          <a:off x="0" y="3374024"/>
          <a:ext cx="1562048" cy="156204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416" r="31829" b="-6"/>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5F4002C3-063E-4D73-B81A-F3CE1C1C37AF}">
      <dsp:nvSpPr>
        <dsp:cNvPr id="0" name=""/>
        <dsp:cNvSpPr/>
      </dsp:nvSpPr>
      <dsp:spPr>
        <a:xfrm>
          <a:off x="1742048" y="3374024"/>
          <a:ext cx="8773551" cy="365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sv" sz="1800" kern="1200"/>
            <a:t>Inverkan på effektiviteten</a:t>
          </a:r>
        </a:p>
      </dsp:txBody>
      <dsp:txXfrm>
        <a:off x="1742048" y="3374024"/>
        <a:ext cx="8773551" cy="365780"/>
      </dsp:txXfrm>
    </dsp:sp>
    <dsp:sp modelId="{9CC627BF-57A6-4972-962D-FAD821F1AA21}">
      <dsp:nvSpPr>
        <dsp:cNvPr id="0" name=""/>
        <dsp:cNvSpPr/>
      </dsp:nvSpPr>
      <dsp:spPr>
        <a:xfrm>
          <a:off x="1742048" y="3739805"/>
          <a:ext cx="8773551" cy="1196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sv" sz="1400" kern="1200"/>
            <a:t>Att överkomplicera modellen underminerar dess effektivitet och minskar tillgängligheten för dem som behöver det.</a:t>
          </a:r>
        </a:p>
      </dsp:txBody>
      <dsp:txXfrm>
        <a:off x="1742048" y="3739805"/>
        <a:ext cx="8773551" cy="1196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7B629-1460-4201-82FA-185FE66DFBED}">
      <dsp:nvSpPr>
        <dsp:cNvPr id="0" name=""/>
        <dsp:cNvSpPr/>
      </dsp:nvSpPr>
      <dsp:spPr>
        <a:xfrm>
          <a:off x="0" y="0"/>
          <a:ext cx="1562048" cy="156204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7741" r="14751" b="-10"/>
          <a:stretch>
            <a:fillRect l="-15000" r="-15000"/>
          </a:stretch>
        </a:blipFill>
        <a:ln>
          <a:noFill/>
        </a:ln>
        <a:effectLst/>
      </dsp:spPr>
      <dsp:style>
        <a:lnRef idx="0">
          <a:scrgbClr r="0" g="0" b="0"/>
        </a:lnRef>
        <a:fillRef idx="3">
          <a:scrgbClr r="0" g="0" b="0"/>
        </a:fillRef>
        <a:effectRef idx="2">
          <a:scrgbClr r="0" g="0" b="0"/>
        </a:effectRef>
        <a:fontRef idx="minor">
          <a:schemeClr val="lt1"/>
        </a:fontRef>
      </dsp:style>
    </dsp:sp>
    <dsp:sp modelId="{1E08785A-503D-48C1-8BB2-860895D4E545}">
      <dsp:nvSpPr>
        <dsp:cNvPr id="0" name=""/>
        <dsp:cNvSpPr/>
      </dsp:nvSpPr>
      <dsp:spPr>
        <a:xfrm>
          <a:off x="1742048" y="0"/>
          <a:ext cx="8773551" cy="365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sv" sz="1800" kern="1200"/>
            <a:t>Bevara den ursprungliga modellen</a:t>
          </a:r>
        </a:p>
      </dsp:txBody>
      <dsp:txXfrm>
        <a:off x="1742048" y="0"/>
        <a:ext cx="8773551" cy="365780"/>
      </dsp:txXfrm>
    </dsp:sp>
    <dsp:sp modelId="{3428E432-3435-4B48-BB7E-FCEEC3B15FDA}">
      <dsp:nvSpPr>
        <dsp:cNvPr id="0" name=""/>
        <dsp:cNvSpPr/>
      </dsp:nvSpPr>
      <dsp:spPr>
        <a:xfrm>
          <a:off x="1742048" y="365780"/>
          <a:ext cx="8773551" cy="1196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sv" sz="1400" kern="1200" dirty="0"/>
            <a:t>Att behålla kärnelementen i Bostad Först är avgörande för att bevara dess identitet och effektivitet.</a:t>
          </a:r>
        </a:p>
      </dsp:txBody>
      <dsp:txXfrm>
        <a:off x="1742048" y="365780"/>
        <a:ext cx="8773551" cy="1196267"/>
      </dsp:txXfrm>
    </dsp:sp>
    <dsp:sp modelId="{9EF9DC59-383F-4906-AD79-DA4FADFBBE73}">
      <dsp:nvSpPr>
        <dsp:cNvPr id="0" name=""/>
        <dsp:cNvSpPr/>
      </dsp:nvSpPr>
      <dsp:spPr>
        <a:xfrm>
          <a:off x="0" y="1687012"/>
          <a:ext cx="1562048" cy="156204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5002" r="13494" b="-4"/>
          <a:stretch>
            <a:fillRect l="-20000" r="-20000"/>
          </a:stretch>
        </a:blipFill>
        <a:ln>
          <a:noFill/>
        </a:ln>
        <a:effectLst/>
      </dsp:spPr>
      <dsp:style>
        <a:lnRef idx="0">
          <a:scrgbClr r="0" g="0" b="0"/>
        </a:lnRef>
        <a:fillRef idx="3">
          <a:scrgbClr r="0" g="0" b="0"/>
        </a:fillRef>
        <a:effectRef idx="2">
          <a:scrgbClr r="0" g="0" b="0"/>
        </a:effectRef>
        <a:fontRef idx="minor">
          <a:schemeClr val="lt1"/>
        </a:fontRef>
      </dsp:style>
    </dsp:sp>
    <dsp:sp modelId="{FA37588F-DE42-46A6-9BDE-87D34E026E03}">
      <dsp:nvSpPr>
        <dsp:cNvPr id="0" name=""/>
        <dsp:cNvSpPr/>
      </dsp:nvSpPr>
      <dsp:spPr>
        <a:xfrm>
          <a:off x="1742048" y="1687012"/>
          <a:ext cx="8773551" cy="365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sv" sz="1800" kern="1200"/>
            <a:t>Balanserad anpassning</a:t>
          </a:r>
        </a:p>
      </dsp:txBody>
      <dsp:txXfrm>
        <a:off x="1742048" y="1687012"/>
        <a:ext cx="8773551" cy="365780"/>
      </dsp:txXfrm>
    </dsp:sp>
    <dsp:sp modelId="{49D4CA84-F650-4BA6-9DB3-A8691971F1D0}">
      <dsp:nvSpPr>
        <dsp:cNvPr id="0" name=""/>
        <dsp:cNvSpPr/>
      </dsp:nvSpPr>
      <dsp:spPr>
        <a:xfrm>
          <a:off x="1742048" y="2052792"/>
          <a:ext cx="8773551" cy="1196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sv" sz="1400" kern="1200"/>
            <a:t>Justeringar bör vara genomtänkta och balanserade för att respektera filosofin utan att kompromissa med modellen.</a:t>
          </a:r>
        </a:p>
      </dsp:txBody>
      <dsp:txXfrm>
        <a:off x="1742048" y="2052792"/>
        <a:ext cx="8773551" cy="1196267"/>
      </dsp:txXfrm>
    </dsp:sp>
    <dsp:sp modelId="{91B65C7B-6236-4653-B419-9C1E149932A2}">
      <dsp:nvSpPr>
        <dsp:cNvPr id="0" name=""/>
        <dsp:cNvSpPr/>
      </dsp:nvSpPr>
      <dsp:spPr>
        <a:xfrm>
          <a:off x="0" y="3374024"/>
          <a:ext cx="1562048" cy="156204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9127" r="14119" b="-6"/>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2EA1A094-EAB5-4948-9126-EDC8E6EDBBCB}">
      <dsp:nvSpPr>
        <dsp:cNvPr id="0" name=""/>
        <dsp:cNvSpPr/>
      </dsp:nvSpPr>
      <dsp:spPr>
        <a:xfrm>
          <a:off x="1742048" y="3374024"/>
          <a:ext cx="8773551" cy="365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sv" sz="1800" kern="1200"/>
            <a:t>Nyfiket tankesätt</a:t>
          </a:r>
        </a:p>
      </dsp:txBody>
      <dsp:txXfrm>
        <a:off x="1742048" y="3374024"/>
        <a:ext cx="8773551" cy="365780"/>
      </dsp:txXfrm>
    </dsp:sp>
    <dsp:sp modelId="{A97CEC08-4141-4CAF-95EE-95C7245D7729}">
      <dsp:nvSpPr>
        <dsp:cNvPr id="0" name=""/>
        <dsp:cNvSpPr/>
      </dsp:nvSpPr>
      <dsp:spPr>
        <a:xfrm>
          <a:off x="1742048" y="3739805"/>
          <a:ext cx="8773551" cy="1196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sv" sz="1400" kern="1200"/>
            <a:t>Att närma sig modellen med nyfikenhet snarare än dömande hjälper till att bevara dess kärna samtidigt som den anpassas effektivt.</a:t>
          </a:r>
        </a:p>
      </dsp:txBody>
      <dsp:txXfrm>
        <a:off x="1742048" y="3739805"/>
        <a:ext cx="8773551" cy="1196267"/>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579EA2F2-0FB1-F465-55AB-39496FBF8A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BE478B8E-A025-55B8-4334-51F5F470CD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0C2ADC-CDE1-46C8-B0B9-74EC221ED48B}" type="datetimeFigureOut">
              <a:rPr lang="sv-SE" smtClean="0"/>
              <a:t>2025-09-15</a:t>
            </a:fld>
            <a:endParaRPr lang="sv-SE"/>
          </a:p>
        </p:txBody>
      </p:sp>
      <p:sp>
        <p:nvSpPr>
          <p:cNvPr id="4" name="Platshållare för sidfot 3">
            <a:extLst>
              <a:ext uri="{FF2B5EF4-FFF2-40B4-BE49-F238E27FC236}">
                <a16:creationId xmlns:a16="http://schemas.microsoft.com/office/drawing/2014/main" id="{824045FE-D39E-3F05-919E-DD2E45E784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4BBE175-9F0D-93BD-AED4-7238A932DB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733F2E-BD5C-449E-8641-0C3974216AC6}" type="slidenum">
              <a:rPr lang="sv-SE" smtClean="0"/>
              <a:t>‹#›</a:t>
            </a:fld>
            <a:endParaRPr lang="sv-SE"/>
          </a:p>
        </p:txBody>
      </p:sp>
    </p:spTree>
    <p:extLst>
      <p:ext uri="{BB962C8B-B14F-4D97-AF65-F5344CB8AC3E}">
        <p14:creationId xmlns:p14="http://schemas.microsoft.com/office/powerpoint/2010/main" val="3896402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6BEDD-9653-4166-8E31-D9026D7452CE}" type="datetimeFigureOut">
              <a:rPr lang="sv-SE" smtClean="0"/>
              <a:t>2025-09-15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A215D-2E1D-4C86-81CD-C42E88A554D3}" type="slidenum">
              <a:rPr lang="sv-SE" smtClean="0"/>
              <a:t>‹#›</a:t>
            </a:fld>
            <a:endParaRPr lang="sv-SE"/>
          </a:p>
        </p:txBody>
      </p:sp>
    </p:spTree>
    <p:extLst>
      <p:ext uri="{BB962C8B-B14F-4D97-AF65-F5344CB8AC3E}">
        <p14:creationId xmlns:p14="http://schemas.microsoft.com/office/powerpoint/2010/main" val="4143523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54A215D-2E1D-4C86-81CD-C42E88A554D3}" type="slidenum">
              <a:rPr lang="sv-SE" smtClean="0"/>
              <a:t>1</a:t>
            </a:fld>
            <a:endParaRPr lang="sv-SE"/>
          </a:p>
        </p:txBody>
      </p:sp>
    </p:spTree>
    <p:extLst>
      <p:ext uri="{BB962C8B-B14F-4D97-AF65-F5344CB8AC3E}">
        <p14:creationId xmlns:p14="http://schemas.microsoft.com/office/powerpoint/2010/main" val="54180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dirty="0"/>
              <a:t>Housing First är som en klassisk rätt – enkel men exakt. För att modellen ska fungera måste vi förstå dess 'recept' och undvika att lägga till eller ta bort ingredienser utan eftertanke. För mycket förändring leder till att modellen förlorar sin identitet, och för lite gör att den inte är effektiv. Genom att vara nyfikna snarare än dömande, som Walt Whitman föreslog, kan vi bevara Housing Firsts kärna och samtidigt anpassa den med respekt för dess filosofi. Det handlar om att laga rätt rätt – med rätt ingredienser.</a:t>
            </a:r>
          </a:p>
        </p:txBody>
      </p:sp>
      <p:sp>
        <p:nvSpPr>
          <p:cNvPr id="4" name="Slide Number Placeholder 3"/>
          <p:cNvSpPr>
            <a:spLocks noGrp="1"/>
          </p:cNvSpPr>
          <p:nvPr>
            <p:ph type="sldNum" sz="quarter" idx="5"/>
          </p:nvPr>
        </p:nvSpPr>
        <p:spPr/>
        <p:txBody>
          <a:bodyPr/>
          <a:lstStyle/>
          <a:p>
            <a:fld id="{7331680C-A0BA-4137-9CA2-96D02C7709A7}" type="slidenum">
              <a:t>13</a:t>
            </a:fld>
            <a:endParaRPr lang="en-US"/>
          </a:p>
        </p:txBody>
      </p:sp>
    </p:spTree>
    <p:extLst>
      <p:ext uri="{BB962C8B-B14F-4D97-AF65-F5344CB8AC3E}">
        <p14:creationId xmlns:p14="http://schemas.microsoft.com/office/powerpoint/2010/main" val="1797038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t>Humanistisk psykologi, Maslows behovshierarki, Recovery-modellen, Empowerment-teorin, Social rättvisa</a:t>
            </a:r>
          </a:p>
        </p:txBody>
      </p:sp>
      <p:sp>
        <p:nvSpPr>
          <p:cNvPr id="4" name="Slide Number Placeholder 3"/>
          <p:cNvSpPr>
            <a:spLocks noGrp="1"/>
          </p:cNvSpPr>
          <p:nvPr>
            <p:ph type="sldNum" sz="quarter" idx="5"/>
          </p:nvPr>
        </p:nvSpPr>
        <p:spPr/>
        <p:txBody>
          <a:bodyPr/>
          <a:lstStyle/>
          <a:p>
            <a:fld id="{83F6ADCB-A029-4DB5-9A98-B7FD8E618DCA}" type="slidenum">
              <a:t>14</a:t>
            </a:fld>
            <a:endParaRPr lang="en-US"/>
          </a:p>
        </p:txBody>
      </p:sp>
    </p:spTree>
    <p:extLst>
      <p:ext uri="{BB962C8B-B14F-4D97-AF65-F5344CB8AC3E}">
        <p14:creationId xmlns:p14="http://schemas.microsoft.com/office/powerpoint/2010/main" val="274392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t>Humanistisk psykologi betonar individens inneboende värde, potential och behov av självförverkligande. Denna teori utgår från att varje människa har rätt till respekt, empati och stöd utan att först behöva bevisa sin värdighet. Housing First-modellen är starkt förankrad i denna filosofi, då den erbjuder bostad som en grundläggande rättighet, oavsett individens bakgrund, diagnos eller livssituation. Istället för att döma människor utifrån deras historia, möter modellen dem med nyfikenhet och förståelse. Detta speglar Walt Whitmans uppmaning att vara nyfiken snarare än dömande, och att se varje individ som en unik person med potential till förändring och utveckling.</a:t>
            </a:r>
          </a:p>
        </p:txBody>
      </p:sp>
      <p:sp>
        <p:nvSpPr>
          <p:cNvPr id="4" name="Slide Number Placeholder 3"/>
          <p:cNvSpPr>
            <a:spLocks noGrp="1"/>
          </p:cNvSpPr>
          <p:nvPr>
            <p:ph type="sldNum" sz="quarter" idx="5"/>
          </p:nvPr>
        </p:nvSpPr>
        <p:spPr/>
        <p:txBody>
          <a:bodyPr/>
          <a:lstStyle/>
          <a:p>
            <a:fld id="{83F6ADCB-A029-4DB5-9A98-B7FD8E618DCA}" type="slidenum">
              <a:t>15</a:t>
            </a:fld>
            <a:endParaRPr lang="en-US"/>
          </a:p>
        </p:txBody>
      </p:sp>
    </p:spTree>
    <p:extLst>
      <p:ext uri="{BB962C8B-B14F-4D97-AF65-F5344CB8AC3E}">
        <p14:creationId xmlns:p14="http://schemas.microsoft.com/office/powerpoint/2010/main" val="2267131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t>Maslows behovshierarki är en psykologisk teori som beskriver hur människor motiveras av olika nivåer av behov, från grundläggande fysiska behov till självförverkligande. Enligt denna modell måste behov som trygghet och bostad tillgodoses innan individen kan fokusera på högre mål som personlig utveckling. Housing First-modellen följer denna logik genom att erbjuda bostad först, vilket skapar en stabil grund för vidare återhämtning och integration. Istället för att kräva att individen först uppfyller vissa kriterier, som nykterhet eller behandling, erkänner modellen att trygghet är en förutsättning för förändring. Detta förhållningssätt är i linje med Whitmans citat, där nyfikenhet på individens behov ersätter dömande attityder kring deras livssituation.</a:t>
            </a:r>
          </a:p>
        </p:txBody>
      </p:sp>
      <p:sp>
        <p:nvSpPr>
          <p:cNvPr id="4" name="Slide Number Placeholder 3"/>
          <p:cNvSpPr>
            <a:spLocks noGrp="1"/>
          </p:cNvSpPr>
          <p:nvPr>
            <p:ph type="sldNum" sz="quarter" idx="5"/>
          </p:nvPr>
        </p:nvSpPr>
        <p:spPr/>
        <p:txBody>
          <a:bodyPr/>
          <a:lstStyle/>
          <a:p>
            <a:fld id="{83F6ADCB-A029-4DB5-9A98-B7FD8E618DCA}" type="slidenum">
              <a:t>16</a:t>
            </a:fld>
            <a:endParaRPr lang="en-US"/>
          </a:p>
        </p:txBody>
      </p:sp>
    </p:spTree>
    <p:extLst>
      <p:ext uri="{BB962C8B-B14F-4D97-AF65-F5344CB8AC3E}">
        <p14:creationId xmlns:p14="http://schemas.microsoft.com/office/powerpoint/2010/main" val="2235869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t>Recovery-modellen inom psykiatri och missbruksvård betonar individens egen väg till återhämtning, där stöd ges utifrån personens egna mål och behov. Denna modell avvisar idéer om att återhämtning måste följa en viss ordning eller uppfylla externa krav. Housing First är ett praktiskt uttryck för recovery-modellen, då den erbjuder bostad utan villkor och låter individen definiera sin egen återhämtningsresa. Genom att inte döma eller kontrollera, utan istället vara nyfiken på individens erfarenheter och mål, skapas en miljö där förändring är möjlig. Whitmans citat fungerar som en etisk kompass i detta sammanhang, där nyfikenhet och respekt ersätter traditionella dömande strukturer inom vård och socialt arbete.</a:t>
            </a:r>
          </a:p>
        </p:txBody>
      </p:sp>
      <p:sp>
        <p:nvSpPr>
          <p:cNvPr id="4" name="Slide Number Placeholder 3"/>
          <p:cNvSpPr>
            <a:spLocks noGrp="1"/>
          </p:cNvSpPr>
          <p:nvPr>
            <p:ph type="sldNum" sz="quarter" idx="5"/>
          </p:nvPr>
        </p:nvSpPr>
        <p:spPr/>
        <p:txBody>
          <a:bodyPr/>
          <a:lstStyle/>
          <a:p>
            <a:fld id="{83F6ADCB-A029-4DB5-9A98-B7FD8E618DCA}" type="slidenum">
              <a:t>17</a:t>
            </a:fld>
            <a:endParaRPr lang="en-US"/>
          </a:p>
        </p:txBody>
      </p:sp>
    </p:spTree>
    <p:extLst>
      <p:ext uri="{BB962C8B-B14F-4D97-AF65-F5344CB8AC3E}">
        <p14:creationId xmlns:p14="http://schemas.microsoft.com/office/powerpoint/2010/main" val="2693664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t>Empowerment-teorin handlar om att stärka individens egenmakt och förmåga att fatta beslut om sitt eget liv. Denna teori utgår från att människor har resurser och kapacitet att förändra sin situation, om de får rätt stöd och kontroll över sina val. Housing First tillämpar empowerment genom att ge människor möjlighet att välja boende, behålla sin bostad utan villkor, och få stöd utifrån sina egna behov. Detta skapar en känsla av kontroll och ansvar, vilket är avgörande för långsiktig förändring. Genom att vara nyfiken på vad människor kan uppnå när de får makt över sin situation, snarare än att döma dem för tidigare misslyckanden, förverkligas Whitmans filosofi i praktiken.</a:t>
            </a:r>
          </a:p>
        </p:txBody>
      </p:sp>
      <p:sp>
        <p:nvSpPr>
          <p:cNvPr id="4" name="Slide Number Placeholder 3"/>
          <p:cNvSpPr>
            <a:spLocks noGrp="1"/>
          </p:cNvSpPr>
          <p:nvPr>
            <p:ph type="sldNum" sz="quarter" idx="5"/>
          </p:nvPr>
        </p:nvSpPr>
        <p:spPr/>
        <p:txBody>
          <a:bodyPr/>
          <a:lstStyle/>
          <a:p>
            <a:fld id="{83F6ADCB-A029-4DB5-9A98-B7FD8E618DCA}" type="slidenum">
              <a:t>18</a:t>
            </a:fld>
            <a:endParaRPr lang="en-US"/>
          </a:p>
        </p:txBody>
      </p:sp>
    </p:spTree>
    <p:extLst>
      <p:ext uri="{BB962C8B-B14F-4D97-AF65-F5344CB8AC3E}">
        <p14:creationId xmlns:p14="http://schemas.microsoft.com/office/powerpoint/2010/main" val="4014533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t>Social rättvisa är en samhällsteori som fokuserar på jämlikhet, rättvisa och tillgång till resurser för alla medborgare. Den utmanar strukturella ojämlikheter och diskriminering, och strävar efter att skapa ett samhälle där alla har lika möjligheter. Housing First är ett uttryck för social rättvisa, då modellen erkänner bostad som en mänsklig rättighet och arbetar för att motverka hemlöshet som ett strukturellt problem. Genom att erbjuda bostad utan krav och med respekt för individens värdighet, utmanar modellen traditionella dömande system. Whitmans citat uppmanar oss att vara nyfikna på systemets påverkan på individen, snarare än att döma individen för sin situation. Detta perspektiv är centralt för att förstå Housing First som en rättvisemodell.</a:t>
            </a:r>
          </a:p>
        </p:txBody>
      </p:sp>
      <p:sp>
        <p:nvSpPr>
          <p:cNvPr id="4" name="Slide Number Placeholder 3"/>
          <p:cNvSpPr>
            <a:spLocks noGrp="1"/>
          </p:cNvSpPr>
          <p:nvPr>
            <p:ph type="sldNum" sz="quarter" idx="5"/>
          </p:nvPr>
        </p:nvSpPr>
        <p:spPr/>
        <p:txBody>
          <a:bodyPr/>
          <a:lstStyle/>
          <a:p>
            <a:fld id="{83F6ADCB-A029-4DB5-9A98-B7FD8E618DCA}" type="slidenum">
              <a:t>19</a:t>
            </a:fld>
            <a:endParaRPr lang="en-US"/>
          </a:p>
        </p:txBody>
      </p:sp>
    </p:spTree>
    <p:extLst>
      <p:ext uri="{BB962C8B-B14F-4D97-AF65-F5344CB8AC3E}">
        <p14:creationId xmlns:p14="http://schemas.microsoft.com/office/powerpoint/2010/main" val="2274368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54A215D-2E1D-4C86-81CD-C42E88A554D3}" type="slidenum">
              <a:rPr lang="sv-SE" smtClean="0"/>
              <a:t>22</a:t>
            </a:fld>
            <a:endParaRPr lang="sv-SE"/>
          </a:p>
        </p:txBody>
      </p:sp>
    </p:spTree>
    <p:extLst>
      <p:ext uri="{BB962C8B-B14F-4D97-AF65-F5344CB8AC3E}">
        <p14:creationId xmlns:p14="http://schemas.microsoft.com/office/powerpoint/2010/main" val="501164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t>AI-genererat innehåll kan vara felaktigt.
---</a:t>
            </a:r>
          </a:p>
        </p:txBody>
      </p:sp>
      <p:sp>
        <p:nvSpPr>
          <p:cNvPr id="4" name="Slide Number Placeholder 3"/>
          <p:cNvSpPr>
            <a:spLocks noGrp="1"/>
          </p:cNvSpPr>
          <p:nvPr>
            <p:ph type="sldNum" sz="quarter" idx="5"/>
          </p:nvPr>
        </p:nvSpPr>
        <p:spPr/>
        <p:txBody>
          <a:bodyPr/>
          <a:lstStyle/>
          <a:p>
            <a:fld id="{7331680C-A0BA-4137-9CA2-96D02C7709A7}" type="slidenum">
              <a:t>4</a:t>
            </a:fld>
            <a:endParaRPr lang="en-US"/>
          </a:p>
        </p:txBody>
      </p:sp>
    </p:spTree>
    <p:extLst>
      <p:ext uri="{BB962C8B-B14F-4D97-AF65-F5344CB8AC3E}">
        <p14:creationId xmlns:p14="http://schemas.microsoft.com/office/powerpoint/2010/main" val="3699508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 dirty="0"/>
          </a:p>
        </p:txBody>
      </p:sp>
      <p:sp>
        <p:nvSpPr>
          <p:cNvPr id="4" name="Slide Number Placeholder 3"/>
          <p:cNvSpPr>
            <a:spLocks noGrp="1"/>
          </p:cNvSpPr>
          <p:nvPr>
            <p:ph type="sldNum" sz="quarter" idx="5"/>
          </p:nvPr>
        </p:nvSpPr>
        <p:spPr/>
        <p:txBody>
          <a:bodyPr/>
          <a:lstStyle/>
          <a:p>
            <a:fld id="{7331680C-A0BA-4137-9CA2-96D02C7709A7}" type="slidenum">
              <a:t>5</a:t>
            </a:fld>
            <a:endParaRPr lang="en-US"/>
          </a:p>
        </p:txBody>
      </p:sp>
    </p:spTree>
    <p:extLst>
      <p:ext uri="{BB962C8B-B14F-4D97-AF65-F5344CB8AC3E}">
        <p14:creationId xmlns:p14="http://schemas.microsoft.com/office/powerpoint/2010/main" val="172255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dirty="0"/>
              <a:t>Housing First är en evidensbaserad modell för att bekämpa hemlöshet. Den bygger på att erbjuda permanent bostad som första steg, utan krav på nykterhet eller behandling. Stödet som erbjuds är frivilligt och individanpassat, vilket innebär att varje person får hjälp utifrån sina egna behov och mål. Modellen utgår från respekt, valfrihet och ett icke-dömande förhållningssätt, vilket speglas i Walt Whitmans citat: 'Var nyfiken, inte dömande.' Housing First har visat sig vara effektiv för att skapa långsiktig stabilitet och förbättrad livskvalitet för personer i hemlöshet.</a:t>
            </a:r>
          </a:p>
        </p:txBody>
      </p:sp>
      <p:sp>
        <p:nvSpPr>
          <p:cNvPr id="4" name="Slide Number Placeholder 3"/>
          <p:cNvSpPr>
            <a:spLocks noGrp="1"/>
          </p:cNvSpPr>
          <p:nvPr>
            <p:ph type="sldNum" sz="quarter" idx="5"/>
          </p:nvPr>
        </p:nvSpPr>
        <p:spPr/>
        <p:txBody>
          <a:bodyPr/>
          <a:lstStyle/>
          <a:p>
            <a:fld id="{7331680C-A0BA-4137-9CA2-96D02C7709A7}" type="slidenum">
              <a:t>6</a:t>
            </a:fld>
            <a:endParaRPr lang="en-US"/>
          </a:p>
        </p:txBody>
      </p:sp>
    </p:spTree>
    <p:extLst>
      <p:ext uri="{BB962C8B-B14F-4D97-AF65-F5344CB8AC3E}">
        <p14:creationId xmlns:p14="http://schemas.microsoft.com/office/powerpoint/2010/main" val="2726831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t>Risker med överkomplicering</a:t>
            </a:r>
          </a:p>
        </p:txBody>
      </p:sp>
      <p:sp>
        <p:nvSpPr>
          <p:cNvPr id="4" name="Slide Number Placeholder 3"/>
          <p:cNvSpPr>
            <a:spLocks noGrp="1"/>
          </p:cNvSpPr>
          <p:nvPr>
            <p:ph type="sldNum" sz="quarter" idx="5"/>
          </p:nvPr>
        </p:nvSpPr>
        <p:spPr/>
        <p:txBody>
          <a:bodyPr/>
          <a:lstStyle/>
          <a:p>
            <a:fld id="{7331680C-A0BA-4137-9CA2-96D02C7709A7}" type="slidenum">
              <a:t>7</a:t>
            </a:fld>
            <a:endParaRPr lang="en-US"/>
          </a:p>
        </p:txBody>
      </p:sp>
    </p:spTree>
    <p:extLst>
      <p:ext uri="{BB962C8B-B14F-4D97-AF65-F5344CB8AC3E}">
        <p14:creationId xmlns:p14="http://schemas.microsoft.com/office/powerpoint/2010/main" val="2479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dirty="0"/>
              <a:t>Att lägga till för många krav eller komponenter i Housing First kan liknas vid att tillsätta grädde i carbonara – det blir något annat än originalet. Om modellen börjar innehålla krav på nykterhet, behandling eller andra villkor innan bostad erbjuds, förvandlas den till 'Treatment First'. Detta underminerar den grundläggande filosofin och kan minska modellens effektivitet. Balansen förloras, och insatserna riskerar att bli mindre tillgängliga för dem som behöver dem mest. Det är viktigt att förstå att välmenande tillägg kan förändra hela modellen.</a:t>
            </a:r>
          </a:p>
        </p:txBody>
      </p:sp>
      <p:sp>
        <p:nvSpPr>
          <p:cNvPr id="4" name="Slide Number Placeholder 3"/>
          <p:cNvSpPr>
            <a:spLocks noGrp="1"/>
          </p:cNvSpPr>
          <p:nvPr>
            <p:ph type="sldNum" sz="quarter" idx="5"/>
          </p:nvPr>
        </p:nvSpPr>
        <p:spPr/>
        <p:txBody>
          <a:bodyPr/>
          <a:lstStyle/>
          <a:p>
            <a:fld id="{7331680C-A0BA-4137-9CA2-96D02C7709A7}" type="slidenum">
              <a:t>8</a:t>
            </a:fld>
            <a:endParaRPr lang="en-US"/>
          </a:p>
        </p:txBody>
      </p:sp>
    </p:spTree>
    <p:extLst>
      <p:ext uri="{BB962C8B-B14F-4D97-AF65-F5344CB8AC3E}">
        <p14:creationId xmlns:p14="http://schemas.microsoft.com/office/powerpoint/2010/main" val="3670891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t>Konsekvenser av att förlora kärnan</a:t>
            </a:r>
          </a:p>
        </p:txBody>
      </p:sp>
      <p:sp>
        <p:nvSpPr>
          <p:cNvPr id="4" name="Slide Number Placeholder 3"/>
          <p:cNvSpPr>
            <a:spLocks noGrp="1"/>
          </p:cNvSpPr>
          <p:nvPr>
            <p:ph type="sldNum" sz="quarter" idx="5"/>
          </p:nvPr>
        </p:nvSpPr>
        <p:spPr/>
        <p:txBody>
          <a:bodyPr/>
          <a:lstStyle/>
          <a:p>
            <a:fld id="{7331680C-A0BA-4137-9CA2-96D02C7709A7}" type="slidenum">
              <a:t>9</a:t>
            </a:fld>
            <a:endParaRPr lang="en-US"/>
          </a:p>
        </p:txBody>
      </p:sp>
    </p:spTree>
    <p:extLst>
      <p:ext uri="{BB962C8B-B14F-4D97-AF65-F5344CB8AC3E}">
        <p14:creationId xmlns:p14="http://schemas.microsoft.com/office/powerpoint/2010/main" val="1770570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dirty="0"/>
              <a:t>Om man tar bort en grundläggande komponent i Housing First – exempelvis den permanenta bostaden – är det inte längre Housing First. Det är som att laga carbonara utan guanciale: rätten förlorar sin karaktär. Varje del i modellen är avgörande för att helheten ska fungera. Att ta bort frivilligheten eller individanpassningen gör att modellen inte längre uppfyller sitt syfte. Enkelheten är en styrka, inte en svaghet, och varje komponent är noggrant utvald för att skapa en sammanhängande och effektiv insats mot hemlöshet.</a:t>
            </a:r>
          </a:p>
        </p:txBody>
      </p:sp>
      <p:sp>
        <p:nvSpPr>
          <p:cNvPr id="4" name="Slide Number Placeholder 3"/>
          <p:cNvSpPr>
            <a:spLocks noGrp="1"/>
          </p:cNvSpPr>
          <p:nvPr>
            <p:ph type="sldNum" sz="quarter" idx="5"/>
          </p:nvPr>
        </p:nvSpPr>
        <p:spPr/>
        <p:txBody>
          <a:bodyPr/>
          <a:lstStyle/>
          <a:p>
            <a:fld id="{7331680C-A0BA-4137-9CA2-96D02C7709A7}" type="slidenum">
              <a:t>10</a:t>
            </a:fld>
            <a:endParaRPr lang="en-US"/>
          </a:p>
        </p:txBody>
      </p:sp>
    </p:spTree>
    <p:extLst>
      <p:ext uri="{BB962C8B-B14F-4D97-AF65-F5344CB8AC3E}">
        <p14:creationId xmlns:p14="http://schemas.microsoft.com/office/powerpoint/2010/main" val="3674961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t>Följ receptet – bevara modellen</a:t>
            </a:r>
          </a:p>
        </p:txBody>
      </p:sp>
      <p:sp>
        <p:nvSpPr>
          <p:cNvPr id="4" name="Slide Number Placeholder 3"/>
          <p:cNvSpPr>
            <a:spLocks noGrp="1"/>
          </p:cNvSpPr>
          <p:nvPr>
            <p:ph type="sldNum" sz="quarter" idx="5"/>
          </p:nvPr>
        </p:nvSpPr>
        <p:spPr/>
        <p:txBody>
          <a:bodyPr/>
          <a:lstStyle/>
          <a:p>
            <a:fld id="{7331680C-A0BA-4137-9CA2-96D02C7709A7}" type="slidenum">
              <a:t>12</a:t>
            </a:fld>
            <a:endParaRPr lang="en-US"/>
          </a:p>
        </p:txBody>
      </p:sp>
    </p:spTree>
    <p:extLst>
      <p:ext uri="{BB962C8B-B14F-4D97-AF65-F5344CB8AC3E}">
        <p14:creationId xmlns:p14="http://schemas.microsoft.com/office/powerpoint/2010/main" val="2283950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a två rader gul">
    <p:spTree>
      <p:nvGrpSpPr>
        <p:cNvPr id="1" name=""/>
        <p:cNvGrpSpPr/>
        <p:nvPr/>
      </p:nvGrpSpPr>
      <p:grpSpPr>
        <a:xfrm>
          <a:off x="0" y="0"/>
          <a:ext cx="0" cy="0"/>
          <a:chOff x="0" y="0"/>
          <a:chExt cx="0" cy="0"/>
        </a:xfrm>
      </p:grpSpPr>
      <p:pic>
        <p:nvPicPr>
          <p:cNvPr id="23" name="Bildobjekt 22" descr="En bild som visar skärmbild, konst&#10;&#10;Automatiskt genererad beskrivning">
            <a:extLst>
              <a:ext uri="{FF2B5EF4-FFF2-40B4-BE49-F238E27FC236}">
                <a16:creationId xmlns:a16="http://schemas.microsoft.com/office/drawing/2014/main" id="{E55A94D7-1758-8381-2FE6-CB84E44672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65882710-C74F-4E44-0FCE-7785D0BAB8B6}"/>
              </a:ext>
            </a:extLst>
          </p:cNvPr>
          <p:cNvSpPr/>
          <p:nvPr userDrawn="1"/>
        </p:nvSpPr>
        <p:spPr>
          <a:xfrm>
            <a:off x="0" y="0"/>
            <a:ext cx="1996751"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pic>
        <p:nvPicPr>
          <p:cNvPr id="20" name="Bildobjekt 19" descr="En bild som visar Teckensnitt, text, Grafik, grafisk design&#10;&#10;Automatiskt genererad beskrivning">
            <a:extLst>
              <a:ext uri="{FF2B5EF4-FFF2-40B4-BE49-F238E27FC236}">
                <a16:creationId xmlns:a16="http://schemas.microsoft.com/office/drawing/2014/main" id="{E940415C-A03F-241D-BAE9-E36BCB9441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059" y="361992"/>
            <a:ext cx="1126472" cy="1324765"/>
          </a:xfrm>
          <a:prstGeom prst="rect">
            <a:avLst/>
          </a:prstGeom>
        </p:spPr>
      </p:pic>
      <p:sp>
        <p:nvSpPr>
          <p:cNvPr id="3" name="Rubrik 14">
            <a:extLst>
              <a:ext uri="{FF2B5EF4-FFF2-40B4-BE49-F238E27FC236}">
                <a16:creationId xmlns:a16="http://schemas.microsoft.com/office/drawing/2014/main" id="{230C997E-3B49-D42C-2929-236AF8344A94}"/>
              </a:ext>
            </a:extLst>
          </p:cNvPr>
          <p:cNvSpPr>
            <a:spLocks noGrp="1"/>
          </p:cNvSpPr>
          <p:nvPr>
            <p:ph type="title" hasCustomPrompt="1"/>
          </p:nvPr>
        </p:nvSpPr>
        <p:spPr>
          <a:xfrm>
            <a:off x="5051389" y="2851035"/>
            <a:ext cx="6317332" cy="917138"/>
          </a:xfrm>
          <a:solidFill>
            <a:schemeClr val="bg1"/>
          </a:solidFill>
          <a:effectLst/>
        </p:spPr>
        <p:txBody>
          <a:bodyPr wrap="square" lIns="144000" tIns="144000" rIns="72000" bIns="144000" anchor="b" anchorCtr="0">
            <a:spAutoFit/>
          </a:bodyPr>
          <a:lstStyle>
            <a:lvl1pPr>
              <a:defRPr sz="4400" b="1">
                <a:solidFill>
                  <a:schemeClr val="tx1"/>
                </a:solidFill>
                <a:latin typeface="+mj-lt"/>
              </a:defRPr>
            </a:lvl1pPr>
          </a:lstStyle>
          <a:p>
            <a:r>
              <a:rPr lang="sv-SE" dirty="0"/>
              <a:t>Titelsida</a:t>
            </a:r>
          </a:p>
        </p:txBody>
      </p:sp>
      <p:sp>
        <p:nvSpPr>
          <p:cNvPr id="5" name="Platshållare för text 7">
            <a:extLst>
              <a:ext uri="{FF2B5EF4-FFF2-40B4-BE49-F238E27FC236}">
                <a16:creationId xmlns:a16="http://schemas.microsoft.com/office/drawing/2014/main" id="{B05D6DB4-20DF-B370-E556-9C3252042E0F}"/>
              </a:ext>
            </a:extLst>
          </p:cNvPr>
          <p:cNvSpPr>
            <a:spLocks noGrp="1"/>
          </p:cNvSpPr>
          <p:nvPr>
            <p:ph type="body" sz="quarter" idx="10" hasCustomPrompt="1"/>
          </p:nvPr>
        </p:nvSpPr>
        <p:spPr>
          <a:xfrm>
            <a:off x="5051389" y="3913313"/>
            <a:ext cx="6317332" cy="394705"/>
          </a:xfrm>
          <a:solidFill>
            <a:schemeClr val="bg1"/>
          </a:solidFill>
          <a:effectLst/>
        </p:spPr>
        <p:txBody>
          <a:bodyPr vert="horz" wrap="square" lIns="144000" tIns="72000" rIns="72000" bIns="72000">
            <a:spAutoFit/>
          </a:bodyPr>
          <a:lstStyle>
            <a:lvl1pPr marL="0" indent="0">
              <a:buNone/>
              <a:defRPr sz="1800" b="0" kern="1200" cap="none" spc="0" baseline="0">
                <a:solidFill>
                  <a:schemeClr val="tx1"/>
                </a:solidFill>
                <a:latin typeface="+mn-lt"/>
              </a:defRPr>
            </a:lvl1pPr>
          </a:lstStyle>
          <a:p>
            <a:pPr lvl="0"/>
            <a:r>
              <a:rPr lang="sv-SE" dirty="0"/>
              <a:t>Namn, tillhörighet</a:t>
            </a:r>
          </a:p>
        </p:txBody>
      </p:sp>
      <p:sp>
        <p:nvSpPr>
          <p:cNvPr id="6" name="Platshållare för text 5">
            <a:extLst>
              <a:ext uri="{FF2B5EF4-FFF2-40B4-BE49-F238E27FC236}">
                <a16:creationId xmlns:a16="http://schemas.microsoft.com/office/drawing/2014/main" id="{91FB53A1-8A86-E07F-EACA-33B33B0FC0E6}"/>
              </a:ext>
            </a:extLst>
          </p:cNvPr>
          <p:cNvSpPr>
            <a:spLocks noGrp="1"/>
          </p:cNvSpPr>
          <p:nvPr>
            <p:ph type="body" sz="quarter" idx="11" hasCustomPrompt="1"/>
          </p:nvPr>
        </p:nvSpPr>
        <p:spPr>
          <a:xfrm>
            <a:off x="233363" y="6364288"/>
            <a:ext cx="1541462" cy="317500"/>
          </a:xfrm>
        </p:spPr>
        <p:txBody>
          <a:bodyPr>
            <a:noAutofit/>
          </a:bodyPr>
          <a:lstStyle>
            <a:lvl1pPr marL="0" indent="0">
              <a:buNone/>
              <a:defRPr sz="1800"/>
            </a:lvl1pPr>
          </a:lstStyle>
          <a:p>
            <a:pPr lvl="0"/>
            <a:r>
              <a:rPr lang="sv-SE" dirty="0"/>
              <a:t>Datum</a:t>
            </a:r>
          </a:p>
        </p:txBody>
      </p:sp>
    </p:spTree>
    <p:extLst>
      <p:ext uri="{BB962C8B-B14F-4D97-AF65-F5344CB8AC3E}">
        <p14:creationId xmlns:p14="http://schemas.microsoft.com/office/powerpoint/2010/main" val="4123208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la bakgrund, rubrik +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CA9C154-3F92-1358-41C6-E59674103128}"/>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ubrik 1">
            <a:extLst>
              <a:ext uri="{FF2B5EF4-FFF2-40B4-BE49-F238E27FC236}">
                <a16:creationId xmlns:a16="http://schemas.microsoft.com/office/drawing/2014/main" id="{B794D4B1-9D45-718B-48F7-3042AE0DA4B7}"/>
              </a:ext>
            </a:extLst>
          </p:cNvPr>
          <p:cNvSpPr>
            <a:spLocks noGrp="1"/>
          </p:cNvSpPr>
          <p:nvPr>
            <p:ph type="title" hasCustomPrompt="1"/>
          </p:nvPr>
        </p:nvSpPr>
        <p:spPr>
          <a:xfrm>
            <a:off x="697523" y="482357"/>
            <a:ext cx="10515600" cy="1100016"/>
          </a:xfrm>
        </p:spPr>
        <p:txBody>
          <a:bodyPr>
            <a:noAutofit/>
          </a:bodyPr>
          <a:lstStyle>
            <a:lvl1pPr>
              <a:defRPr b="1">
                <a:latin typeface="+mj-lt"/>
                <a:cs typeface="Arial" panose="020B0604020202020204" pitchFamily="34" charset="0"/>
              </a:defRPr>
            </a:lvl1pPr>
          </a:lstStyle>
          <a:p>
            <a:r>
              <a:rPr lang="sv-SE" dirty="0"/>
              <a:t>Rubrik</a:t>
            </a:r>
          </a:p>
        </p:txBody>
      </p:sp>
      <p:sp>
        <p:nvSpPr>
          <p:cNvPr id="3" name="Platshållare för text 6">
            <a:extLst>
              <a:ext uri="{FF2B5EF4-FFF2-40B4-BE49-F238E27FC236}">
                <a16:creationId xmlns:a16="http://schemas.microsoft.com/office/drawing/2014/main" id="{F83302BF-613C-18CB-6AFB-634C4415E297}"/>
              </a:ext>
            </a:extLst>
          </p:cNvPr>
          <p:cNvSpPr>
            <a:spLocks noGrp="1"/>
          </p:cNvSpPr>
          <p:nvPr>
            <p:ph type="body" sz="quarter" idx="15" hasCustomPrompt="1"/>
          </p:nvPr>
        </p:nvSpPr>
        <p:spPr>
          <a:xfrm>
            <a:off x="1281407" y="1751106"/>
            <a:ext cx="9629186" cy="4494306"/>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Tree>
    <p:extLst>
      <p:ext uri="{BB962C8B-B14F-4D97-AF65-F5344CB8AC3E}">
        <p14:creationId xmlns:p14="http://schemas.microsoft.com/office/powerpoint/2010/main" val="309482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rkos bakgrund, 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9B130D2-0718-680B-384F-B233C8A514C9}"/>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ubrik 1">
            <a:extLst>
              <a:ext uri="{FF2B5EF4-FFF2-40B4-BE49-F238E27FC236}">
                <a16:creationId xmlns:a16="http://schemas.microsoft.com/office/drawing/2014/main" id="{F04CC5B1-514D-6343-98FF-E0B3EA5A8D19}"/>
              </a:ext>
            </a:extLst>
          </p:cNvPr>
          <p:cNvSpPr>
            <a:spLocks noGrp="1"/>
          </p:cNvSpPr>
          <p:nvPr>
            <p:ph type="title" hasCustomPrompt="1"/>
          </p:nvPr>
        </p:nvSpPr>
        <p:spPr>
          <a:xfrm>
            <a:off x="697523" y="482357"/>
            <a:ext cx="10515600" cy="1100016"/>
          </a:xfrm>
        </p:spPr>
        <p:txBody>
          <a:bodyPr>
            <a:noAutofit/>
          </a:bodyPr>
          <a:lstStyle>
            <a:lvl1pPr>
              <a:defRPr b="1">
                <a:latin typeface="+mj-lt"/>
                <a:cs typeface="Arial" panose="020B0604020202020204" pitchFamily="34" charset="0"/>
              </a:defRPr>
            </a:lvl1pPr>
          </a:lstStyle>
          <a:p>
            <a:r>
              <a:rPr lang="sv-SE" dirty="0"/>
              <a:t>Rubrik</a:t>
            </a:r>
          </a:p>
        </p:txBody>
      </p:sp>
      <p:sp>
        <p:nvSpPr>
          <p:cNvPr id="2" name="Platshållare för text 6">
            <a:extLst>
              <a:ext uri="{FF2B5EF4-FFF2-40B4-BE49-F238E27FC236}">
                <a16:creationId xmlns:a16="http://schemas.microsoft.com/office/drawing/2014/main" id="{32CD14D5-892F-300C-F047-7FF4E1AE3F86}"/>
              </a:ext>
            </a:extLst>
          </p:cNvPr>
          <p:cNvSpPr>
            <a:spLocks noGrp="1"/>
          </p:cNvSpPr>
          <p:nvPr>
            <p:ph type="body" sz="quarter" idx="15" hasCustomPrompt="1"/>
          </p:nvPr>
        </p:nvSpPr>
        <p:spPr>
          <a:xfrm>
            <a:off x="1281407" y="1751106"/>
            <a:ext cx="9629186" cy="4494306"/>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Tree>
    <p:extLst>
      <p:ext uri="{BB962C8B-B14F-4D97-AF65-F5344CB8AC3E}">
        <p14:creationId xmlns:p14="http://schemas.microsoft.com/office/powerpoint/2010/main" val="3773376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ul bakgrund, 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BE86B8C-6D93-2D45-6604-354068046E6A}"/>
              </a:ext>
            </a:extLst>
          </p:cNvPr>
          <p:cNvSpPr/>
          <p:nvPr userDrawn="1"/>
        </p:nvSpPr>
        <p:spPr>
          <a:xfrm>
            <a:off x="1" y="0"/>
            <a:ext cx="12192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ubrik 1">
            <a:extLst>
              <a:ext uri="{FF2B5EF4-FFF2-40B4-BE49-F238E27FC236}">
                <a16:creationId xmlns:a16="http://schemas.microsoft.com/office/drawing/2014/main" id="{B7DE1C09-5A85-74FD-4A75-8169518352A6}"/>
              </a:ext>
            </a:extLst>
          </p:cNvPr>
          <p:cNvSpPr>
            <a:spLocks noGrp="1"/>
          </p:cNvSpPr>
          <p:nvPr>
            <p:ph type="title" hasCustomPrompt="1"/>
          </p:nvPr>
        </p:nvSpPr>
        <p:spPr>
          <a:xfrm>
            <a:off x="697523" y="482357"/>
            <a:ext cx="10515600" cy="1100016"/>
          </a:xfrm>
        </p:spPr>
        <p:txBody>
          <a:bodyPr>
            <a:noAutofit/>
          </a:bodyPr>
          <a:lstStyle>
            <a:lvl1pPr>
              <a:defRPr b="1">
                <a:latin typeface="+mj-lt"/>
                <a:cs typeface="Arial" panose="020B0604020202020204" pitchFamily="34" charset="0"/>
              </a:defRPr>
            </a:lvl1pPr>
          </a:lstStyle>
          <a:p>
            <a:r>
              <a:rPr lang="sv-SE" dirty="0"/>
              <a:t>Rubrik</a:t>
            </a:r>
          </a:p>
        </p:txBody>
      </p:sp>
      <p:sp>
        <p:nvSpPr>
          <p:cNvPr id="2" name="Platshållare för text 6">
            <a:extLst>
              <a:ext uri="{FF2B5EF4-FFF2-40B4-BE49-F238E27FC236}">
                <a16:creationId xmlns:a16="http://schemas.microsoft.com/office/drawing/2014/main" id="{140CF94C-7046-2589-92FE-EB470972D6B5}"/>
              </a:ext>
            </a:extLst>
          </p:cNvPr>
          <p:cNvSpPr>
            <a:spLocks noGrp="1"/>
          </p:cNvSpPr>
          <p:nvPr>
            <p:ph type="body" sz="quarter" idx="15" hasCustomPrompt="1"/>
          </p:nvPr>
        </p:nvSpPr>
        <p:spPr>
          <a:xfrm>
            <a:off x="1281407" y="1751106"/>
            <a:ext cx="9629186" cy="4494306"/>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Tree>
    <p:extLst>
      <p:ext uri="{BB962C8B-B14F-4D97-AF65-F5344CB8AC3E}">
        <p14:creationId xmlns:p14="http://schemas.microsoft.com/office/powerpoint/2010/main" val="521263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nd bakgrund, 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BE86B8C-6D93-2D45-6604-354068046E6A}"/>
              </a:ext>
            </a:extLst>
          </p:cNvPr>
          <p:cNvSpPr/>
          <p:nvPr userDrawn="1"/>
        </p:nvSpPr>
        <p:spPr>
          <a:xfrm>
            <a:off x="1" y="0"/>
            <a:ext cx="12192000" cy="6858000"/>
          </a:xfrm>
          <a:prstGeom prst="rect">
            <a:avLst/>
          </a:prstGeom>
          <a:solidFill>
            <a:srgbClr val="FCE0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ubrik 1">
            <a:extLst>
              <a:ext uri="{FF2B5EF4-FFF2-40B4-BE49-F238E27FC236}">
                <a16:creationId xmlns:a16="http://schemas.microsoft.com/office/drawing/2014/main" id="{26ACC37E-40B0-8341-25C5-13B191F6CEA1}"/>
              </a:ext>
            </a:extLst>
          </p:cNvPr>
          <p:cNvSpPr>
            <a:spLocks noGrp="1"/>
          </p:cNvSpPr>
          <p:nvPr>
            <p:ph type="title" hasCustomPrompt="1"/>
          </p:nvPr>
        </p:nvSpPr>
        <p:spPr>
          <a:xfrm>
            <a:off x="697523" y="482357"/>
            <a:ext cx="10515600" cy="1100016"/>
          </a:xfrm>
        </p:spPr>
        <p:txBody>
          <a:bodyPr>
            <a:noAutofit/>
          </a:bodyPr>
          <a:lstStyle>
            <a:lvl1pPr>
              <a:defRPr b="1">
                <a:latin typeface="+mj-lt"/>
                <a:cs typeface="Arial" panose="020B0604020202020204" pitchFamily="34" charset="0"/>
              </a:defRPr>
            </a:lvl1pPr>
          </a:lstStyle>
          <a:p>
            <a:r>
              <a:rPr lang="sv-SE" dirty="0"/>
              <a:t>Rubrik</a:t>
            </a:r>
          </a:p>
        </p:txBody>
      </p:sp>
      <p:sp>
        <p:nvSpPr>
          <p:cNvPr id="2" name="Platshållare för text 6">
            <a:extLst>
              <a:ext uri="{FF2B5EF4-FFF2-40B4-BE49-F238E27FC236}">
                <a16:creationId xmlns:a16="http://schemas.microsoft.com/office/drawing/2014/main" id="{2DD80628-4D9C-EFA8-A266-BD94F860FB66}"/>
              </a:ext>
            </a:extLst>
          </p:cNvPr>
          <p:cNvSpPr>
            <a:spLocks noGrp="1"/>
          </p:cNvSpPr>
          <p:nvPr>
            <p:ph type="body" sz="quarter" idx="15" hasCustomPrompt="1"/>
          </p:nvPr>
        </p:nvSpPr>
        <p:spPr>
          <a:xfrm>
            <a:off x="1281407" y="1751106"/>
            <a:ext cx="9629186" cy="4494306"/>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Tree>
    <p:extLst>
      <p:ext uri="{BB962C8B-B14F-4D97-AF65-F5344CB8AC3E}">
        <p14:creationId xmlns:p14="http://schemas.microsoft.com/office/powerpoint/2010/main" val="1118405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önster, rubrik + text lila">
    <p:spTree>
      <p:nvGrpSpPr>
        <p:cNvPr id="1" name=""/>
        <p:cNvGrpSpPr/>
        <p:nvPr/>
      </p:nvGrpSpPr>
      <p:grpSpPr>
        <a:xfrm>
          <a:off x="0" y="0"/>
          <a:ext cx="0" cy="0"/>
          <a:chOff x="0" y="0"/>
          <a:chExt cx="0" cy="0"/>
        </a:xfrm>
      </p:grpSpPr>
      <p:pic>
        <p:nvPicPr>
          <p:cNvPr id="5" name="Bildobjekt 4" descr="En bild som visar skärmbild, mönster, slips, design&#10;&#10;Automatiskt genererad beskrivning">
            <a:extLst>
              <a:ext uri="{FF2B5EF4-FFF2-40B4-BE49-F238E27FC236}">
                <a16:creationId xmlns:a16="http://schemas.microsoft.com/office/drawing/2014/main" id="{5F5ACD2F-7B16-F480-61CE-20A6792D80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6">
            <a:extLst>
              <a:ext uri="{FF2B5EF4-FFF2-40B4-BE49-F238E27FC236}">
                <a16:creationId xmlns:a16="http://schemas.microsoft.com/office/drawing/2014/main" id="{F91AFB9C-D34E-2FB1-E1EE-F3F270640E61}"/>
              </a:ext>
            </a:extLst>
          </p:cNvPr>
          <p:cNvSpPr>
            <a:spLocks noGrp="1"/>
          </p:cNvSpPr>
          <p:nvPr>
            <p:ph type="body" sz="quarter" idx="15" hasCustomPrompt="1"/>
          </p:nvPr>
        </p:nvSpPr>
        <p:spPr>
          <a:xfrm>
            <a:off x="4757271" y="1506071"/>
            <a:ext cx="6912216" cy="4894352"/>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a:latin typeface="+mn-lt"/>
                <a:cs typeface="Arial" panose="020B0604020202020204" pitchFamily="34" charset="0"/>
              </a:defRPr>
            </a:lvl2pPr>
            <a:lvl3pPr>
              <a:defRPr>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
        <p:nvSpPr>
          <p:cNvPr id="2" name="Rubrik 4">
            <a:extLst>
              <a:ext uri="{FF2B5EF4-FFF2-40B4-BE49-F238E27FC236}">
                <a16:creationId xmlns:a16="http://schemas.microsoft.com/office/drawing/2014/main" id="{425D95EB-F3C8-1185-DAC5-20CFFB9AFED0}"/>
              </a:ext>
            </a:extLst>
          </p:cNvPr>
          <p:cNvSpPr>
            <a:spLocks noGrp="1"/>
          </p:cNvSpPr>
          <p:nvPr>
            <p:ph type="title" hasCustomPrompt="1"/>
          </p:nvPr>
        </p:nvSpPr>
        <p:spPr>
          <a:xfrm>
            <a:off x="3919697" y="425107"/>
            <a:ext cx="7293430" cy="965527"/>
          </a:xfrm>
        </p:spPr>
        <p:txBody>
          <a:bodyPr/>
          <a:lstStyle>
            <a:lvl1pPr>
              <a:defRPr/>
            </a:lvl1pPr>
          </a:lstStyle>
          <a:p>
            <a:r>
              <a:rPr lang="sv-SE"/>
              <a:t>Rubrik</a:t>
            </a:r>
          </a:p>
        </p:txBody>
      </p:sp>
    </p:spTree>
    <p:extLst>
      <p:ext uri="{BB962C8B-B14F-4D97-AF65-F5344CB8AC3E}">
        <p14:creationId xmlns:p14="http://schemas.microsoft.com/office/powerpoint/2010/main" val="316622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önster, rubrik + text turkos">
    <p:spTree>
      <p:nvGrpSpPr>
        <p:cNvPr id="1" name=""/>
        <p:cNvGrpSpPr/>
        <p:nvPr/>
      </p:nvGrpSpPr>
      <p:grpSpPr>
        <a:xfrm>
          <a:off x="0" y="0"/>
          <a:ext cx="0" cy="0"/>
          <a:chOff x="0" y="0"/>
          <a:chExt cx="0" cy="0"/>
        </a:xfrm>
      </p:grpSpPr>
      <p:pic>
        <p:nvPicPr>
          <p:cNvPr id="11" name="Bildobjekt 10" descr="En bild som visar skärmbild, mönster, aqua, design&#10;&#10;Automatiskt genererad beskrivning">
            <a:extLst>
              <a:ext uri="{FF2B5EF4-FFF2-40B4-BE49-F238E27FC236}">
                <a16:creationId xmlns:a16="http://schemas.microsoft.com/office/drawing/2014/main" id="{F6E1145E-DEFB-B6D0-8ABD-F277D2E6A1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Platshållare för text 6">
            <a:extLst>
              <a:ext uri="{FF2B5EF4-FFF2-40B4-BE49-F238E27FC236}">
                <a16:creationId xmlns:a16="http://schemas.microsoft.com/office/drawing/2014/main" id="{73D0AD0D-9D18-B298-7C86-1FF7100C4E7B}"/>
              </a:ext>
            </a:extLst>
          </p:cNvPr>
          <p:cNvSpPr>
            <a:spLocks noGrp="1"/>
          </p:cNvSpPr>
          <p:nvPr>
            <p:ph type="body" sz="quarter" idx="15" hasCustomPrompt="1"/>
          </p:nvPr>
        </p:nvSpPr>
        <p:spPr>
          <a:xfrm>
            <a:off x="4757271" y="1506071"/>
            <a:ext cx="6912216" cy="4894352"/>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a:latin typeface="+mn-lt"/>
                <a:cs typeface="Arial" panose="020B0604020202020204" pitchFamily="34" charset="0"/>
              </a:defRPr>
            </a:lvl2pPr>
            <a:lvl3pPr>
              <a:defRPr>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
        <p:nvSpPr>
          <p:cNvPr id="4" name="Rubrik 4">
            <a:extLst>
              <a:ext uri="{FF2B5EF4-FFF2-40B4-BE49-F238E27FC236}">
                <a16:creationId xmlns:a16="http://schemas.microsoft.com/office/drawing/2014/main" id="{C839EF99-23C4-B4CD-29C3-3873CCF0671A}"/>
              </a:ext>
            </a:extLst>
          </p:cNvPr>
          <p:cNvSpPr>
            <a:spLocks noGrp="1"/>
          </p:cNvSpPr>
          <p:nvPr>
            <p:ph type="title" hasCustomPrompt="1"/>
          </p:nvPr>
        </p:nvSpPr>
        <p:spPr>
          <a:xfrm>
            <a:off x="3919697" y="425107"/>
            <a:ext cx="7293430" cy="965527"/>
          </a:xfrm>
        </p:spPr>
        <p:txBody>
          <a:bodyPr/>
          <a:lstStyle>
            <a:lvl1pPr>
              <a:defRPr/>
            </a:lvl1pPr>
          </a:lstStyle>
          <a:p>
            <a:r>
              <a:rPr lang="sv-SE"/>
              <a:t>Rubrik</a:t>
            </a:r>
          </a:p>
        </p:txBody>
      </p:sp>
    </p:spTree>
    <p:extLst>
      <p:ext uri="{BB962C8B-B14F-4D97-AF65-F5344CB8AC3E}">
        <p14:creationId xmlns:p14="http://schemas.microsoft.com/office/powerpoint/2010/main" val="2731873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önster, rubrik + text gul">
    <p:spTree>
      <p:nvGrpSpPr>
        <p:cNvPr id="1" name=""/>
        <p:cNvGrpSpPr/>
        <p:nvPr/>
      </p:nvGrpSpPr>
      <p:grpSpPr>
        <a:xfrm>
          <a:off x="0" y="0"/>
          <a:ext cx="0" cy="0"/>
          <a:chOff x="0" y="0"/>
          <a:chExt cx="0" cy="0"/>
        </a:xfrm>
      </p:grpSpPr>
      <p:pic>
        <p:nvPicPr>
          <p:cNvPr id="5" name="Bildobjekt 4" descr="En bild som visar gul, skärmbild, design&#10;&#10;Automatiskt genererad beskrivning">
            <a:extLst>
              <a:ext uri="{FF2B5EF4-FFF2-40B4-BE49-F238E27FC236}">
                <a16:creationId xmlns:a16="http://schemas.microsoft.com/office/drawing/2014/main" id="{DEEB29DB-4E70-9051-B607-EAFD934AC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Platshållare för text 6">
            <a:extLst>
              <a:ext uri="{FF2B5EF4-FFF2-40B4-BE49-F238E27FC236}">
                <a16:creationId xmlns:a16="http://schemas.microsoft.com/office/drawing/2014/main" id="{D93097DA-5414-F11B-B54E-D1C2DE0FF726}"/>
              </a:ext>
            </a:extLst>
          </p:cNvPr>
          <p:cNvSpPr>
            <a:spLocks noGrp="1"/>
          </p:cNvSpPr>
          <p:nvPr>
            <p:ph type="body" sz="quarter" idx="15" hasCustomPrompt="1"/>
          </p:nvPr>
        </p:nvSpPr>
        <p:spPr>
          <a:xfrm>
            <a:off x="4757271" y="1506071"/>
            <a:ext cx="6912216" cy="4894352"/>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a:latin typeface="+mn-lt"/>
                <a:cs typeface="Arial" panose="020B0604020202020204" pitchFamily="34" charset="0"/>
              </a:defRPr>
            </a:lvl2pPr>
            <a:lvl3pPr>
              <a:defRPr>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
        <p:nvSpPr>
          <p:cNvPr id="8" name="Rubrik 4">
            <a:extLst>
              <a:ext uri="{FF2B5EF4-FFF2-40B4-BE49-F238E27FC236}">
                <a16:creationId xmlns:a16="http://schemas.microsoft.com/office/drawing/2014/main" id="{40E7ADF0-61E2-217A-E5D8-6B3B58EF60B6}"/>
              </a:ext>
            </a:extLst>
          </p:cNvPr>
          <p:cNvSpPr>
            <a:spLocks noGrp="1"/>
          </p:cNvSpPr>
          <p:nvPr>
            <p:ph type="title" hasCustomPrompt="1"/>
          </p:nvPr>
        </p:nvSpPr>
        <p:spPr>
          <a:xfrm>
            <a:off x="3919697" y="425107"/>
            <a:ext cx="7293430" cy="965527"/>
          </a:xfrm>
        </p:spPr>
        <p:txBody>
          <a:bodyPr/>
          <a:lstStyle>
            <a:lvl1pPr>
              <a:defRPr/>
            </a:lvl1pPr>
          </a:lstStyle>
          <a:p>
            <a:r>
              <a:rPr lang="sv-SE"/>
              <a:t>Rubrik</a:t>
            </a:r>
          </a:p>
        </p:txBody>
      </p:sp>
    </p:spTree>
    <p:extLst>
      <p:ext uri="{BB962C8B-B14F-4D97-AF65-F5344CB8AC3E}">
        <p14:creationId xmlns:p14="http://schemas.microsoft.com/office/powerpoint/2010/main" val="1471962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önster, rubrik + text sand">
    <p:spTree>
      <p:nvGrpSpPr>
        <p:cNvPr id="1" name=""/>
        <p:cNvGrpSpPr/>
        <p:nvPr/>
      </p:nvGrpSpPr>
      <p:grpSpPr>
        <a:xfrm>
          <a:off x="0" y="0"/>
          <a:ext cx="0" cy="0"/>
          <a:chOff x="0" y="0"/>
          <a:chExt cx="0" cy="0"/>
        </a:xfrm>
      </p:grpSpPr>
      <p:pic>
        <p:nvPicPr>
          <p:cNvPr id="5" name="Bildobjekt 4" descr="En bild som visar skärmbild, plåster, design&#10;&#10;Automatiskt genererad beskrivning">
            <a:extLst>
              <a:ext uri="{FF2B5EF4-FFF2-40B4-BE49-F238E27FC236}">
                <a16:creationId xmlns:a16="http://schemas.microsoft.com/office/drawing/2014/main" id="{0B1AF4BA-338B-1194-29AB-5C2BF6CC5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6">
            <a:extLst>
              <a:ext uri="{FF2B5EF4-FFF2-40B4-BE49-F238E27FC236}">
                <a16:creationId xmlns:a16="http://schemas.microsoft.com/office/drawing/2014/main" id="{B3806CA5-D5A8-EF35-5DB3-61F5321E8452}"/>
              </a:ext>
            </a:extLst>
          </p:cNvPr>
          <p:cNvSpPr>
            <a:spLocks noGrp="1"/>
          </p:cNvSpPr>
          <p:nvPr>
            <p:ph type="body" sz="quarter" idx="15" hasCustomPrompt="1"/>
          </p:nvPr>
        </p:nvSpPr>
        <p:spPr>
          <a:xfrm>
            <a:off x="4757271" y="1506071"/>
            <a:ext cx="6912216" cy="4894352"/>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a:latin typeface="+mn-lt"/>
                <a:cs typeface="Arial" panose="020B0604020202020204" pitchFamily="34" charset="0"/>
              </a:defRPr>
            </a:lvl2pPr>
            <a:lvl3pPr>
              <a:defRPr>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
        <p:nvSpPr>
          <p:cNvPr id="4" name="Rubrik 4">
            <a:extLst>
              <a:ext uri="{FF2B5EF4-FFF2-40B4-BE49-F238E27FC236}">
                <a16:creationId xmlns:a16="http://schemas.microsoft.com/office/drawing/2014/main" id="{209F5C9D-B2E8-C346-489F-4E23BF7D824A}"/>
              </a:ext>
            </a:extLst>
          </p:cNvPr>
          <p:cNvSpPr>
            <a:spLocks noGrp="1"/>
          </p:cNvSpPr>
          <p:nvPr>
            <p:ph type="title" hasCustomPrompt="1"/>
          </p:nvPr>
        </p:nvSpPr>
        <p:spPr>
          <a:xfrm>
            <a:off x="3919697" y="425107"/>
            <a:ext cx="7293430" cy="965527"/>
          </a:xfrm>
        </p:spPr>
        <p:txBody>
          <a:bodyPr/>
          <a:lstStyle>
            <a:lvl1pPr>
              <a:defRPr/>
            </a:lvl1pPr>
          </a:lstStyle>
          <a:p>
            <a:r>
              <a:rPr lang="sv-SE"/>
              <a:t>Rubrik</a:t>
            </a:r>
          </a:p>
        </p:txBody>
      </p:sp>
    </p:spTree>
    <p:extLst>
      <p:ext uri="{BB962C8B-B14F-4D97-AF65-F5344CB8AC3E}">
        <p14:creationId xmlns:p14="http://schemas.microsoft.com/office/powerpoint/2010/main" val="1468203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höger, rubrik + text li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384B73F-16F3-E7ED-97F2-C4773C203952}"/>
              </a:ext>
            </a:extLst>
          </p:cNvPr>
          <p:cNvSpPr/>
          <p:nvPr userDrawn="1"/>
        </p:nvSpPr>
        <p:spPr>
          <a:xfrm>
            <a:off x="0" y="0"/>
            <a:ext cx="15770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 4">
            <a:extLst>
              <a:ext uri="{FF2B5EF4-FFF2-40B4-BE49-F238E27FC236}">
                <a16:creationId xmlns:a16="http://schemas.microsoft.com/office/drawing/2014/main" id="{2BAFB700-9E53-B7A2-CF85-7CE0FE993920}"/>
              </a:ext>
            </a:extLst>
          </p:cNvPr>
          <p:cNvSpPr>
            <a:spLocks noGrp="1"/>
          </p:cNvSpPr>
          <p:nvPr>
            <p:ph type="pic" sz="quarter" idx="14" hasCustomPrompt="1"/>
          </p:nvPr>
        </p:nvSpPr>
        <p:spPr>
          <a:xfrm>
            <a:off x="6621517" y="-2168"/>
            <a:ext cx="5570484" cy="6860167"/>
          </a:xfrm>
          <a:custGeom>
            <a:avLst/>
            <a:gdLst>
              <a:gd name="connsiteX0" fmla="*/ 0 w 5570484"/>
              <a:gd name="connsiteY0" fmla="*/ 6858000 h 6858000"/>
              <a:gd name="connsiteX1" fmla="*/ 0 w 5570484"/>
              <a:gd name="connsiteY1" fmla="*/ 0 h 6858000"/>
              <a:gd name="connsiteX2" fmla="*/ 5570484 w 5570484"/>
              <a:gd name="connsiteY2" fmla="*/ 0 h 6858000"/>
              <a:gd name="connsiteX3" fmla="*/ 5570484 w 5570484"/>
              <a:gd name="connsiteY3" fmla="*/ 6858000 h 6858000"/>
              <a:gd name="connsiteX4" fmla="*/ 0 w 5570484"/>
              <a:gd name="connsiteY4" fmla="*/ 6858000 h 6858000"/>
              <a:gd name="connsiteX0" fmla="*/ 0 w 5570484"/>
              <a:gd name="connsiteY0" fmla="*/ 6863977 h 6863977"/>
              <a:gd name="connsiteX1" fmla="*/ 657412 w 5570484"/>
              <a:gd name="connsiteY1" fmla="*/ 0 h 6863977"/>
              <a:gd name="connsiteX2" fmla="*/ 5570484 w 5570484"/>
              <a:gd name="connsiteY2" fmla="*/ 5977 h 6863977"/>
              <a:gd name="connsiteX3" fmla="*/ 5570484 w 5570484"/>
              <a:gd name="connsiteY3" fmla="*/ 6863977 h 6863977"/>
              <a:gd name="connsiteX4" fmla="*/ 0 w 5570484"/>
              <a:gd name="connsiteY4" fmla="*/ 6863977 h 6863977"/>
              <a:gd name="connsiteX0" fmla="*/ 0 w 5570484"/>
              <a:gd name="connsiteY0" fmla="*/ 6860167 h 6860167"/>
              <a:gd name="connsiteX1" fmla="*/ 645982 w 5570484"/>
              <a:gd name="connsiteY1" fmla="*/ 0 h 6860167"/>
              <a:gd name="connsiteX2" fmla="*/ 5570484 w 5570484"/>
              <a:gd name="connsiteY2" fmla="*/ 2167 h 6860167"/>
              <a:gd name="connsiteX3" fmla="*/ 5570484 w 5570484"/>
              <a:gd name="connsiteY3" fmla="*/ 6860167 h 6860167"/>
              <a:gd name="connsiteX4" fmla="*/ 0 w 5570484"/>
              <a:gd name="connsiteY4" fmla="*/ 6860167 h 6860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484" h="6860167">
                <a:moveTo>
                  <a:pt x="0" y="6860167"/>
                </a:moveTo>
                <a:lnTo>
                  <a:pt x="645982" y="0"/>
                </a:lnTo>
                <a:lnTo>
                  <a:pt x="5570484" y="2167"/>
                </a:lnTo>
                <a:lnTo>
                  <a:pt x="5570484" y="6860167"/>
                </a:lnTo>
                <a:lnTo>
                  <a:pt x="0" y="6860167"/>
                </a:lnTo>
                <a:close/>
              </a:path>
            </a:pathLst>
          </a:custGeom>
        </p:spPr>
        <p:txBody>
          <a:bodyPr lIns="144000" tIns="144000"/>
          <a:lstStyle>
            <a:lvl1pPr marL="0" indent="0">
              <a:buNone/>
              <a:defRPr sz="1600"/>
            </a:lvl1pPr>
          </a:lstStyle>
          <a:p>
            <a:r>
              <a:rPr lang="sv-SE" dirty="0"/>
              <a:t>Klicka på ikonen för att infoga en bild, eller markera rutan, gå till infoga &gt; bilder (eller klicka på infoga bild </a:t>
            </a:r>
            <a:r>
              <a:rPr lang="sv-SE" dirty="0" err="1"/>
              <a:t>bildbank</a:t>
            </a:r>
            <a:r>
              <a:rPr lang="sv-SE" dirty="0"/>
              <a:t>).</a:t>
            </a:r>
          </a:p>
          <a:p>
            <a:endParaRPr lang="sv-SE" dirty="0"/>
          </a:p>
        </p:txBody>
      </p:sp>
      <p:sp>
        <p:nvSpPr>
          <p:cNvPr id="4" name="Platshållare för text 6">
            <a:extLst>
              <a:ext uri="{FF2B5EF4-FFF2-40B4-BE49-F238E27FC236}">
                <a16:creationId xmlns:a16="http://schemas.microsoft.com/office/drawing/2014/main" id="{DB7EF4DF-16EC-47AD-A529-44137EA5D65C}"/>
              </a:ext>
            </a:extLst>
          </p:cNvPr>
          <p:cNvSpPr>
            <a:spLocks noGrp="1"/>
          </p:cNvSpPr>
          <p:nvPr>
            <p:ph type="body" sz="quarter" idx="17" hasCustomPrompt="1"/>
          </p:nvPr>
        </p:nvSpPr>
        <p:spPr>
          <a:xfrm>
            <a:off x="697524" y="1583767"/>
            <a:ext cx="5773445" cy="4791876"/>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 i punktform</a:t>
            </a:r>
          </a:p>
        </p:txBody>
      </p:sp>
      <p:sp>
        <p:nvSpPr>
          <p:cNvPr id="2" name="Rubrik 4">
            <a:extLst>
              <a:ext uri="{FF2B5EF4-FFF2-40B4-BE49-F238E27FC236}">
                <a16:creationId xmlns:a16="http://schemas.microsoft.com/office/drawing/2014/main" id="{A806F1DB-2E80-279F-0F3C-07F0166470E6}"/>
              </a:ext>
            </a:extLst>
          </p:cNvPr>
          <p:cNvSpPr>
            <a:spLocks noGrp="1"/>
          </p:cNvSpPr>
          <p:nvPr>
            <p:ph type="title" hasCustomPrompt="1"/>
          </p:nvPr>
        </p:nvSpPr>
        <p:spPr>
          <a:xfrm>
            <a:off x="697523" y="482358"/>
            <a:ext cx="5773445" cy="896075"/>
          </a:xfrm>
        </p:spPr>
        <p:txBody>
          <a:bodyPr/>
          <a:lstStyle>
            <a:lvl1pPr>
              <a:defRPr/>
            </a:lvl1pPr>
          </a:lstStyle>
          <a:p>
            <a:r>
              <a:rPr lang="sv-SE"/>
              <a:t>Rubrik</a:t>
            </a:r>
          </a:p>
        </p:txBody>
      </p:sp>
    </p:spTree>
    <p:extLst>
      <p:ext uri="{BB962C8B-B14F-4D97-AF65-F5344CB8AC3E}">
        <p14:creationId xmlns:p14="http://schemas.microsoft.com/office/powerpoint/2010/main" val="2013069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höger, rubrik + text turko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 4">
            <a:extLst>
              <a:ext uri="{FF2B5EF4-FFF2-40B4-BE49-F238E27FC236}">
                <a16:creationId xmlns:a16="http://schemas.microsoft.com/office/drawing/2014/main" id="{EA443FA7-E75D-2414-C51D-5C41C0DE42DA}"/>
              </a:ext>
            </a:extLst>
          </p:cNvPr>
          <p:cNvSpPr>
            <a:spLocks noGrp="1"/>
          </p:cNvSpPr>
          <p:nvPr>
            <p:ph type="pic" sz="quarter" idx="14" hasCustomPrompt="1"/>
          </p:nvPr>
        </p:nvSpPr>
        <p:spPr>
          <a:xfrm>
            <a:off x="6621517" y="-2168"/>
            <a:ext cx="5570484" cy="6860167"/>
          </a:xfrm>
          <a:custGeom>
            <a:avLst/>
            <a:gdLst>
              <a:gd name="connsiteX0" fmla="*/ 0 w 5570484"/>
              <a:gd name="connsiteY0" fmla="*/ 6858000 h 6858000"/>
              <a:gd name="connsiteX1" fmla="*/ 0 w 5570484"/>
              <a:gd name="connsiteY1" fmla="*/ 0 h 6858000"/>
              <a:gd name="connsiteX2" fmla="*/ 5570484 w 5570484"/>
              <a:gd name="connsiteY2" fmla="*/ 0 h 6858000"/>
              <a:gd name="connsiteX3" fmla="*/ 5570484 w 5570484"/>
              <a:gd name="connsiteY3" fmla="*/ 6858000 h 6858000"/>
              <a:gd name="connsiteX4" fmla="*/ 0 w 5570484"/>
              <a:gd name="connsiteY4" fmla="*/ 6858000 h 6858000"/>
              <a:gd name="connsiteX0" fmla="*/ 0 w 5570484"/>
              <a:gd name="connsiteY0" fmla="*/ 6863977 h 6863977"/>
              <a:gd name="connsiteX1" fmla="*/ 657412 w 5570484"/>
              <a:gd name="connsiteY1" fmla="*/ 0 h 6863977"/>
              <a:gd name="connsiteX2" fmla="*/ 5570484 w 5570484"/>
              <a:gd name="connsiteY2" fmla="*/ 5977 h 6863977"/>
              <a:gd name="connsiteX3" fmla="*/ 5570484 w 5570484"/>
              <a:gd name="connsiteY3" fmla="*/ 6863977 h 6863977"/>
              <a:gd name="connsiteX4" fmla="*/ 0 w 5570484"/>
              <a:gd name="connsiteY4" fmla="*/ 6863977 h 6863977"/>
              <a:gd name="connsiteX0" fmla="*/ 0 w 5570484"/>
              <a:gd name="connsiteY0" fmla="*/ 6860167 h 6860167"/>
              <a:gd name="connsiteX1" fmla="*/ 645982 w 5570484"/>
              <a:gd name="connsiteY1" fmla="*/ 0 h 6860167"/>
              <a:gd name="connsiteX2" fmla="*/ 5570484 w 5570484"/>
              <a:gd name="connsiteY2" fmla="*/ 2167 h 6860167"/>
              <a:gd name="connsiteX3" fmla="*/ 5570484 w 5570484"/>
              <a:gd name="connsiteY3" fmla="*/ 6860167 h 6860167"/>
              <a:gd name="connsiteX4" fmla="*/ 0 w 5570484"/>
              <a:gd name="connsiteY4" fmla="*/ 6860167 h 6860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484" h="6860167">
                <a:moveTo>
                  <a:pt x="0" y="6860167"/>
                </a:moveTo>
                <a:lnTo>
                  <a:pt x="645982" y="0"/>
                </a:lnTo>
                <a:lnTo>
                  <a:pt x="5570484" y="2167"/>
                </a:lnTo>
                <a:lnTo>
                  <a:pt x="5570484" y="6860167"/>
                </a:lnTo>
                <a:lnTo>
                  <a:pt x="0" y="6860167"/>
                </a:lnTo>
                <a:close/>
              </a:path>
            </a:pathLst>
          </a:custGeom>
        </p:spPr>
        <p:txBody>
          <a:bodyPr lIns="144000" tIns="144000">
            <a:normAutofit/>
          </a:bodyPr>
          <a:lstStyle>
            <a:lvl1pPr marL="0" indent="0">
              <a:buFontTx/>
              <a:buNone/>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sv-SE" dirty="0"/>
              <a:t>Klicka på ikonen för att infoga en bild, eller markera rutan, gå till infoga &gt; bilder (eller klicka på infoga bild </a:t>
            </a:r>
            <a:r>
              <a:rPr lang="sv-SE" dirty="0" err="1"/>
              <a:t>bildbank</a:t>
            </a:r>
            <a:r>
              <a:rPr lang="sv-SE" dirty="0"/>
              <a:t>).</a:t>
            </a:r>
          </a:p>
        </p:txBody>
      </p:sp>
      <p:sp>
        <p:nvSpPr>
          <p:cNvPr id="4" name="Platshållare för text 6">
            <a:extLst>
              <a:ext uri="{FF2B5EF4-FFF2-40B4-BE49-F238E27FC236}">
                <a16:creationId xmlns:a16="http://schemas.microsoft.com/office/drawing/2014/main" id="{85861CC0-0338-8753-7CB6-BA9CADDDBF2E}"/>
              </a:ext>
            </a:extLst>
          </p:cNvPr>
          <p:cNvSpPr>
            <a:spLocks noGrp="1"/>
          </p:cNvSpPr>
          <p:nvPr>
            <p:ph type="body" sz="quarter" idx="17" hasCustomPrompt="1"/>
          </p:nvPr>
        </p:nvSpPr>
        <p:spPr>
          <a:xfrm>
            <a:off x="697524" y="1583767"/>
            <a:ext cx="5773445" cy="4791876"/>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 i punktform</a:t>
            </a:r>
          </a:p>
        </p:txBody>
      </p:sp>
      <p:sp>
        <p:nvSpPr>
          <p:cNvPr id="2" name="Rubrik 4">
            <a:extLst>
              <a:ext uri="{FF2B5EF4-FFF2-40B4-BE49-F238E27FC236}">
                <a16:creationId xmlns:a16="http://schemas.microsoft.com/office/drawing/2014/main" id="{73E80279-744A-49F3-E1B6-5BC02D31CD22}"/>
              </a:ext>
            </a:extLst>
          </p:cNvPr>
          <p:cNvSpPr>
            <a:spLocks noGrp="1"/>
          </p:cNvSpPr>
          <p:nvPr>
            <p:ph type="title" hasCustomPrompt="1"/>
          </p:nvPr>
        </p:nvSpPr>
        <p:spPr>
          <a:xfrm>
            <a:off x="697523" y="482358"/>
            <a:ext cx="5773445" cy="896075"/>
          </a:xfrm>
        </p:spPr>
        <p:txBody>
          <a:bodyPr/>
          <a:lstStyle>
            <a:lvl1pPr>
              <a:defRPr/>
            </a:lvl1pPr>
          </a:lstStyle>
          <a:p>
            <a:r>
              <a:rPr lang="sv-SE"/>
              <a:t>Rubrik</a:t>
            </a:r>
          </a:p>
        </p:txBody>
      </p:sp>
    </p:spTree>
    <p:extLst>
      <p:ext uri="{BB962C8B-B14F-4D97-AF65-F5344CB8AC3E}">
        <p14:creationId xmlns:p14="http://schemas.microsoft.com/office/powerpoint/2010/main" val="405958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ida två rader lila">
    <p:spTree>
      <p:nvGrpSpPr>
        <p:cNvPr id="1" name=""/>
        <p:cNvGrpSpPr/>
        <p:nvPr/>
      </p:nvGrpSpPr>
      <p:grpSpPr>
        <a:xfrm>
          <a:off x="0" y="0"/>
          <a:ext cx="0" cy="0"/>
          <a:chOff x="0" y="0"/>
          <a:chExt cx="0" cy="0"/>
        </a:xfrm>
      </p:grpSpPr>
      <p:pic>
        <p:nvPicPr>
          <p:cNvPr id="9" name="Bildobjekt 8" descr="En bild som visar Människoansikte, person, klädsel, skärmbild&#10;&#10;Automatiskt genererad beskrivning">
            <a:extLst>
              <a:ext uri="{FF2B5EF4-FFF2-40B4-BE49-F238E27FC236}">
                <a16:creationId xmlns:a16="http://schemas.microsoft.com/office/drawing/2014/main" id="{659D479E-9727-7761-5472-600A231C3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ktangel 1">
            <a:extLst>
              <a:ext uri="{FF2B5EF4-FFF2-40B4-BE49-F238E27FC236}">
                <a16:creationId xmlns:a16="http://schemas.microsoft.com/office/drawing/2014/main" id="{BC60DC53-13C5-CE2D-2857-439A43CCB2C2}"/>
              </a:ext>
            </a:extLst>
          </p:cNvPr>
          <p:cNvSpPr/>
          <p:nvPr userDrawn="1"/>
        </p:nvSpPr>
        <p:spPr>
          <a:xfrm>
            <a:off x="0" y="0"/>
            <a:ext cx="1996751"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5" name="Rubrik 14">
            <a:extLst>
              <a:ext uri="{FF2B5EF4-FFF2-40B4-BE49-F238E27FC236}">
                <a16:creationId xmlns:a16="http://schemas.microsoft.com/office/drawing/2014/main" id="{A79034C5-AFA7-2A88-0384-40135C8DC401}"/>
              </a:ext>
            </a:extLst>
          </p:cNvPr>
          <p:cNvSpPr>
            <a:spLocks noGrp="1"/>
          </p:cNvSpPr>
          <p:nvPr>
            <p:ph type="title" hasCustomPrompt="1"/>
          </p:nvPr>
        </p:nvSpPr>
        <p:spPr>
          <a:xfrm>
            <a:off x="5051389" y="4401756"/>
            <a:ext cx="6317332" cy="917138"/>
          </a:xfrm>
          <a:solidFill>
            <a:schemeClr val="bg1"/>
          </a:solidFill>
          <a:effectLst/>
        </p:spPr>
        <p:txBody>
          <a:bodyPr wrap="square" lIns="144000" tIns="144000" rIns="72000" bIns="144000" anchor="b" anchorCtr="0">
            <a:spAutoFit/>
          </a:bodyPr>
          <a:lstStyle>
            <a:lvl1pPr>
              <a:defRPr sz="4400" b="1">
                <a:solidFill>
                  <a:schemeClr val="tx1"/>
                </a:solidFill>
                <a:latin typeface="+mj-lt"/>
              </a:defRPr>
            </a:lvl1pPr>
          </a:lstStyle>
          <a:p>
            <a:r>
              <a:rPr lang="sv-SE" dirty="0"/>
              <a:t>Titelsida</a:t>
            </a:r>
          </a:p>
        </p:txBody>
      </p:sp>
      <p:sp>
        <p:nvSpPr>
          <p:cNvPr id="7" name="Platshållare för text 7">
            <a:extLst>
              <a:ext uri="{FF2B5EF4-FFF2-40B4-BE49-F238E27FC236}">
                <a16:creationId xmlns:a16="http://schemas.microsoft.com/office/drawing/2014/main" id="{DEA187D3-249F-AD2A-9AEB-FF77F650250E}"/>
              </a:ext>
            </a:extLst>
          </p:cNvPr>
          <p:cNvSpPr>
            <a:spLocks noGrp="1"/>
          </p:cNvSpPr>
          <p:nvPr>
            <p:ph type="body" sz="quarter" idx="10" hasCustomPrompt="1"/>
          </p:nvPr>
        </p:nvSpPr>
        <p:spPr>
          <a:xfrm>
            <a:off x="5051389" y="5467814"/>
            <a:ext cx="6317332" cy="394705"/>
          </a:xfrm>
          <a:solidFill>
            <a:schemeClr val="bg1"/>
          </a:solidFill>
          <a:effectLst/>
        </p:spPr>
        <p:txBody>
          <a:bodyPr vert="horz" wrap="square" lIns="144000" tIns="72000" rIns="72000" bIns="72000">
            <a:spAutoFit/>
          </a:bodyPr>
          <a:lstStyle>
            <a:lvl1pPr marL="0" indent="0">
              <a:buNone/>
              <a:defRPr sz="1800" b="0" kern="1200" cap="none" spc="0" baseline="0">
                <a:solidFill>
                  <a:schemeClr val="tx1"/>
                </a:solidFill>
                <a:latin typeface="+mn-lt"/>
              </a:defRPr>
            </a:lvl1pPr>
          </a:lstStyle>
          <a:p>
            <a:pPr lvl="0"/>
            <a:r>
              <a:rPr lang="sv-SE" dirty="0"/>
              <a:t>Namn, tillhörighet</a:t>
            </a:r>
          </a:p>
        </p:txBody>
      </p:sp>
      <p:sp>
        <p:nvSpPr>
          <p:cNvPr id="3" name="Platshållare för text 5">
            <a:extLst>
              <a:ext uri="{FF2B5EF4-FFF2-40B4-BE49-F238E27FC236}">
                <a16:creationId xmlns:a16="http://schemas.microsoft.com/office/drawing/2014/main" id="{1CF5C316-F562-D674-D429-B0FC6FFD9F0D}"/>
              </a:ext>
            </a:extLst>
          </p:cNvPr>
          <p:cNvSpPr>
            <a:spLocks noGrp="1"/>
          </p:cNvSpPr>
          <p:nvPr>
            <p:ph type="body" sz="quarter" idx="11" hasCustomPrompt="1"/>
          </p:nvPr>
        </p:nvSpPr>
        <p:spPr>
          <a:xfrm>
            <a:off x="233363" y="6364288"/>
            <a:ext cx="1541462" cy="317500"/>
          </a:xfrm>
        </p:spPr>
        <p:txBody>
          <a:bodyPr>
            <a:noAutofit/>
          </a:bodyPr>
          <a:lstStyle>
            <a:lvl1pPr marL="0" indent="0">
              <a:buNone/>
              <a:defRPr sz="1800"/>
            </a:lvl1pPr>
          </a:lstStyle>
          <a:p>
            <a:pPr lvl="0"/>
            <a:r>
              <a:rPr lang="sv-SE" dirty="0"/>
              <a:t>Datum</a:t>
            </a:r>
          </a:p>
        </p:txBody>
      </p:sp>
      <p:pic>
        <p:nvPicPr>
          <p:cNvPr id="6" name="Bildobjekt 5" descr="En bild som visar Teckensnitt, text, Grafik, grafisk design&#10;&#10;Automatiskt genererad beskrivning">
            <a:extLst>
              <a:ext uri="{FF2B5EF4-FFF2-40B4-BE49-F238E27FC236}">
                <a16:creationId xmlns:a16="http://schemas.microsoft.com/office/drawing/2014/main" id="{B5DA42A8-C053-1244-2466-DB8969065F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059" y="361992"/>
            <a:ext cx="1126472" cy="1324765"/>
          </a:xfrm>
          <a:prstGeom prst="rect">
            <a:avLst/>
          </a:prstGeom>
        </p:spPr>
      </p:pic>
    </p:spTree>
    <p:extLst>
      <p:ext uri="{BB962C8B-B14F-4D97-AF65-F5344CB8AC3E}">
        <p14:creationId xmlns:p14="http://schemas.microsoft.com/office/powerpoint/2010/main" val="2391739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höger, rubrik + text gu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 4">
            <a:extLst>
              <a:ext uri="{FF2B5EF4-FFF2-40B4-BE49-F238E27FC236}">
                <a16:creationId xmlns:a16="http://schemas.microsoft.com/office/drawing/2014/main" id="{ACFC3E73-CCF9-53F5-4089-07CD4662D8A3}"/>
              </a:ext>
            </a:extLst>
          </p:cNvPr>
          <p:cNvSpPr>
            <a:spLocks noGrp="1"/>
          </p:cNvSpPr>
          <p:nvPr>
            <p:ph type="pic" sz="quarter" idx="14" hasCustomPrompt="1"/>
          </p:nvPr>
        </p:nvSpPr>
        <p:spPr>
          <a:xfrm>
            <a:off x="6621517" y="-2168"/>
            <a:ext cx="5570484" cy="6860167"/>
          </a:xfrm>
          <a:custGeom>
            <a:avLst/>
            <a:gdLst>
              <a:gd name="connsiteX0" fmla="*/ 0 w 5570484"/>
              <a:gd name="connsiteY0" fmla="*/ 6858000 h 6858000"/>
              <a:gd name="connsiteX1" fmla="*/ 0 w 5570484"/>
              <a:gd name="connsiteY1" fmla="*/ 0 h 6858000"/>
              <a:gd name="connsiteX2" fmla="*/ 5570484 w 5570484"/>
              <a:gd name="connsiteY2" fmla="*/ 0 h 6858000"/>
              <a:gd name="connsiteX3" fmla="*/ 5570484 w 5570484"/>
              <a:gd name="connsiteY3" fmla="*/ 6858000 h 6858000"/>
              <a:gd name="connsiteX4" fmla="*/ 0 w 5570484"/>
              <a:gd name="connsiteY4" fmla="*/ 6858000 h 6858000"/>
              <a:gd name="connsiteX0" fmla="*/ 0 w 5570484"/>
              <a:gd name="connsiteY0" fmla="*/ 6863977 h 6863977"/>
              <a:gd name="connsiteX1" fmla="*/ 657412 w 5570484"/>
              <a:gd name="connsiteY1" fmla="*/ 0 h 6863977"/>
              <a:gd name="connsiteX2" fmla="*/ 5570484 w 5570484"/>
              <a:gd name="connsiteY2" fmla="*/ 5977 h 6863977"/>
              <a:gd name="connsiteX3" fmla="*/ 5570484 w 5570484"/>
              <a:gd name="connsiteY3" fmla="*/ 6863977 h 6863977"/>
              <a:gd name="connsiteX4" fmla="*/ 0 w 5570484"/>
              <a:gd name="connsiteY4" fmla="*/ 6863977 h 6863977"/>
              <a:gd name="connsiteX0" fmla="*/ 0 w 5570484"/>
              <a:gd name="connsiteY0" fmla="*/ 6860167 h 6860167"/>
              <a:gd name="connsiteX1" fmla="*/ 645982 w 5570484"/>
              <a:gd name="connsiteY1" fmla="*/ 0 h 6860167"/>
              <a:gd name="connsiteX2" fmla="*/ 5570484 w 5570484"/>
              <a:gd name="connsiteY2" fmla="*/ 2167 h 6860167"/>
              <a:gd name="connsiteX3" fmla="*/ 5570484 w 5570484"/>
              <a:gd name="connsiteY3" fmla="*/ 6860167 h 6860167"/>
              <a:gd name="connsiteX4" fmla="*/ 0 w 5570484"/>
              <a:gd name="connsiteY4" fmla="*/ 6860167 h 6860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484" h="6860167">
                <a:moveTo>
                  <a:pt x="0" y="6860167"/>
                </a:moveTo>
                <a:lnTo>
                  <a:pt x="645982" y="0"/>
                </a:lnTo>
                <a:lnTo>
                  <a:pt x="5570484" y="2167"/>
                </a:lnTo>
                <a:lnTo>
                  <a:pt x="5570484" y="6860167"/>
                </a:lnTo>
                <a:lnTo>
                  <a:pt x="0" y="6860167"/>
                </a:lnTo>
                <a:close/>
              </a:path>
            </a:pathLst>
          </a:custGeom>
        </p:spPr>
        <p:txBody>
          <a:bodyPr lIns="144000" tIns="144000"/>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a:p>
            <a:endParaRPr lang="sv-SE" dirty="0"/>
          </a:p>
        </p:txBody>
      </p:sp>
      <p:sp>
        <p:nvSpPr>
          <p:cNvPr id="5" name="Platshållare för text 6">
            <a:extLst>
              <a:ext uri="{FF2B5EF4-FFF2-40B4-BE49-F238E27FC236}">
                <a16:creationId xmlns:a16="http://schemas.microsoft.com/office/drawing/2014/main" id="{5265AA3D-D67E-3748-B583-FFD02CC6C398}"/>
              </a:ext>
            </a:extLst>
          </p:cNvPr>
          <p:cNvSpPr>
            <a:spLocks noGrp="1"/>
          </p:cNvSpPr>
          <p:nvPr>
            <p:ph type="body" sz="quarter" idx="17" hasCustomPrompt="1"/>
          </p:nvPr>
        </p:nvSpPr>
        <p:spPr>
          <a:xfrm>
            <a:off x="697524" y="1583767"/>
            <a:ext cx="5773445" cy="4791876"/>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 i punktform</a:t>
            </a:r>
          </a:p>
        </p:txBody>
      </p:sp>
      <p:sp>
        <p:nvSpPr>
          <p:cNvPr id="4" name="Rubrik 4">
            <a:extLst>
              <a:ext uri="{FF2B5EF4-FFF2-40B4-BE49-F238E27FC236}">
                <a16:creationId xmlns:a16="http://schemas.microsoft.com/office/drawing/2014/main" id="{76A28FC3-88DA-8660-4F06-2C35E4CE916D}"/>
              </a:ext>
            </a:extLst>
          </p:cNvPr>
          <p:cNvSpPr>
            <a:spLocks noGrp="1"/>
          </p:cNvSpPr>
          <p:nvPr>
            <p:ph type="title" hasCustomPrompt="1"/>
          </p:nvPr>
        </p:nvSpPr>
        <p:spPr>
          <a:xfrm>
            <a:off x="697523" y="482358"/>
            <a:ext cx="5773445" cy="896075"/>
          </a:xfrm>
        </p:spPr>
        <p:txBody>
          <a:bodyPr/>
          <a:lstStyle>
            <a:lvl1pPr>
              <a:defRPr/>
            </a:lvl1pPr>
          </a:lstStyle>
          <a:p>
            <a:r>
              <a:rPr lang="sv-SE"/>
              <a:t>Rubrik</a:t>
            </a:r>
          </a:p>
        </p:txBody>
      </p:sp>
    </p:spTree>
    <p:extLst>
      <p:ext uri="{BB962C8B-B14F-4D97-AF65-F5344CB8AC3E}">
        <p14:creationId xmlns:p14="http://schemas.microsoft.com/office/powerpoint/2010/main" val="76705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höger, rubrik + text sa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 4">
            <a:extLst>
              <a:ext uri="{FF2B5EF4-FFF2-40B4-BE49-F238E27FC236}">
                <a16:creationId xmlns:a16="http://schemas.microsoft.com/office/drawing/2014/main" id="{C9601BAA-6AD8-A04C-4CAF-33184DA5BB36}"/>
              </a:ext>
            </a:extLst>
          </p:cNvPr>
          <p:cNvSpPr>
            <a:spLocks noGrp="1"/>
          </p:cNvSpPr>
          <p:nvPr>
            <p:ph type="pic" sz="quarter" idx="14" hasCustomPrompt="1"/>
          </p:nvPr>
        </p:nvSpPr>
        <p:spPr>
          <a:xfrm>
            <a:off x="6621517" y="-2168"/>
            <a:ext cx="5570484" cy="6860167"/>
          </a:xfrm>
          <a:custGeom>
            <a:avLst/>
            <a:gdLst>
              <a:gd name="connsiteX0" fmla="*/ 0 w 5570484"/>
              <a:gd name="connsiteY0" fmla="*/ 6858000 h 6858000"/>
              <a:gd name="connsiteX1" fmla="*/ 0 w 5570484"/>
              <a:gd name="connsiteY1" fmla="*/ 0 h 6858000"/>
              <a:gd name="connsiteX2" fmla="*/ 5570484 w 5570484"/>
              <a:gd name="connsiteY2" fmla="*/ 0 h 6858000"/>
              <a:gd name="connsiteX3" fmla="*/ 5570484 w 5570484"/>
              <a:gd name="connsiteY3" fmla="*/ 6858000 h 6858000"/>
              <a:gd name="connsiteX4" fmla="*/ 0 w 5570484"/>
              <a:gd name="connsiteY4" fmla="*/ 6858000 h 6858000"/>
              <a:gd name="connsiteX0" fmla="*/ 0 w 5570484"/>
              <a:gd name="connsiteY0" fmla="*/ 6863977 h 6863977"/>
              <a:gd name="connsiteX1" fmla="*/ 657412 w 5570484"/>
              <a:gd name="connsiteY1" fmla="*/ 0 h 6863977"/>
              <a:gd name="connsiteX2" fmla="*/ 5570484 w 5570484"/>
              <a:gd name="connsiteY2" fmla="*/ 5977 h 6863977"/>
              <a:gd name="connsiteX3" fmla="*/ 5570484 w 5570484"/>
              <a:gd name="connsiteY3" fmla="*/ 6863977 h 6863977"/>
              <a:gd name="connsiteX4" fmla="*/ 0 w 5570484"/>
              <a:gd name="connsiteY4" fmla="*/ 6863977 h 6863977"/>
              <a:gd name="connsiteX0" fmla="*/ 0 w 5570484"/>
              <a:gd name="connsiteY0" fmla="*/ 6860167 h 6860167"/>
              <a:gd name="connsiteX1" fmla="*/ 645982 w 5570484"/>
              <a:gd name="connsiteY1" fmla="*/ 0 h 6860167"/>
              <a:gd name="connsiteX2" fmla="*/ 5570484 w 5570484"/>
              <a:gd name="connsiteY2" fmla="*/ 2167 h 6860167"/>
              <a:gd name="connsiteX3" fmla="*/ 5570484 w 5570484"/>
              <a:gd name="connsiteY3" fmla="*/ 6860167 h 6860167"/>
              <a:gd name="connsiteX4" fmla="*/ 0 w 5570484"/>
              <a:gd name="connsiteY4" fmla="*/ 6860167 h 6860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484" h="6860167">
                <a:moveTo>
                  <a:pt x="0" y="6860167"/>
                </a:moveTo>
                <a:lnTo>
                  <a:pt x="645982" y="0"/>
                </a:lnTo>
                <a:lnTo>
                  <a:pt x="5570484" y="2167"/>
                </a:lnTo>
                <a:lnTo>
                  <a:pt x="5570484" y="6860167"/>
                </a:lnTo>
                <a:lnTo>
                  <a:pt x="0" y="6860167"/>
                </a:lnTo>
                <a:close/>
              </a:path>
            </a:pathLst>
          </a:custGeom>
        </p:spPr>
        <p:txBody>
          <a:bodyPr lIns="144000" tIns="144000">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p:txBody>
      </p:sp>
      <p:sp>
        <p:nvSpPr>
          <p:cNvPr id="5" name="Platshållare för text 6">
            <a:extLst>
              <a:ext uri="{FF2B5EF4-FFF2-40B4-BE49-F238E27FC236}">
                <a16:creationId xmlns:a16="http://schemas.microsoft.com/office/drawing/2014/main" id="{2C23A854-0B8E-C453-D696-ED2936DA1C31}"/>
              </a:ext>
            </a:extLst>
          </p:cNvPr>
          <p:cNvSpPr>
            <a:spLocks noGrp="1"/>
          </p:cNvSpPr>
          <p:nvPr>
            <p:ph type="body" sz="quarter" idx="17" hasCustomPrompt="1"/>
          </p:nvPr>
        </p:nvSpPr>
        <p:spPr>
          <a:xfrm>
            <a:off x="697524" y="1583767"/>
            <a:ext cx="5773445" cy="4791876"/>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 i punktform</a:t>
            </a:r>
          </a:p>
        </p:txBody>
      </p:sp>
      <p:sp>
        <p:nvSpPr>
          <p:cNvPr id="4" name="Rubrik 4">
            <a:extLst>
              <a:ext uri="{FF2B5EF4-FFF2-40B4-BE49-F238E27FC236}">
                <a16:creationId xmlns:a16="http://schemas.microsoft.com/office/drawing/2014/main" id="{05C22702-0BBE-8002-A51A-3CD6200A92F7}"/>
              </a:ext>
            </a:extLst>
          </p:cNvPr>
          <p:cNvSpPr>
            <a:spLocks noGrp="1"/>
          </p:cNvSpPr>
          <p:nvPr>
            <p:ph type="title" hasCustomPrompt="1"/>
          </p:nvPr>
        </p:nvSpPr>
        <p:spPr>
          <a:xfrm>
            <a:off x="697523" y="482358"/>
            <a:ext cx="5773445" cy="896075"/>
          </a:xfrm>
        </p:spPr>
        <p:txBody>
          <a:bodyPr/>
          <a:lstStyle>
            <a:lvl1pPr>
              <a:defRPr/>
            </a:lvl1pPr>
          </a:lstStyle>
          <a:p>
            <a:r>
              <a:rPr lang="sv-SE"/>
              <a:t>Rubrik</a:t>
            </a:r>
          </a:p>
        </p:txBody>
      </p:sp>
    </p:spTree>
    <p:extLst>
      <p:ext uri="{BB962C8B-B14F-4D97-AF65-F5344CB8AC3E}">
        <p14:creationId xmlns:p14="http://schemas.microsoft.com/office/powerpoint/2010/main" val="2716804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vänster, rubrik + text lila">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3402C40-F64A-666D-404F-8491ADB782E6}"/>
              </a:ext>
            </a:extLst>
          </p:cNvPr>
          <p:cNvSpPr/>
          <p:nvPr userDrawn="1"/>
        </p:nvSpPr>
        <p:spPr>
          <a:xfrm>
            <a:off x="12050333" y="0"/>
            <a:ext cx="15770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bild 5">
            <a:extLst>
              <a:ext uri="{FF2B5EF4-FFF2-40B4-BE49-F238E27FC236}">
                <a16:creationId xmlns:a16="http://schemas.microsoft.com/office/drawing/2014/main" id="{5486E0BB-99FD-BAAA-8A94-DDB275D62B40}"/>
              </a:ext>
            </a:extLst>
          </p:cNvPr>
          <p:cNvSpPr>
            <a:spLocks noGrp="1"/>
          </p:cNvSpPr>
          <p:nvPr>
            <p:ph type="pic" sz="quarter" idx="15" hasCustomPrompt="1"/>
          </p:nvPr>
        </p:nvSpPr>
        <p:spPr>
          <a:xfrm>
            <a:off x="0" y="-940"/>
            <a:ext cx="5570538" cy="6858939"/>
          </a:xfrm>
          <a:custGeom>
            <a:avLst/>
            <a:gdLst>
              <a:gd name="connsiteX0" fmla="*/ 0 w 5570538"/>
              <a:gd name="connsiteY0" fmla="*/ 6858000 h 6858000"/>
              <a:gd name="connsiteX1" fmla="*/ 0 w 5570538"/>
              <a:gd name="connsiteY1" fmla="*/ 0 h 6858000"/>
              <a:gd name="connsiteX2" fmla="*/ 5570538 w 5570538"/>
              <a:gd name="connsiteY2" fmla="*/ 0 h 6858000"/>
              <a:gd name="connsiteX3" fmla="*/ 5570538 w 5570538"/>
              <a:gd name="connsiteY3" fmla="*/ 6858000 h 6858000"/>
              <a:gd name="connsiteX4" fmla="*/ 0 w 5570538"/>
              <a:gd name="connsiteY4" fmla="*/ 6858000 h 6858000"/>
              <a:gd name="connsiteX0" fmla="*/ 0 w 5570538"/>
              <a:gd name="connsiteY0" fmla="*/ 6858000 h 6858000"/>
              <a:gd name="connsiteX1" fmla="*/ 0 w 5570538"/>
              <a:gd name="connsiteY1" fmla="*/ 0 h 6858000"/>
              <a:gd name="connsiteX2" fmla="*/ 4951105 w 5570538"/>
              <a:gd name="connsiteY2" fmla="*/ 7374 h 6858000"/>
              <a:gd name="connsiteX3" fmla="*/ 5570538 w 5570538"/>
              <a:gd name="connsiteY3" fmla="*/ 6858000 h 6858000"/>
              <a:gd name="connsiteX4" fmla="*/ 0 w 5570538"/>
              <a:gd name="connsiteY4" fmla="*/ 6858000 h 6858000"/>
              <a:gd name="connsiteX0" fmla="*/ 0 w 5570538"/>
              <a:gd name="connsiteY0" fmla="*/ 6863095 h 6863095"/>
              <a:gd name="connsiteX1" fmla="*/ 0 w 5570538"/>
              <a:gd name="connsiteY1" fmla="*/ 5095 h 6863095"/>
              <a:gd name="connsiteX2" fmla="*/ 4951105 w 5570538"/>
              <a:gd name="connsiteY2" fmla="*/ 0 h 6863095"/>
              <a:gd name="connsiteX3" fmla="*/ 5570538 w 5570538"/>
              <a:gd name="connsiteY3" fmla="*/ 6863095 h 6863095"/>
              <a:gd name="connsiteX4" fmla="*/ 0 w 5570538"/>
              <a:gd name="connsiteY4" fmla="*/ 6863095 h 6863095"/>
              <a:gd name="connsiteX0" fmla="*/ 0 w 5570538"/>
              <a:gd name="connsiteY0" fmla="*/ 6858000 h 6858000"/>
              <a:gd name="connsiteX1" fmla="*/ 0 w 5570538"/>
              <a:gd name="connsiteY1" fmla="*/ 0 h 6858000"/>
              <a:gd name="connsiteX2" fmla="*/ 4946949 w 5570538"/>
              <a:gd name="connsiteY2" fmla="*/ 3218 h 6858000"/>
              <a:gd name="connsiteX3" fmla="*/ 5570538 w 5570538"/>
              <a:gd name="connsiteY3" fmla="*/ 6858000 h 6858000"/>
              <a:gd name="connsiteX4" fmla="*/ 0 w 5570538"/>
              <a:gd name="connsiteY4" fmla="*/ 6858000 h 6858000"/>
              <a:gd name="connsiteX0" fmla="*/ 0 w 5570538"/>
              <a:gd name="connsiteY0" fmla="*/ 6858939 h 6858939"/>
              <a:gd name="connsiteX1" fmla="*/ 0 w 5570538"/>
              <a:gd name="connsiteY1" fmla="*/ 939 h 6858939"/>
              <a:gd name="connsiteX2" fmla="*/ 4951105 w 5570538"/>
              <a:gd name="connsiteY2" fmla="*/ 0 h 6858939"/>
              <a:gd name="connsiteX3" fmla="*/ 5570538 w 5570538"/>
              <a:gd name="connsiteY3" fmla="*/ 6858939 h 6858939"/>
              <a:gd name="connsiteX4" fmla="*/ 0 w 5570538"/>
              <a:gd name="connsiteY4" fmla="*/ 6858939 h 685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538" h="6858939">
                <a:moveTo>
                  <a:pt x="0" y="6858939"/>
                </a:moveTo>
                <a:lnTo>
                  <a:pt x="0" y="939"/>
                </a:lnTo>
                <a:lnTo>
                  <a:pt x="4951105" y="0"/>
                </a:lnTo>
                <a:lnTo>
                  <a:pt x="5570538" y="6858939"/>
                </a:lnTo>
                <a:lnTo>
                  <a:pt x="0" y="6858939"/>
                </a:lnTo>
                <a:close/>
              </a:path>
            </a:pathLst>
          </a:custGeom>
        </p:spPr>
        <p:txBody>
          <a:bodyPr>
            <a:normAutofit/>
          </a:bodyPr>
          <a:lstStyle>
            <a:lvl1pPr marL="0" indent="0">
              <a:buNone/>
              <a:defRPr sz="1600"/>
            </a:lvl1pPr>
          </a:lstStyle>
          <a:p>
            <a:r>
              <a:rPr lang="sv-SE" dirty="0"/>
              <a:t>Klicka på ikonen för att infoga en bild, eller markera rutan, gå till infoga &gt; bilder (eller klicka på infoga bild </a:t>
            </a:r>
            <a:r>
              <a:rPr lang="sv-SE" dirty="0" err="1"/>
              <a:t>bildbank</a:t>
            </a:r>
            <a:r>
              <a:rPr lang="sv-SE" dirty="0"/>
              <a:t>).</a:t>
            </a:r>
          </a:p>
          <a:p>
            <a:endParaRPr lang="sv-SE" dirty="0"/>
          </a:p>
        </p:txBody>
      </p:sp>
      <p:sp>
        <p:nvSpPr>
          <p:cNvPr id="3" name="Platshållare för text 6">
            <a:extLst>
              <a:ext uri="{FF2B5EF4-FFF2-40B4-BE49-F238E27FC236}">
                <a16:creationId xmlns:a16="http://schemas.microsoft.com/office/drawing/2014/main" id="{A41637E0-D0D3-92A7-601D-E0B6575A00FB}"/>
              </a:ext>
            </a:extLst>
          </p:cNvPr>
          <p:cNvSpPr>
            <a:spLocks noGrp="1"/>
          </p:cNvSpPr>
          <p:nvPr>
            <p:ph type="body" sz="quarter" idx="16" hasCustomPrompt="1"/>
          </p:nvPr>
        </p:nvSpPr>
        <p:spPr>
          <a:xfrm>
            <a:off x="5778500" y="1583765"/>
            <a:ext cx="5773445" cy="4803831"/>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 i punktform</a:t>
            </a:r>
          </a:p>
        </p:txBody>
      </p:sp>
      <p:sp>
        <p:nvSpPr>
          <p:cNvPr id="2" name="Rubrik 4">
            <a:extLst>
              <a:ext uri="{FF2B5EF4-FFF2-40B4-BE49-F238E27FC236}">
                <a16:creationId xmlns:a16="http://schemas.microsoft.com/office/drawing/2014/main" id="{F3F909DE-7BC8-2CB3-AA49-D1E0A69D39E5}"/>
              </a:ext>
            </a:extLst>
          </p:cNvPr>
          <p:cNvSpPr>
            <a:spLocks noGrp="1"/>
          </p:cNvSpPr>
          <p:nvPr>
            <p:ph type="title" hasCustomPrompt="1"/>
          </p:nvPr>
        </p:nvSpPr>
        <p:spPr>
          <a:xfrm>
            <a:off x="5778498" y="482356"/>
            <a:ext cx="5773445" cy="936869"/>
          </a:xfrm>
        </p:spPr>
        <p:txBody>
          <a:bodyPr/>
          <a:lstStyle>
            <a:lvl1pPr>
              <a:defRPr/>
            </a:lvl1pPr>
          </a:lstStyle>
          <a:p>
            <a:r>
              <a:rPr lang="sv-SE"/>
              <a:t>Rubrik</a:t>
            </a:r>
          </a:p>
        </p:txBody>
      </p:sp>
    </p:spTree>
    <p:extLst>
      <p:ext uri="{BB962C8B-B14F-4D97-AF65-F5344CB8AC3E}">
        <p14:creationId xmlns:p14="http://schemas.microsoft.com/office/powerpoint/2010/main" val="3860623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vänster, rubrik + text turkos">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3402C40-F64A-666D-404F-8491ADB782E6}"/>
              </a:ext>
            </a:extLst>
          </p:cNvPr>
          <p:cNvSpPr/>
          <p:nvPr userDrawn="1"/>
        </p:nvSpPr>
        <p:spPr>
          <a:xfrm>
            <a:off x="12050333" y="0"/>
            <a:ext cx="157709"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 5">
            <a:extLst>
              <a:ext uri="{FF2B5EF4-FFF2-40B4-BE49-F238E27FC236}">
                <a16:creationId xmlns:a16="http://schemas.microsoft.com/office/drawing/2014/main" id="{266518CF-5669-AECF-3400-7759C76472D6}"/>
              </a:ext>
            </a:extLst>
          </p:cNvPr>
          <p:cNvSpPr>
            <a:spLocks noGrp="1"/>
          </p:cNvSpPr>
          <p:nvPr>
            <p:ph type="pic" sz="quarter" idx="15" hasCustomPrompt="1"/>
          </p:nvPr>
        </p:nvSpPr>
        <p:spPr>
          <a:xfrm>
            <a:off x="0" y="-940"/>
            <a:ext cx="5570538" cy="6858939"/>
          </a:xfrm>
          <a:custGeom>
            <a:avLst/>
            <a:gdLst>
              <a:gd name="connsiteX0" fmla="*/ 0 w 5570538"/>
              <a:gd name="connsiteY0" fmla="*/ 6858000 h 6858000"/>
              <a:gd name="connsiteX1" fmla="*/ 0 w 5570538"/>
              <a:gd name="connsiteY1" fmla="*/ 0 h 6858000"/>
              <a:gd name="connsiteX2" fmla="*/ 5570538 w 5570538"/>
              <a:gd name="connsiteY2" fmla="*/ 0 h 6858000"/>
              <a:gd name="connsiteX3" fmla="*/ 5570538 w 5570538"/>
              <a:gd name="connsiteY3" fmla="*/ 6858000 h 6858000"/>
              <a:gd name="connsiteX4" fmla="*/ 0 w 5570538"/>
              <a:gd name="connsiteY4" fmla="*/ 6858000 h 6858000"/>
              <a:gd name="connsiteX0" fmla="*/ 0 w 5570538"/>
              <a:gd name="connsiteY0" fmla="*/ 6858000 h 6858000"/>
              <a:gd name="connsiteX1" fmla="*/ 0 w 5570538"/>
              <a:gd name="connsiteY1" fmla="*/ 0 h 6858000"/>
              <a:gd name="connsiteX2" fmla="*/ 4951105 w 5570538"/>
              <a:gd name="connsiteY2" fmla="*/ 7374 h 6858000"/>
              <a:gd name="connsiteX3" fmla="*/ 5570538 w 5570538"/>
              <a:gd name="connsiteY3" fmla="*/ 6858000 h 6858000"/>
              <a:gd name="connsiteX4" fmla="*/ 0 w 5570538"/>
              <a:gd name="connsiteY4" fmla="*/ 6858000 h 6858000"/>
              <a:gd name="connsiteX0" fmla="*/ 0 w 5570538"/>
              <a:gd name="connsiteY0" fmla="*/ 6863095 h 6863095"/>
              <a:gd name="connsiteX1" fmla="*/ 0 w 5570538"/>
              <a:gd name="connsiteY1" fmla="*/ 5095 h 6863095"/>
              <a:gd name="connsiteX2" fmla="*/ 4951105 w 5570538"/>
              <a:gd name="connsiteY2" fmla="*/ 0 h 6863095"/>
              <a:gd name="connsiteX3" fmla="*/ 5570538 w 5570538"/>
              <a:gd name="connsiteY3" fmla="*/ 6863095 h 6863095"/>
              <a:gd name="connsiteX4" fmla="*/ 0 w 5570538"/>
              <a:gd name="connsiteY4" fmla="*/ 6863095 h 6863095"/>
              <a:gd name="connsiteX0" fmla="*/ 0 w 5570538"/>
              <a:gd name="connsiteY0" fmla="*/ 6858000 h 6858000"/>
              <a:gd name="connsiteX1" fmla="*/ 0 w 5570538"/>
              <a:gd name="connsiteY1" fmla="*/ 0 h 6858000"/>
              <a:gd name="connsiteX2" fmla="*/ 4946949 w 5570538"/>
              <a:gd name="connsiteY2" fmla="*/ 3218 h 6858000"/>
              <a:gd name="connsiteX3" fmla="*/ 5570538 w 5570538"/>
              <a:gd name="connsiteY3" fmla="*/ 6858000 h 6858000"/>
              <a:gd name="connsiteX4" fmla="*/ 0 w 5570538"/>
              <a:gd name="connsiteY4" fmla="*/ 6858000 h 6858000"/>
              <a:gd name="connsiteX0" fmla="*/ 0 w 5570538"/>
              <a:gd name="connsiteY0" fmla="*/ 6858939 h 6858939"/>
              <a:gd name="connsiteX1" fmla="*/ 0 w 5570538"/>
              <a:gd name="connsiteY1" fmla="*/ 939 h 6858939"/>
              <a:gd name="connsiteX2" fmla="*/ 4951105 w 5570538"/>
              <a:gd name="connsiteY2" fmla="*/ 0 h 6858939"/>
              <a:gd name="connsiteX3" fmla="*/ 5570538 w 5570538"/>
              <a:gd name="connsiteY3" fmla="*/ 6858939 h 6858939"/>
              <a:gd name="connsiteX4" fmla="*/ 0 w 5570538"/>
              <a:gd name="connsiteY4" fmla="*/ 6858939 h 685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538" h="6858939">
                <a:moveTo>
                  <a:pt x="0" y="6858939"/>
                </a:moveTo>
                <a:lnTo>
                  <a:pt x="0" y="939"/>
                </a:lnTo>
                <a:lnTo>
                  <a:pt x="4951105" y="0"/>
                </a:lnTo>
                <a:lnTo>
                  <a:pt x="5570538" y="6858939"/>
                </a:lnTo>
                <a:lnTo>
                  <a:pt x="0" y="6858939"/>
                </a:lnTo>
                <a:close/>
              </a:path>
            </a:pathLst>
          </a:custGeom>
        </p:spPr>
        <p:txBody>
          <a:bodyPr>
            <a:normAutofit/>
          </a:bodyPr>
          <a:lstStyle>
            <a:lvl1pPr marL="0" indent="0">
              <a:buNone/>
              <a:defRPr sz="1600"/>
            </a:lvl1pPr>
          </a:lstStyle>
          <a:p>
            <a:r>
              <a:rPr lang="sv-SE" dirty="0"/>
              <a:t>Klicka på ikonen för att infoga en bild, eller markera rutan, gå till infoga &gt; bilder (eller klicka på infoga bild </a:t>
            </a:r>
            <a:r>
              <a:rPr lang="sv-SE" dirty="0" err="1"/>
              <a:t>bildbank</a:t>
            </a:r>
            <a:r>
              <a:rPr lang="sv-SE" dirty="0"/>
              <a:t>).</a:t>
            </a:r>
          </a:p>
          <a:p>
            <a:endParaRPr lang="sv-SE" dirty="0"/>
          </a:p>
        </p:txBody>
      </p:sp>
      <p:sp>
        <p:nvSpPr>
          <p:cNvPr id="3" name="Platshållare för text 6">
            <a:extLst>
              <a:ext uri="{FF2B5EF4-FFF2-40B4-BE49-F238E27FC236}">
                <a16:creationId xmlns:a16="http://schemas.microsoft.com/office/drawing/2014/main" id="{4BC9AE44-1044-6B88-8056-784CFCCEFF07}"/>
              </a:ext>
            </a:extLst>
          </p:cNvPr>
          <p:cNvSpPr>
            <a:spLocks noGrp="1"/>
          </p:cNvSpPr>
          <p:nvPr>
            <p:ph type="body" sz="quarter" idx="16" hasCustomPrompt="1"/>
          </p:nvPr>
        </p:nvSpPr>
        <p:spPr>
          <a:xfrm>
            <a:off x="5778500" y="1583765"/>
            <a:ext cx="5773445" cy="4803831"/>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 i punktform</a:t>
            </a:r>
          </a:p>
        </p:txBody>
      </p:sp>
      <p:sp>
        <p:nvSpPr>
          <p:cNvPr id="5" name="Rubrik 4">
            <a:extLst>
              <a:ext uri="{FF2B5EF4-FFF2-40B4-BE49-F238E27FC236}">
                <a16:creationId xmlns:a16="http://schemas.microsoft.com/office/drawing/2014/main" id="{D592FD17-DB3D-CEBD-9B0D-6E428C3FBDE1}"/>
              </a:ext>
            </a:extLst>
          </p:cNvPr>
          <p:cNvSpPr>
            <a:spLocks noGrp="1"/>
          </p:cNvSpPr>
          <p:nvPr>
            <p:ph type="title" hasCustomPrompt="1"/>
          </p:nvPr>
        </p:nvSpPr>
        <p:spPr>
          <a:xfrm>
            <a:off x="5778498" y="482356"/>
            <a:ext cx="5773445" cy="936869"/>
          </a:xfrm>
        </p:spPr>
        <p:txBody>
          <a:bodyPr/>
          <a:lstStyle>
            <a:lvl1pPr>
              <a:defRPr/>
            </a:lvl1pPr>
          </a:lstStyle>
          <a:p>
            <a:r>
              <a:rPr lang="sv-SE"/>
              <a:t>Rubrik</a:t>
            </a:r>
          </a:p>
        </p:txBody>
      </p:sp>
    </p:spTree>
    <p:extLst>
      <p:ext uri="{BB962C8B-B14F-4D97-AF65-F5344CB8AC3E}">
        <p14:creationId xmlns:p14="http://schemas.microsoft.com/office/powerpoint/2010/main" val="1858803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vänster, rubrik + text gul">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3402C40-F64A-666D-404F-8491ADB782E6}"/>
              </a:ext>
            </a:extLst>
          </p:cNvPr>
          <p:cNvSpPr/>
          <p:nvPr userDrawn="1"/>
        </p:nvSpPr>
        <p:spPr>
          <a:xfrm>
            <a:off x="12050333" y="0"/>
            <a:ext cx="15770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 5">
            <a:extLst>
              <a:ext uri="{FF2B5EF4-FFF2-40B4-BE49-F238E27FC236}">
                <a16:creationId xmlns:a16="http://schemas.microsoft.com/office/drawing/2014/main" id="{79DF7975-2462-FC38-E3A6-7C0CF3F20AD4}"/>
              </a:ext>
            </a:extLst>
          </p:cNvPr>
          <p:cNvSpPr>
            <a:spLocks noGrp="1"/>
          </p:cNvSpPr>
          <p:nvPr>
            <p:ph type="pic" sz="quarter" idx="15" hasCustomPrompt="1"/>
          </p:nvPr>
        </p:nvSpPr>
        <p:spPr>
          <a:xfrm>
            <a:off x="0" y="-940"/>
            <a:ext cx="5570538" cy="6858939"/>
          </a:xfrm>
          <a:custGeom>
            <a:avLst/>
            <a:gdLst>
              <a:gd name="connsiteX0" fmla="*/ 0 w 5570538"/>
              <a:gd name="connsiteY0" fmla="*/ 6858000 h 6858000"/>
              <a:gd name="connsiteX1" fmla="*/ 0 w 5570538"/>
              <a:gd name="connsiteY1" fmla="*/ 0 h 6858000"/>
              <a:gd name="connsiteX2" fmla="*/ 5570538 w 5570538"/>
              <a:gd name="connsiteY2" fmla="*/ 0 h 6858000"/>
              <a:gd name="connsiteX3" fmla="*/ 5570538 w 5570538"/>
              <a:gd name="connsiteY3" fmla="*/ 6858000 h 6858000"/>
              <a:gd name="connsiteX4" fmla="*/ 0 w 5570538"/>
              <a:gd name="connsiteY4" fmla="*/ 6858000 h 6858000"/>
              <a:gd name="connsiteX0" fmla="*/ 0 w 5570538"/>
              <a:gd name="connsiteY0" fmla="*/ 6858000 h 6858000"/>
              <a:gd name="connsiteX1" fmla="*/ 0 w 5570538"/>
              <a:gd name="connsiteY1" fmla="*/ 0 h 6858000"/>
              <a:gd name="connsiteX2" fmla="*/ 4951105 w 5570538"/>
              <a:gd name="connsiteY2" fmla="*/ 7374 h 6858000"/>
              <a:gd name="connsiteX3" fmla="*/ 5570538 w 5570538"/>
              <a:gd name="connsiteY3" fmla="*/ 6858000 h 6858000"/>
              <a:gd name="connsiteX4" fmla="*/ 0 w 5570538"/>
              <a:gd name="connsiteY4" fmla="*/ 6858000 h 6858000"/>
              <a:gd name="connsiteX0" fmla="*/ 0 w 5570538"/>
              <a:gd name="connsiteY0" fmla="*/ 6863095 h 6863095"/>
              <a:gd name="connsiteX1" fmla="*/ 0 w 5570538"/>
              <a:gd name="connsiteY1" fmla="*/ 5095 h 6863095"/>
              <a:gd name="connsiteX2" fmla="*/ 4951105 w 5570538"/>
              <a:gd name="connsiteY2" fmla="*/ 0 h 6863095"/>
              <a:gd name="connsiteX3" fmla="*/ 5570538 w 5570538"/>
              <a:gd name="connsiteY3" fmla="*/ 6863095 h 6863095"/>
              <a:gd name="connsiteX4" fmla="*/ 0 w 5570538"/>
              <a:gd name="connsiteY4" fmla="*/ 6863095 h 6863095"/>
              <a:gd name="connsiteX0" fmla="*/ 0 w 5570538"/>
              <a:gd name="connsiteY0" fmla="*/ 6858000 h 6858000"/>
              <a:gd name="connsiteX1" fmla="*/ 0 w 5570538"/>
              <a:gd name="connsiteY1" fmla="*/ 0 h 6858000"/>
              <a:gd name="connsiteX2" fmla="*/ 4946949 w 5570538"/>
              <a:gd name="connsiteY2" fmla="*/ 3218 h 6858000"/>
              <a:gd name="connsiteX3" fmla="*/ 5570538 w 5570538"/>
              <a:gd name="connsiteY3" fmla="*/ 6858000 h 6858000"/>
              <a:gd name="connsiteX4" fmla="*/ 0 w 5570538"/>
              <a:gd name="connsiteY4" fmla="*/ 6858000 h 6858000"/>
              <a:gd name="connsiteX0" fmla="*/ 0 w 5570538"/>
              <a:gd name="connsiteY0" fmla="*/ 6858939 h 6858939"/>
              <a:gd name="connsiteX1" fmla="*/ 0 w 5570538"/>
              <a:gd name="connsiteY1" fmla="*/ 939 h 6858939"/>
              <a:gd name="connsiteX2" fmla="*/ 4951105 w 5570538"/>
              <a:gd name="connsiteY2" fmla="*/ 0 h 6858939"/>
              <a:gd name="connsiteX3" fmla="*/ 5570538 w 5570538"/>
              <a:gd name="connsiteY3" fmla="*/ 6858939 h 6858939"/>
              <a:gd name="connsiteX4" fmla="*/ 0 w 5570538"/>
              <a:gd name="connsiteY4" fmla="*/ 6858939 h 685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538" h="6858939">
                <a:moveTo>
                  <a:pt x="0" y="6858939"/>
                </a:moveTo>
                <a:lnTo>
                  <a:pt x="0" y="939"/>
                </a:lnTo>
                <a:lnTo>
                  <a:pt x="4951105" y="0"/>
                </a:lnTo>
                <a:lnTo>
                  <a:pt x="5570538" y="6858939"/>
                </a:lnTo>
                <a:lnTo>
                  <a:pt x="0" y="6858939"/>
                </a:lnTo>
                <a:close/>
              </a:path>
            </a:pathLst>
          </a:custGeom>
        </p:spPr>
        <p:txBody>
          <a:bodyPr>
            <a:normAutofit/>
          </a:bodyPr>
          <a:lstStyle>
            <a:lvl1pPr marL="0" indent="0">
              <a:buNone/>
              <a:defRPr sz="1600"/>
            </a:lvl1pPr>
          </a:lstStyle>
          <a:p>
            <a:r>
              <a:rPr lang="sv-SE" dirty="0"/>
              <a:t>Klicka på ikonen för att infoga en bild, eller markera rutan, gå till infoga &gt; bilder (eller klicka på infoga bild </a:t>
            </a:r>
            <a:r>
              <a:rPr lang="sv-SE" dirty="0" err="1"/>
              <a:t>bildbank</a:t>
            </a:r>
            <a:r>
              <a:rPr lang="sv-SE" dirty="0"/>
              <a:t>).</a:t>
            </a:r>
          </a:p>
          <a:p>
            <a:endParaRPr lang="sv-SE" dirty="0"/>
          </a:p>
        </p:txBody>
      </p:sp>
      <p:sp>
        <p:nvSpPr>
          <p:cNvPr id="8" name="Platshållare för text 6">
            <a:extLst>
              <a:ext uri="{FF2B5EF4-FFF2-40B4-BE49-F238E27FC236}">
                <a16:creationId xmlns:a16="http://schemas.microsoft.com/office/drawing/2014/main" id="{82A0036C-29E3-8463-C7E7-BAF1E7E63D26}"/>
              </a:ext>
            </a:extLst>
          </p:cNvPr>
          <p:cNvSpPr>
            <a:spLocks noGrp="1"/>
          </p:cNvSpPr>
          <p:nvPr>
            <p:ph type="body" sz="quarter" idx="16" hasCustomPrompt="1"/>
          </p:nvPr>
        </p:nvSpPr>
        <p:spPr>
          <a:xfrm>
            <a:off x="5778500" y="1583765"/>
            <a:ext cx="5773445" cy="4803831"/>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 i punktform</a:t>
            </a:r>
          </a:p>
        </p:txBody>
      </p:sp>
      <p:sp>
        <p:nvSpPr>
          <p:cNvPr id="3" name="Rubrik 4">
            <a:extLst>
              <a:ext uri="{FF2B5EF4-FFF2-40B4-BE49-F238E27FC236}">
                <a16:creationId xmlns:a16="http://schemas.microsoft.com/office/drawing/2014/main" id="{83AABA86-522B-315D-C366-761AE9BF2018}"/>
              </a:ext>
            </a:extLst>
          </p:cNvPr>
          <p:cNvSpPr>
            <a:spLocks noGrp="1"/>
          </p:cNvSpPr>
          <p:nvPr>
            <p:ph type="title" hasCustomPrompt="1"/>
          </p:nvPr>
        </p:nvSpPr>
        <p:spPr>
          <a:xfrm>
            <a:off x="5778498" y="482356"/>
            <a:ext cx="5773445" cy="936869"/>
          </a:xfrm>
        </p:spPr>
        <p:txBody>
          <a:bodyPr/>
          <a:lstStyle>
            <a:lvl1pPr>
              <a:defRPr/>
            </a:lvl1pPr>
          </a:lstStyle>
          <a:p>
            <a:r>
              <a:rPr lang="sv-SE"/>
              <a:t>Rubrik</a:t>
            </a:r>
          </a:p>
        </p:txBody>
      </p:sp>
    </p:spTree>
    <p:extLst>
      <p:ext uri="{BB962C8B-B14F-4D97-AF65-F5344CB8AC3E}">
        <p14:creationId xmlns:p14="http://schemas.microsoft.com/office/powerpoint/2010/main" val="2116186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 vänster, rubrik + text san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3402C40-F64A-666D-404F-8491ADB782E6}"/>
              </a:ext>
            </a:extLst>
          </p:cNvPr>
          <p:cNvSpPr/>
          <p:nvPr userDrawn="1"/>
        </p:nvSpPr>
        <p:spPr>
          <a:xfrm>
            <a:off x="12050333" y="0"/>
            <a:ext cx="15770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 5">
            <a:extLst>
              <a:ext uri="{FF2B5EF4-FFF2-40B4-BE49-F238E27FC236}">
                <a16:creationId xmlns:a16="http://schemas.microsoft.com/office/drawing/2014/main" id="{E2B25B12-2F50-87CF-DA8C-60ED599E9434}"/>
              </a:ext>
            </a:extLst>
          </p:cNvPr>
          <p:cNvSpPr>
            <a:spLocks noGrp="1"/>
          </p:cNvSpPr>
          <p:nvPr>
            <p:ph type="pic" sz="quarter" idx="15" hasCustomPrompt="1"/>
          </p:nvPr>
        </p:nvSpPr>
        <p:spPr>
          <a:xfrm>
            <a:off x="0" y="-940"/>
            <a:ext cx="5570538" cy="6858939"/>
          </a:xfrm>
          <a:custGeom>
            <a:avLst/>
            <a:gdLst>
              <a:gd name="connsiteX0" fmla="*/ 0 w 5570538"/>
              <a:gd name="connsiteY0" fmla="*/ 6858000 h 6858000"/>
              <a:gd name="connsiteX1" fmla="*/ 0 w 5570538"/>
              <a:gd name="connsiteY1" fmla="*/ 0 h 6858000"/>
              <a:gd name="connsiteX2" fmla="*/ 5570538 w 5570538"/>
              <a:gd name="connsiteY2" fmla="*/ 0 h 6858000"/>
              <a:gd name="connsiteX3" fmla="*/ 5570538 w 5570538"/>
              <a:gd name="connsiteY3" fmla="*/ 6858000 h 6858000"/>
              <a:gd name="connsiteX4" fmla="*/ 0 w 5570538"/>
              <a:gd name="connsiteY4" fmla="*/ 6858000 h 6858000"/>
              <a:gd name="connsiteX0" fmla="*/ 0 w 5570538"/>
              <a:gd name="connsiteY0" fmla="*/ 6858000 h 6858000"/>
              <a:gd name="connsiteX1" fmla="*/ 0 w 5570538"/>
              <a:gd name="connsiteY1" fmla="*/ 0 h 6858000"/>
              <a:gd name="connsiteX2" fmla="*/ 4951105 w 5570538"/>
              <a:gd name="connsiteY2" fmla="*/ 7374 h 6858000"/>
              <a:gd name="connsiteX3" fmla="*/ 5570538 w 5570538"/>
              <a:gd name="connsiteY3" fmla="*/ 6858000 h 6858000"/>
              <a:gd name="connsiteX4" fmla="*/ 0 w 5570538"/>
              <a:gd name="connsiteY4" fmla="*/ 6858000 h 6858000"/>
              <a:gd name="connsiteX0" fmla="*/ 0 w 5570538"/>
              <a:gd name="connsiteY0" fmla="*/ 6863095 h 6863095"/>
              <a:gd name="connsiteX1" fmla="*/ 0 w 5570538"/>
              <a:gd name="connsiteY1" fmla="*/ 5095 h 6863095"/>
              <a:gd name="connsiteX2" fmla="*/ 4951105 w 5570538"/>
              <a:gd name="connsiteY2" fmla="*/ 0 h 6863095"/>
              <a:gd name="connsiteX3" fmla="*/ 5570538 w 5570538"/>
              <a:gd name="connsiteY3" fmla="*/ 6863095 h 6863095"/>
              <a:gd name="connsiteX4" fmla="*/ 0 w 5570538"/>
              <a:gd name="connsiteY4" fmla="*/ 6863095 h 6863095"/>
              <a:gd name="connsiteX0" fmla="*/ 0 w 5570538"/>
              <a:gd name="connsiteY0" fmla="*/ 6858000 h 6858000"/>
              <a:gd name="connsiteX1" fmla="*/ 0 w 5570538"/>
              <a:gd name="connsiteY1" fmla="*/ 0 h 6858000"/>
              <a:gd name="connsiteX2" fmla="*/ 4946949 w 5570538"/>
              <a:gd name="connsiteY2" fmla="*/ 3218 h 6858000"/>
              <a:gd name="connsiteX3" fmla="*/ 5570538 w 5570538"/>
              <a:gd name="connsiteY3" fmla="*/ 6858000 h 6858000"/>
              <a:gd name="connsiteX4" fmla="*/ 0 w 5570538"/>
              <a:gd name="connsiteY4" fmla="*/ 6858000 h 6858000"/>
              <a:gd name="connsiteX0" fmla="*/ 0 w 5570538"/>
              <a:gd name="connsiteY0" fmla="*/ 6858939 h 6858939"/>
              <a:gd name="connsiteX1" fmla="*/ 0 w 5570538"/>
              <a:gd name="connsiteY1" fmla="*/ 939 h 6858939"/>
              <a:gd name="connsiteX2" fmla="*/ 4951105 w 5570538"/>
              <a:gd name="connsiteY2" fmla="*/ 0 h 6858939"/>
              <a:gd name="connsiteX3" fmla="*/ 5570538 w 5570538"/>
              <a:gd name="connsiteY3" fmla="*/ 6858939 h 6858939"/>
              <a:gd name="connsiteX4" fmla="*/ 0 w 5570538"/>
              <a:gd name="connsiteY4" fmla="*/ 6858939 h 685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538" h="6858939">
                <a:moveTo>
                  <a:pt x="0" y="6858939"/>
                </a:moveTo>
                <a:lnTo>
                  <a:pt x="0" y="939"/>
                </a:lnTo>
                <a:lnTo>
                  <a:pt x="4951105" y="0"/>
                </a:lnTo>
                <a:lnTo>
                  <a:pt x="5570538" y="6858939"/>
                </a:lnTo>
                <a:lnTo>
                  <a:pt x="0" y="6858939"/>
                </a:lnTo>
                <a:close/>
              </a:path>
            </a:pathLst>
          </a:custGeom>
        </p:spPr>
        <p:txBody>
          <a:bodyPr>
            <a:normAutofit/>
          </a:bodyPr>
          <a:lstStyle>
            <a:lvl1pPr marL="0" indent="0">
              <a:buNone/>
              <a:defRPr sz="1600"/>
            </a:lvl1pPr>
          </a:lstStyle>
          <a:p>
            <a:r>
              <a:rPr lang="sv-SE" dirty="0"/>
              <a:t>Klicka på ikonen för att infoga en bild, eller markera rutan, gå till infoga &gt; bilder (eller klicka på infoga bild </a:t>
            </a:r>
            <a:r>
              <a:rPr lang="sv-SE" dirty="0" err="1"/>
              <a:t>bildbank</a:t>
            </a:r>
            <a:r>
              <a:rPr lang="sv-SE" dirty="0"/>
              <a:t>).</a:t>
            </a:r>
          </a:p>
          <a:p>
            <a:endParaRPr lang="sv-SE" dirty="0"/>
          </a:p>
        </p:txBody>
      </p:sp>
      <p:sp>
        <p:nvSpPr>
          <p:cNvPr id="3" name="Platshållare för text 6">
            <a:extLst>
              <a:ext uri="{FF2B5EF4-FFF2-40B4-BE49-F238E27FC236}">
                <a16:creationId xmlns:a16="http://schemas.microsoft.com/office/drawing/2014/main" id="{C5BC77B6-B7E3-18CB-4F55-0815DA8548D6}"/>
              </a:ext>
            </a:extLst>
          </p:cNvPr>
          <p:cNvSpPr>
            <a:spLocks noGrp="1"/>
          </p:cNvSpPr>
          <p:nvPr>
            <p:ph type="body" sz="quarter" idx="16" hasCustomPrompt="1"/>
          </p:nvPr>
        </p:nvSpPr>
        <p:spPr>
          <a:xfrm>
            <a:off x="5778500" y="1583765"/>
            <a:ext cx="5773445" cy="4803831"/>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 i punktform</a:t>
            </a:r>
          </a:p>
        </p:txBody>
      </p:sp>
      <p:sp>
        <p:nvSpPr>
          <p:cNvPr id="4" name="Rubrik 4">
            <a:extLst>
              <a:ext uri="{FF2B5EF4-FFF2-40B4-BE49-F238E27FC236}">
                <a16:creationId xmlns:a16="http://schemas.microsoft.com/office/drawing/2014/main" id="{A3D6A1A0-F653-6BCB-3053-08CF25B10BAF}"/>
              </a:ext>
            </a:extLst>
          </p:cNvPr>
          <p:cNvSpPr>
            <a:spLocks noGrp="1"/>
          </p:cNvSpPr>
          <p:nvPr>
            <p:ph type="title" hasCustomPrompt="1"/>
          </p:nvPr>
        </p:nvSpPr>
        <p:spPr>
          <a:xfrm>
            <a:off x="5778498" y="482356"/>
            <a:ext cx="5773445" cy="936869"/>
          </a:xfrm>
        </p:spPr>
        <p:txBody>
          <a:bodyPr/>
          <a:lstStyle>
            <a:lvl1pPr>
              <a:defRPr/>
            </a:lvl1pPr>
          </a:lstStyle>
          <a:p>
            <a:r>
              <a:rPr lang="sv-SE"/>
              <a:t>Rubrik</a:t>
            </a:r>
          </a:p>
        </p:txBody>
      </p:sp>
    </p:spTree>
    <p:extLst>
      <p:ext uri="{BB962C8B-B14F-4D97-AF65-F5344CB8AC3E}">
        <p14:creationId xmlns:p14="http://schemas.microsoft.com/office/powerpoint/2010/main" val="3587768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ängre rubrik + text + bild lil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6" name="Platshållare för bild 4">
            <a:extLst>
              <a:ext uri="{FF2B5EF4-FFF2-40B4-BE49-F238E27FC236}">
                <a16:creationId xmlns:a16="http://schemas.microsoft.com/office/drawing/2014/main" id="{17067393-D64B-E636-589F-BA90D892F7FB}"/>
              </a:ext>
            </a:extLst>
          </p:cNvPr>
          <p:cNvSpPr>
            <a:spLocks noGrp="1"/>
          </p:cNvSpPr>
          <p:nvPr>
            <p:ph type="pic" sz="quarter" idx="14" hasCustomPrompt="1"/>
          </p:nvPr>
        </p:nvSpPr>
        <p:spPr>
          <a:xfrm>
            <a:off x="697522" y="1541929"/>
            <a:ext cx="5470358" cy="4606623"/>
          </a:xfrm>
          <a:prstGeom prst="parallelogram">
            <a:avLst>
              <a:gd name="adj" fmla="val 0"/>
            </a:avLst>
          </a:prstGeom>
        </p:spPr>
        <p:txBody>
          <a:bodyPr>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p:txBody>
      </p:sp>
      <p:sp>
        <p:nvSpPr>
          <p:cNvPr id="9" name="Platshållare för text 6">
            <a:extLst>
              <a:ext uri="{FF2B5EF4-FFF2-40B4-BE49-F238E27FC236}">
                <a16:creationId xmlns:a16="http://schemas.microsoft.com/office/drawing/2014/main" id="{831C683E-DCC6-E9B6-6E24-F1CAEC837BBB}"/>
              </a:ext>
            </a:extLst>
          </p:cNvPr>
          <p:cNvSpPr>
            <a:spLocks noGrp="1"/>
          </p:cNvSpPr>
          <p:nvPr>
            <p:ph type="body" sz="quarter" idx="16" hasCustomPrompt="1"/>
          </p:nvPr>
        </p:nvSpPr>
        <p:spPr>
          <a:xfrm>
            <a:off x="6472681" y="1541929"/>
            <a:ext cx="5398476" cy="4606623"/>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Kortare text i punktform</a:t>
            </a:r>
          </a:p>
        </p:txBody>
      </p:sp>
      <p:sp>
        <p:nvSpPr>
          <p:cNvPr id="2" name="Rubrik 4">
            <a:extLst>
              <a:ext uri="{FF2B5EF4-FFF2-40B4-BE49-F238E27FC236}">
                <a16:creationId xmlns:a16="http://schemas.microsoft.com/office/drawing/2014/main" id="{64957591-F562-4676-BBEA-955930D7CCBA}"/>
              </a:ext>
            </a:extLst>
          </p:cNvPr>
          <p:cNvSpPr>
            <a:spLocks noGrp="1"/>
          </p:cNvSpPr>
          <p:nvPr>
            <p:ph type="title" hasCustomPrompt="1"/>
          </p:nvPr>
        </p:nvSpPr>
        <p:spPr>
          <a:xfrm>
            <a:off x="697523" y="470266"/>
            <a:ext cx="10515600" cy="965527"/>
          </a:xfrm>
        </p:spPr>
        <p:txBody>
          <a:bodyPr/>
          <a:lstStyle>
            <a:lvl1pPr>
              <a:defRPr/>
            </a:lvl1pPr>
          </a:lstStyle>
          <a:p>
            <a:r>
              <a:rPr lang="sv-SE"/>
              <a:t>Rubrik</a:t>
            </a:r>
          </a:p>
        </p:txBody>
      </p:sp>
    </p:spTree>
    <p:extLst>
      <p:ext uri="{BB962C8B-B14F-4D97-AF65-F5344CB8AC3E}">
        <p14:creationId xmlns:p14="http://schemas.microsoft.com/office/powerpoint/2010/main" val="768151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ängre rubrik + text + bild turko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solidFill>
                <a:schemeClr val="accent1"/>
              </a:solidFill>
            </a:endParaRPr>
          </a:p>
        </p:txBody>
      </p:sp>
      <p:sp>
        <p:nvSpPr>
          <p:cNvPr id="6" name="Platshållare för bild 4">
            <a:extLst>
              <a:ext uri="{FF2B5EF4-FFF2-40B4-BE49-F238E27FC236}">
                <a16:creationId xmlns:a16="http://schemas.microsoft.com/office/drawing/2014/main" id="{91EE3019-AF73-E0F9-4A6C-C00622B4A82E}"/>
              </a:ext>
            </a:extLst>
          </p:cNvPr>
          <p:cNvSpPr>
            <a:spLocks noGrp="1"/>
          </p:cNvSpPr>
          <p:nvPr>
            <p:ph type="pic" sz="quarter" idx="14" hasCustomPrompt="1"/>
          </p:nvPr>
        </p:nvSpPr>
        <p:spPr>
          <a:xfrm>
            <a:off x="697522" y="1541929"/>
            <a:ext cx="5470358" cy="4606623"/>
          </a:xfrm>
          <a:prstGeom prst="parallelogram">
            <a:avLst>
              <a:gd name="adj" fmla="val 0"/>
            </a:avLst>
          </a:prstGeom>
        </p:spPr>
        <p:txBody>
          <a:bodyPr>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p:txBody>
      </p:sp>
      <p:sp>
        <p:nvSpPr>
          <p:cNvPr id="2" name="Platshållare för text 6">
            <a:extLst>
              <a:ext uri="{FF2B5EF4-FFF2-40B4-BE49-F238E27FC236}">
                <a16:creationId xmlns:a16="http://schemas.microsoft.com/office/drawing/2014/main" id="{F5443958-F4AE-B45A-064B-DE7C172DCDB8}"/>
              </a:ext>
            </a:extLst>
          </p:cNvPr>
          <p:cNvSpPr>
            <a:spLocks noGrp="1"/>
          </p:cNvSpPr>
          <p:nvPr>
            <p:ph type="body" sz="quarter" idx="16" hasCustomPrompt="1"/>
          </p:nvPr>
        </p:nvSpPr>
        <p:spPr>
          <a:xfrm>
            <a:off x="6472681" y="1541929"/>
            <a:ext cx="5398476" cy="4606623"/>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Kortare text i punktform</a:t>
            </a:r>
          </a:p>
        </p:txBody>
      </p:sp>
      <p:sp>
        <p:nvSpPr>
          <p:cNvPr id="4" name="Rubrik 1">
            <a:extLst>
              <a:ext uri="{FF2B5EF4-FFF2-40B4-BE49-F238E27FC236}">
                <a16:creationId xmlns:a16="http://schemas.microsoft.com/office/drawing/2014/main" id="{5F1DA3DD-6EE0-BDBE-7F44-FCAC25FEA90E}"/>
              </a:ext>
            </a:extLst>
          </p:cNvPr>
          <p:cNvSpPr txBox="1">
            <a:spLocks/>
          </p:cNvSpPr>
          <p:nvPr userDrawn="1"/>
        </p:nvSpPr>
        <p:spPr>
          <a:xfrm>
            <a:off x="697523" y="482356"/>
            <a:ext cx="10515600" cy="9368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Arial" panose="020B0604020202020204" pitchFamily="34" charset="0"/>
              </a:defRPr>
            </a:lvl1pPr>
          </a:lstStyle>
          <a:p>
            <a:endParaRPr lang="sv-SE" dirty="0"/>
          </a:p>
        </p:txBody>
      </p:sp>
      <p:sp>
        <p:nvSpPr>
          <p:cNvPr id="5" name="Rubrik 4">
            <a:extLst>
              <a:ext uri="{FF2B5EF4-FFF2-40B4-BE49-F238E27FC236}">
                <a16:creationId xmlns:a16="http://schemas.microsoft.com/office/drawing/2014/main" id="{B29432F3-4BED-D8FF-D240-D9B264A0872D}"/>
              </a:ext>
            </a:extLst>
          </p:cNvPr>
          <p:cNvSpPr>
            <a:spLocks noGrp="1"/>
          </p:cNvSpPr>
          <p:nvPr>
            <p:ph type="title" hasCustomPrompt="1"/>
          </p:nvPr>
        </p:nvSpPr>
        <p:spPr>
          <a:xfrm>
            <a:off x="697523" y="470266"/>
            <a:ext cx="10515600" cy="965527"/>
          </a:xfrm>
        </p:spPr>
        <p:txBody>
          <a:bodyPr/>
          <a:lstStyle>
            <a:lvl1pPr>
              <a:defRPr/>
            </a:lvl1pPr>
          </a:lstStyle>
          <a:p>
            <a:r>
              <a:rPr lang="sv-SE"/>
              <a:t>Rubrik</a:t>
            </a:r>
          </a:p>
        </p:txBody>
      </p:sp>
    </p:spTree>
    <p:extLst>
      <p:ext uri="{BB962C8B-B14F-4D97-AF65-F5344CB8AC3E}">
        <p14:creationId xmlns:p14="http://schemas.microsoft.com/office/powerpoint/2010/main" val="1524895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ängre rubrik + text + bild gu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solidFill>
                <a:schemeClr val="accent1"/>
              </a:solidFill>
            </a:endParaRPr>
          </a:p>
        </p:txBody>
      </p:sp>
      <p:sp>
        <p:nvSpPr>
          <p:cNvPr id="4" name="Platshållare för bild 4">
            <a:extLst>
              <a:ext uri="{FF2B5EF4-FFF2-40B4-BE49-F238E27FC236}">
                <a16:creationId xmlns:a16="http://schemas.microsoft.com/office/drawing/2014/main" id="{4E119E4A-E30E-2659-79BC-2506E7D1CD7A}"/>
              </a:ext>
            </a:extLst>
          </p:cNvPr>
          <p:cNvSpPr>
            <a:spLocks noGrp="1"/>
          </p:cNvSpPr>
          <p:nvPr>
            <p:ph type="pic" sz="quarter" idx="14" hasCustomPrompt="1"/>
          </p:nvPr>
        </p:nvSpPr>
        <p:spPr>
          <a:xfrm>
            <a:off x="6400799" y="1559860"/>
            <a:ext cx="5470358" cy="4588692"/>
          </a:xfrm>
          <a:prstGeom prst="parallelogram">
            <a:avLst>
              <a:gd name="adj" fmla="val 0"/>
            </a:avLst>
          </a:prstGeom>
        </p:spPr>
        <p:txBody>
          <a:bodyPr>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p:txBody>
      </p:sp>
      <p:sp>
        <p:nvSpPr>
          <p:cNvPr id="5" name="Platshållare för text 6">
            <a:extLst>
              <a:ext uri="{FF2B5EF4-FFF2-40B4-BE49-F238E27FC236}">
                <a16:creationId xmlns:a16="http://schemas.microsoft.com/office/drawing/2014/main" id="{58C6D741-B129-0193-DAB2-2334F8F5675F}"/>
              </a:ext>
            </a:extLst>
          </p:cNvPr>
          <p:cNvSpPr>
            <a:spLocks noGrp="1"/>
          </p:cNvSpPr>
          <p:nvPr>
            <p:ph type="body" sz="quarter" idx="16" hasCustomPrompt="1"/>
          </p:nvPr>
        </p:nvSpPr>
        <p:spPr>
          <a:xfrm>
            <a:off x="697522" y="1559860"/>
            <a:ext cx="5398476" cy="4582716"/>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Kortare text i punktform</a:t>
            </a:r>
          </a:p>
        </p:txBody>
      </p:sp>
      <p:sp>
        <p:nvSpPr>
          <p:cNvPr id="2" name="Rubrik 4">
            <a:extLst>
              <a:ext uri="{FF2B5EF4-FFF2-40B4-BE49-F238E27FC236}">
                <a16:creationId xmlns:a16="http://schemas.microsoft.com/office/drawing/2014/main" id="{471A6ACC-8013-A853-6E47-A6BA8B256532}"/>
              </a:ext>
            </a:extLst>
          </p:cNvPr>
          <p:cNvSpPr>
            <a:spLocks noGrp="1"/>
          </p:cNvSpPr>
          <p:nvPr>
            <p:ph type="title" hasCustomPrompt="1"/>
          </p:nvPr>
        </p:nvSpPr>
        <p:spPr>
          <a:xfrm>
            <a:off x="697523" y="470266"/>
            <a:ext cx="10515600" cy="965527"/>
          </a:xfrm>
        </p:spPr>
        <p:txBody>
          <a:bodyPr/>
          <a:lstStyle>
            <a:lvl1pPr>
              <a:defRPr/>
            </a:lvl1pPr>
          </a:lstStyle>
          <a:p>
            <a:r>
              <a:rPr lang="sv-SE"/>
              <a:t>Rubrik</a:t>
            </a:r>
          </a:p>
        </p:txBody>
      </p:sp>
    </p:spTree>
    <p:extLst>
      <p:ext uri="{BB962C8B-B14F-4D97-AF65-F5344CB8AC3E}">
        <p14:creationId xmlns:p14="http://schemas.microsoft.com/office/powerpoint/2010/main" val="1975313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ängre rubrik + text + bild sa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 4">
            <a:extLst>
              <a:ext uri="{FF2B5EF4-FFF2-40B4-BE49-F238E27FC236}">
                <a16:creationId xmlns:a16="http://schemas.microsoft.com/office/drawing/2014/main" id="{A4451E58-B962-56AD-C1D3-AA351BC16C31}"/>
              </a:ext>
            </a:extLst>
          </p:cNvPr>
          <p:cNvSpPr>
            <a:spLocks noGrp="1"/>
          </p:cNvSpPr>
          <p:nvPr>
            <p:ph type="pic" sz="quarter" idx="14" hasCustomPrompt="1"/>
          </p:nvPr>
        </p:nvSpPr>
        <p:spPr>
          <a:xfrm>
            <a:off x="6400799" y="1559860"/>
            <a:ext cx="5470358" cy="4588692"/>
          </a:xfrm>
          <a:prstGeom prst="parallelogram">
            <a:avLst>
              <a:gd name="adj" fmla="val 0"/>
            </a:avLst>
          </a:prstGeom>
        </p:spPr>
        <p:txBody>
          <a:bodyPr>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p:txBody>
      </p:sp>
      <p:sp>
        <p:nvSpPr>
          <p:cNvPr id="5" name="Platshållare för text 6">
            <a:extLst>
              <a:ext uri="{FF2B5EF4-FFF2-40B4-BE49-F238E27FC236}">
                <a16:creationId xmlns:a16="http://schemas.microsoft.com/office/drawing/2014/main" id="{F7E73792-7C95-FEFF-864C-217D42C44764}"/>
              </a:ext>
            </a:extLst>
          </p:cNvPr>
          <p:cNvSpPr>
            <a:spLocks noGrp="1"/>
          </p:cNvSpPr>
          <p:nvPr>
            <p:ph type="body" sz="quarter" idx="16" hasCustomPrompt="1"/>
          </p:nvPr>
        </p:nvSpPr>
        <p:spPr>
          <a:xfrm>
            <a:off x="697522" y="1559860"/>
            <a:ext cx="5398476" cy="4582716"/>
          </a:xfrm>
        </p:spPr>
        <p:txBody>
          <a:bodyPr numCol="1">
            <a:noAutofit/>
          </a:bodyPr>
          <a:lstStyle>
            <a:lvl1pPr marL="342900" indent="-342900">
              <a:lnSpc>
                <a:spcPct val="100000"/>
              </a:lnSpc>
              <a:buFont typeface="Arial" panose="020B0604020202020204" pitchFamily="34" charset="0"/>
              <a:buChar char="•"/>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Kortare text i punktform</a:t>
            </a:r>
          </a:p>
        </p:txBody>
      </p:sp>
      <p:sp>
        <p:nvSpPr>
          <p:cNvPr id="4" name="Rubrik 4">
            <a:extLst>
              <a:ext uri="{FF2B5EF4-FFF2-40B4-BE49-F238E27FC236}">
                <a16:creationId xmlns:a16="http://schemas.microsoft.com/office/drawing/2014/main" id="{0A5D0B54-22AE-D2EA-D653-7DA2E3EF91B9}"/>
              </a:ext>
            </a:extLst>
          </p:cNvPr>
          <p:cNvSpPr>
            <a:spLocks noGrp="1"/>
          </p:cNvSpPr>
          <p:nvPr>
            <p:ph type="title" hasCustomPrompt="1"/>
          </p:nvPr>
        </p:nvSpPr>
        <p:spPr>
          <a:xfrm>
            <a:off x="697523" y="470266"/>
            <a:ext cx="10515600" cy="965527"/>
          </a:xfrm>
        </p:spPr>
        <p:txBody>
          <a:bodyPr/>
          <a:lstStyle>
            <a:lvl1pPr>
              <a:defRPr/>
            </a:lvl1pPr>
          </a:lstStyle>
          <a:p>
            <a:r>
              <a:rPr lang="sv-SE"/>
              <a:t>Rubrik</a:t>
            </a:r>
          </a:p>
        </p:txBody>
      </p:sp>
    </p:spTree>
    <p:extLst>
      <p:ext uri="{BB962C8B-B14F-4D97-AF65-F5344CB8AC3E}">
        <p14:creationId xmlns:p14="http://schemas.microsoft.com/office/powerpoint/2010/main" val="41074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ida två rader turkos">
    <p:spTree>
      <p:nvGrpSpPr>
        <p:cNvPr id="1" name=""/>
        <p:cNvGrpSpPr/>
        <p:nvPr/>
      </p:nvGrpSpPr>
      <p:grpSpPr>
        <a:xfrm>
          <a:off x="0" y="0"/>
          <a:ext cx="0" cy="0"/>
          <a:chOff x="0" y="0"/>
          <a:chExt cx="0" cy="0"/>
        </a:xfrm>
      </p:grpSpPr>
      <p:pic>
        <p:nvPicPr>
          <p:cNvPr id="18" name="Bildobjekt 17" descr="En bild som visar klädsel, Människoansikte, byggnad, person&#10;&#10;Automatiskt genererad beskrivning">
            <a:extLst>
              <a:ext uri="{FF2B5EF4-FFF2-40B4-BE49-F238E27FC236}">
                <a16:creationId xmlns:a16="http://schemas.microsoft.com/office/drawing/2014/main" id="{7B3E16C6-EB53-51DF-76CC-6DAD957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ktangel 1">
            <a:extLst>
              <a:ext uri="{FF2B5EF4-FFF2-40B4-BE49-F238E27FC236}">
                <a16:creationId xmlns:a16="http://schemas.microsoft.com/office/drawing/2014/main" id="{82636CF0-8233-EDD6-BE45-C47E995CE723}"/>
              </a:ext>
            </a:extLst>
          </p:cNvPr>
          <p:cNvSpPr/>
          <p:nvPr userDrawn="1"/>
        </p:nvSpPr>
        <p:spPr>
          <a:xfrm>
            <a:off x="0" y="0"/>
            <a:ext cx="1996751" cy="685800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pic>
        <p:nvPicPr>
          <p:cNvPr id="12" name="Bildobjekt 11" descr="En bild som visar Teckensnitt, text, Grafik, grafisk design&#10;&#10;Automatiskt genererad beskrivning">
            <a:extLst>
              <a:ext uri="{FF2B5EF4-FFF2-40B4-BE49-F238E27FC236}">
                <a16:creationId xmlns:a16="http://schemas.microsoft.com/office/drawing/2014/main" id="{520F1A27-7AE8-2D2D-98D8-4EA72B8C11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8828" y="421342"/>
            <a:ext cx="1105314" cy="1299882"/>
          </a:xfrm>
          <a:prstGeom prst="rect">
            <a:avLst/>
          </a:prstGeom>
        </p:spPr>
      </p:pic>
      <p:sp>
        <p:nvSpPr>
          <p:cNvPr id="5" name="Rubrik 14">
            <a:extLst>
              <a:ext uri="{FF2B5EF4-FFF2-40B4-BE49-F238E27FC236}">
                <a16:creationId xmlns:a16="http://schemas.microsoft.com/office/drawing/2014/main" id="{0F98ACB9-20D6-51A4-9499-9BBB227DDDB1}"/>
              </a:ext>
            </a:extLst>
          </p:cNvPr>
          <p:cNvSpPr>
            <a:spLocks noGrp="1"/>
          </p:cNvSpPr>
          <p:nvPr>
            <p:ph type="title" hasCustomPrompt="1"/>
          </p:nvPr>
        </p:nvSpPr>
        <p:spPr>
          <a:xfrm>
            <a:off x="5051389" y="4401756"/>
            <a:ext cx="6317332" cy="917138"/>
          </a:xfrm>
          <a:solidFill>
            <a:schemeClr val="bg1"/>
          </a:solidFill>
          <a:effectLst/>
        </p:spPr>
        <p:txBody>
          <a:bodyPr wrap="square" lIns="144000" tIns="144000" rIns="72000" bIns="144000" anchor="b" anchorCtr="0">
            <a:spAutoFit/>
          </a:bodyPr>
          <a:lstStyle>
            <a:lvl1pPr>
              <a:defRPr sz="4400" b="1">
                <a:solidFill>
                  <a:schemeClr val="tx1"/>
                </a:solidFill>
                <a:latin typeface="+mj-lt"/>
              </a:defRPr>
            </a:lvl1pPr>
          </a:lstStyle>
          <a:p>
            <a:r>
              <a:rPr lang="sv-SE" dirty="0"/>
              <a:t>Titelsida</a:t>
            </a:r>
          </a:p>
        </p:txBody>
      </p:sp>
      <p:sp>
        <p:nvSpPr>
          <p:cNvPr id="8" name="Platshållare för text 7">
            <a:extLst>
              <a:ext uri="{FF2B5EF4-FFF2-40B4-BE49-F238E27FC236}">
                <a16:creationId xmlns:a16="http://schemas.microsoft.com/office/drawing/2014/main" id="{10AC03A3-EE26-64EC-6CB1-B49B2BCF8971}"/>
              </a:ext>
            </a:extLst>
          </p:cNvPr>
          <p:cNvSpPr>
            <a:spLocks noGrp="1"/>
          </p:cNvSpPr>
          <p:nvPr>
            <p:ph type="body" sz="quarter" idx="10" hasCustomPrompt="1"/>
          </p:nvPr>
        </p:nvSpPr>
        <p:spPr>
          <a:xfrm>
            <a:off x="5051389" y="5467814"/>
            <a:ext cx="6317332" cy="394705"/>
          </a:xfrm>
          <a:solidFill>
            <a:schemeClr val="bg1"/>
          </a:solidFill>
          <a:effectLst/>
        </p:spPr>
        <p:txBody>
          <a:bodyPr vert="horz" wrap="square" lIns="144000" tIns="72000" rIns="72000" bIns="72000">
            <a:spAutoFit/>
          </a:bodyPr>
          <a:lstStyle>
            <a:lvl1pPr marL="0" indent="0">
              <a:buNone/>
              <a:defRPr sz="1800" b="0" kern="1200" cap="none" spc="0" baseline="0">
                <a:solidFill>
                  <a:schemeClr val="tx1"/>
                </a:solidFill>
                <a:latin typeface="+mn-lt"/>
              </a:defRPr>
            </a:lvl1pPr>
          </a:lstStyle>
          <a:p>
            <a:pPr lvl="0"/>
            <a:r>
              <a:rPr lang="sv-SE" dirty="0"/>
              <a:t>Namn, tillhörighet</a:t>
            </a:r>
          </a:p>
        </p:txBody>
      </p:sp>
      <p:sp>
        <p:nvSpPr>
          <p:cNvPr id="3" name="Platshållare för text 5">
            <a:extLst>
              <a:ext uri="{FF2B5EF4-FFF2-40B4-BE49-F238E27FC236}">
                <a16:creationId xmlns:a16="http://schemas.microsoft.com/office/drawing/2014/main" id="{AB956B85-677F-D508-24B4-400AE99FB11E}"/>
              </a:ext>
            </a:extLst>
          </p:cNvPr>
          <p:cNvSpPr>
            <a:spLocks noGrp="1"/>
          </p:cNvSpPr>
          <p:nvPr>
            <p:ph type="body" sz="quarter" idx="11" hasCustomPrompt="1"/>
          </p:nvPr>
        </p:nvSpPr>
        <p:spPr>
          <a:xfrm>
            <a:off x="233363" y="6364288"/>
            <a:ext cx="1541462" cy="317500"/>
          </a:xfrm>
        </p:spPr>
        <p:txBody>
          <a:bodyPr>
            <a:noAutofit/>
          </a:bodyPr>
          <a:lstStyle>
            <a:lvl1pPr marL="0" indent="0">
              <a:buNone/>
              <a:defRPr sz="1800"/>
            </a:lvl1pPr>
          </a:lstStyle>
          <a:p>
            <a:pPr lvl="0"/>
            <a:r>
              <a:rPr lang="sv-SE" dirty="0"/>
              <a:t>Datum</a:t>
            </a:r>
          </a:p>
        </p:txBody>
      </p:sp>
    </p:spTree>
    <p:extLst>
      <p:ext uri="{BB962C8B-B14F-4D97-AF65-F5344CB8AC3E}">
        <p14:creationId xmlns:p14="http://schemas.microsoft.com/office/powerpoint/2010/main" val="734300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or bild och kortare tex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2E4E5936-AEB1-958E-9912-9228A8EDD324}"/>
              </a:ext>
            </a:extLst>
          </p:cNvPr>
          <p:cNvSpPr>
            <a:spLocks noGrp="1"/>
          </p:cNvSpPr>
          <p:nvPr>
            <p:ph type="pic" sz="quarter" idx="16" hasCustomPrompt="1"/>
          </p:nvPr>
        </p:nvSpPr>
        <p:spPr>
          <a:xfrm>
            <a:off x="157709" y="0"/>
            <a:ext cx="12034291" cy="6858000"/>
          </a:xfrm>
          <a:ln>
            <a:noFill/>
          </a:ln>
        </p:spPr>
        <p:txBody>
          <a:bodyPr lIns="144000" tIns="108000" rIns="72000">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p:txBody>
      </p:sp>
      <p:sp>
        <p:nvSpPr>
          <p:cNvPr id="3" name="Rektangel 2">
            <a:extLst>
              <a:ext uri="{FF2B5EF4-FFF2-40B4-BE49-F238E27FC236}">
                <a16:creationId xmlns:a16="http://schemas.microsoft.com/office/drawing/2014/main" id="{EBE86B8C-6D93-2D45-6604-354068046E6A}"/>
              </a:ext>
            </a:extLst>
          </p:cNvPr>
          <p:cNvSpPr/>
          <p:nvPr userDrawn="1"/>
        </p:nvSpPr>
        <p:spPr>
          <a:xfrm>
            <a:off x="0" y="0"/>
            <a:ext cx="15770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text 6">
            <a:extLst>
              <a:ext uri="{FF2B5EF4-FFF2-40B4-BE49-F238E27FC236}">
                <a16:creationId xmlns:a16="http://schemas.microsoft.com/office/drawing/2014/main" id="{73C8F065-E8CA-7AD5-3DDA-47CAAA09B0C8}"/>
              </a:ext>
            </a:extLst>
          </p:cNvPr>
          <p:cNvSpPr>
            <a:spLocks noGrp="1"/>
          </p:cNvSpPr>
          <p:nvPr>
            <p:ph type="body" sz="quarter" idx="17" hasCustomPrompt="1"/>
          </p:nvPr>
        </p:nvSpPr>
        <p:spPr>
          <a:xfrm>
            <a:off x="5670549" y="3746501"/>
            <a:ext cx="5075145" cy="1029476"/>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Plats för kortare budskap, eller ta bort textrutan om du bara vill ha en bild.</a:t>
            </a:r>
          </a:p>
          <a:p>
            <a:pPr lvl="0"/>
            <a:endParaRPr lang="sv-SE" dirty="0"/>
          </a:p>
        </p:txBody>
      </p:sp>
    </p:spTree>
    <p:extLst>
      <p:ext uri="{BB962C8B-B14F-4D97-AF65-F5344CB8AC3E}">
        <p14:creationId xmlns:p14="http://schemas.microsoft.com/office/powerpoint/2010/main" val="136723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dskap">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0D2226E-9315-287F-0240-8DDAC1403522}"/>
              </a:ext>
            </a:extLst>
          </p:cNvPr>
          <p:cNvSpPr/>
          <p:nvPr userDrawn="1"/>
        </p:nvSpPr>
        <p:spPr>
          <a:xfrm>
            <a:off x="157709" y="0"/>
            <a:ext cx="1203429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EBE86B8C-6D93-2D45-6604-354068046E6A}"/>
              </a:ext>
            </a:extLst>
          </p:cNvPr>
          <p:cNvSpPr/>
          <p:nvPr userDrawn="1"/>
        </p:nvSpPr>
        <p:spPr>
          <a:xfrm>
            <a:off x="0" y="0"/>
            <a:ext cx="15770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text 6">
            <a:extLst>
              <a:ext uri="{FF2B5EF4-FFF2-40B4-BE49-F238E27FC236}">
                <a16:creationId xmlns:a16="http://schemas.microsoft.com/office/drawing/2014/main" id="{12AE5755-0C81-5F95-D94E-D04A1B6BFC36}"/>
              </a:ext>
            </a:extLst>
          </p:cNvPr>
          <p:cNvSpPr>
            <a:spLocks noGrp="1"/>
          </p:cNvSpPr>
          <p:nvPr>
            <p:ph type="body" sz="quarter" idx="17" hasCustomPrompt="1"/>
          </p:nvPr>
        </p:nvSpPr>
        <p:spPr>
          <a:xfrm>
            <a:off x="1554582" y="2228850"/>
            <a:ext cx="9082834" cy="1200150"/>
          </a:xfrm>
        </p:spPr>
        <p:txBody>
          <a:bodyPr numCol="1">
            <a:noAutofit/>
          </a:bodyPr>
          <a:lstStyle>
            <a:lvl1pPr marL="0" indent="0" algn="ctr">
              <a:lnSpc>
                <a:spcPct val="100000"/>
              </a:lnSpc>
              <a:buFont typeface="Arial" panose="020B0604020202020204" pitchFamily="34" charset="0"/>
              <a:buNone/>
              <a:defRPr sz="3200" b="1">
                <a:latin typeface="+mj-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Skriv en längre mening eller text, inte för långt stycke.</a:t>
            </a:r>
          </a:p>
        </p:txBody>
      </p:sp>
    </p:spTree>
    <p:extLst>
      <p:ext uri="{BB962C8B-B14F-4D97-AF65-F5344CB8AC3E}">
        <p14:creationId xmlns:p14="http://schemas.microsoft.com/office/powerpoint/2010/main" val="6693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itat turko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E93CC41E-C500-9401-1350-69B8F5801B60}"/>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text 3">
            <a:extLst>
              <a:ext uri="{FF2B5EF4-FFF2-40B4-BE49-F238E27FC236}">
                <a16:creationId xmlns:a16="http://schemas.microsoft.com/office/drawing/2014/main" id="{D33C1CEB-B821-8BC6-D867-458E43344847}"/>
              </a:ext>
            </a:extLst>
          </p:cNvPr>
          <p:cNvSpPr>
            <a:spLocks noGrp="1"/>
          </p:cNvSpPr>
          <p:nvPr>
            <p:ph type="body" sz="quarter" idx="15" hasCustomPrompt="1"/>
          </p:nvPr>
        </p:nvSpPr>
        <p:spPr>
          <a:xfrm>
            <a:off x="4352192" y="2931019"/>
            <a:ext cx="6503818" cy="2298700"/>
          </a:xfrm>
          <a:solidFill>
            <a:srgbClr val="FFFFFF"/>
          </a:solidFill>
        </p:spPr>
        <p:txBody>
          <a:bodyPr lIns="144000" tIns="144000" rIns="108000" bIns="144000">
            <a:noAutofit/>
          </a:bodyPr>
          <a:lstStyle>
            <a:lvl1pPr marL="0" indent="0">
              <a:lnSpc>
                <a:spcPct val="100000"/>
              </a:lnSpc>
              <a:buFont typeface="Arial" panose="020B0604020202020204" pitchFamily="34" charset="0"/>
              <a:buNone/>
              <a:defRPr sz="2400">
                <a:latin typeface="+mn-lt"/>
              </a:defRPr>
            </a:lvl1pPr>
            <a:lvl2pPr marL="914400" indent="-457200">
              <a:buFont typeface="Arial" panose="020B0604020202020204" pitchFamily="34" charset="0"/>
              <a:buChar char="•"/>
              <a:defRPr sz="2400">
                <a:latin typeface="+mn-lt"/>
              </a:defRPr>
            </a:lvl2pPr>
            <a:lvl3pPr marL="1257300" indent="-342900">
              <a:buFont typeface="Arial" panose="020B0604020202020204" pitchFamily="34" charset="0"/>
              <a:buChar char="•"/>
              <a:defRPr sz="2400">
                <a:latin typeface="+mn-lt"/>
              </a:defRPr>
            </a:lvl3pPr>
            <a:lvl4pPr marL="1371600" indent="0">
              <a:buNone/>
              <a:defRPr>
                <a:latin typeface="Trebuchet MS" panose="020B0603020202020204" pitchFamily="34" charset="0"/>
              </a:defRPr>
            </a:lvl4pPr>
            <a:lvl5pPr marL="1828800" indent="0">
              <a:buNone/>
              <a:defRPr>
                <a:latin typeface="Trebuchet MS" panose="020B0603020202020204" pitchFamily="34" charset="0"/>
              </a:defRPr>
            </a:lvl5pPr>
          </a:lstStyle>
          <a:p>
            <a:pPr lvl="0"/>
            <a:r>
              <a:rPr lang="sv-SE" dirty="0"/>
              <a:t>Kortare citat</a:t>
            </a:r>
          </a:p>
        </p:txBody>
      </p:sp>
      <p:sp>
        <p:nvSpPr>
          <p:cNvPr id="7" name="Platshållare för text 3">
            <a:extLst>
              <a:ext uri="{FF2B5EF4-FFF2-40B4-BE49-F238E27FC236}">
                <a16:creationId xmlns:a16="http://schemas.microsoft.com/office/drawing/2014/main" id="{DD90964D-EFE7-1830-2B67-344C284ABDBC}"/>
              </a:ext>
            </a:extLst>
          </p:cNvPr>
          <p:cNvSpPr>
            <a:spLocks noGrp="1"/>
          </p:cNvSpPr>
          <p:nvPr>
            <p:ph type="body" sz="quarter" idx="16" hasCustomPrompt="1"/>
          </p:nvPr>
        </p:nvSpPr>
        <p:spPr>
          <a:xfrm>
            <a:off x="4352192" y="5530362"/>
            <a:ext cx="6503818" cy="633046"/>
          </a:xfrm>
          <a:solidFill>
            <a:srgbClr val="FFFFFF"/>
          </a:solidFill>
        </p:spPr>
        <p:txBody>
          <a:bodyPr lIns="144000" tIns="144000" rIns="108000" bIns="144000">
            <a:noAutofit/>
          </a:bodyPr>
          <a:lstStyle>
            <a:lvl1pPr marL="0" indent="0">
              <a:lnSpc>
                <a:spcPct val="100000"/>
              </a:lnSpc>
              <a:buNone/>
              <a:defRPr sz="2400">
                <a:latin typeface="+mn-lt"/>
              </a:defRPr>
            </a:lvl1pPr>
            <a:lvl2pPr marL="457200" indent="0">
              <a:buNone/>
              <a:defRPr>
                <a:latin typeface="Trebuchet MS" panose="020B0603020202020204" pitchFamily="34" charset="0"/>
              </a:defRPr>
            </a:lvl2pPr>
            <a:lvl3pPr marL="914400" indent="0">
              <a:buNone/>
              <a:defRPr>
                <a:latin typeface="Trebuchet MS" panose="020B0603020202020204" pitchFamily="34" charset="0"/>
              </a:defRPr>
            </a:lvl3pPr>
            <a:lvl4pPr marL="1371600" indent="0">
              <a:buNone/>
              <a:defRPr>
                <a:latin typeface="Trebuchet MS" panose="020B0603020202020204" pitchFamily="34" charset="0"/>
              </a:defRPr>
            </a:lvl4pPr>
            <a:lvl5pPr marL="1828800" indent="0">
              <a:buNone/>
              <a:defRPr>
                <a:latin typeface="Trebuchet MS" panose="020B0603020202020204" pitchFamily="34" charset="0"/>
              </a:defRPr>
            </a:lvl5pPr>
          </a:lstStyle>
          <a:p>
            <a:pPr lvl="0"/>
            <a:r>
              <a:rPr lang="sv-SE" dirty="0"/>
              <a:t>Namn/källa</a:t>
            </a:r>
          </a:p>
        </p:txBody>
      </p:sp>
      <p:sp>
        <p:nvSpPr>
          <p:cNvPr id="8" name="Bild 9">
            <a:extLst>
              <a:ext uri="{FF2B5EF4-FFF2-40B4-BE49-F238E27FC236}">
                <a16:creationId xmlns:a16="http://schemas.microsoft.com/office/drawing/2014/main" id="{AF8903FA-AF7A-7F9B-72E2-487492B5A11A}"/>
              </a:ext>
            </a:extLst>
          </p:cNvPr>
          <p:cNvSpPr/>
          <p:nvPr userDrawn="1"/>
        </p:nvSpPr>
        <p:spPr>
          <a:xfrm>
            <a:off x="423418" y="235915"/>
            <a:ext cx="3211673" cy="2494612"/>
          </a:xfrm>
          <a:custGeom>
            <a:avLst/>
            <a:gdLst>
              <a:gd name="connsiteX0" fmla="*/ 3084610 w 3211673"/>
              <a:gd name="connsiteY0" fmla="*/ 0 h 2494612"/>
              <a:gd name="connsiteX1" fmla="*/ 3084610 w 3211673"/>
              <a:gd name="connsiteY1" fmla="*/ 182999 h 2494612"/>
              <a:gd name="connsiteX2" fmla="*/ 2475926 w 3211673"/>
              <a:gd name="connsiteY2" fmla="*/ 629279 h 2494612"/>
              <a:gd name="connsiteX3" fmla="*/ 2255615 w 3211673"/>
              <a:gd name="connsiteY3" fmla="*/ 1262244 h 2494612"/>
              <a:gd name="connsiteX4" fmla="*/ 2278053 w 3211673"/>
              <a:gd name="connsiteY4" fmla="*/ 1366806 h 2494612"/>
              <a:gd name="connsiteX5" fmla="*/ 2311678 w 3211673"/>
              <a:gd name="connsiteY5" fmla="*/ 1389180 h 2494612"/>
              <a:gd name="connsiteX6" fmla="*/ 2367677 w 3211673"/>
              <a:gd name="connsiteY6" fmla="*/ 1363056 h 2494612"/>
              <a:gd name="connsiteX7" fmla="*/ 2670176 w 3211673"/>
              <a:gd name="connsiteY7" fmla="*/ 1277181 h 2494612"/>
              <a:gd name="connsiteX8" fmla="*/ 3047362 w 3211673"/>
              <a:gd name="connsiteY8" fmla="*/ 1450837 h 2494612"/>
              <a:gd name="connsiteX9" fmla="*/ 3211673 w 3211673"/>
              <a:gd name="connsiteY9" fmla="*/ 1863491 h 2494612"/>
              <a:gd name="connsiteX10" fmla="*/ 3023080 w 3211673"/>
              <a:gd name="connsiteY10" fmla="*/ 2304177 h 2494612"/>
              <a:gd name="connsiteX11" fmla="*/ 2565614 w 3211673"/>
              <a:gd name="connsiteY11" fmla="*/ 2494613 h 2494612"/>
              <a:gd name="connsiteX12" fmla="*/ 2024116 w 3211673"/>
              <a:gd name="connsiteY12" fmla="*/ 2236927 h 2494612"/>
              <a:gd name="connsiteX13" fmla="*/ 1796305 w 3211673"/>
              <a:gd name="connsiteY13" fmla="*/ 1546055 h 2494612"/>
              <a:gd name="connsiteX14" fmla="*/ 2106240 w 3211673"/>
              <a:gd name="connsiteY14" fmla="*/ 642309 h 2494612"/>
              <a:gd name="connsiteX15" fmla="*/ 3084610 w 3211673"/>
              <a:gd name="connsiteY15" fmla="*/ 0 h 2494612"/>
              <a:gd name="connsiteX16" fmla="*/ 1288369 w 3211673"/>
              <a:gd name="connsiteY16" fmla="*/ 0 h 2494612"/>
              <a:gd name="connsiteX17" fmla="*/ 1288369 w 3211673"/>
              <a:gd name="connsiteY17" fmla="*/ 182999 h 2494612"/>
              <a:gd name="connsiteX18" fmla="*/ 679685 w 3211673"/>
              <a:gd name="connsiteY18" fmla="*/ 629279 h 2494612"/>
              <a:gd name="connsiteX19" fmla="*/ 459373 w 3211673"/>
              <a:gd name="connsiteY19" fmla="*/ 1262244 h 2494612"/>
              <a:gd name="connsiteX20" fmla="*/ 481748 w 3211673"/>
              <a:gd name="connsiteY20" fmla="*/ 1366806 h 2494612"/>
              <a:gd name="connsiteX21" fmla="*/ 515373 w 3211673"/>
              <a:gd name="connsiteY21" fmla="*/ 1389180 h 2494612"/>
              <a:gd name="connsiteX22" fmla="*/ 571372 w 3211673"/>
              <a:gd name="connsiteY22" fmla="*/ 1363056 h 2494612"/>
              <a:gd name="connsiteX23" fmla="*/ 873871 w 3211673"/>
              <a:gd name="connsiteY23" fmla="*/ 1277181 h 2494612"/>
              <a:gd name="connsiteX24" fmla="*/ 1251057 w 3211673"/>
              <a:gd name="connsiteY24" fmla="*/ 1450837 h 2494612"/>
              <a:gd name="connsiteX25" fmla="*/ 1415369 w 3211673"/>
              <a:gd name="connsiteY25" fmla="*/ 1863491 h 2494612"/>
              <a:gd name="connsiteX26" fmla="*/ 1226776 w 3211673"/>
              <a:gd name="connsiteY26" fmla="*/ 2304177 h 2494612"/>
              <a:gd name="connsiteX27" fmla="*/ 769309 w 3211673"/>
              <a:gd name="connsiteY27" fmla="*/ 2494613 h 2494612"/>
              <a:gd name="connsiteX28" fmla="*/ 227812 w 3211673"/>
              <a:gd name="connsiteY28" fmla="*/ 2236927 h 2494612"/>
              <a:gd name="connsiteX29" fmla="*/ 0 w 3211673"/>
              <a:gd name="connsiteY29" fmla="*/ 1546055 h 2494612"/>
              <a:gd name="connsiteX30" fmla="*/ 309936 w 3211673"/>
              <a:gd name="connsiteY30" fmla="*/ 642309 h 2494612"/>
              <a:gd name="connsiteX31" fmla="*/ 1288369 w 3211673"/>
              <a:gd name="connsiteY31" fmla="*/ 0 h 249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1673" h="2494612">
                <a:moveTo>
                  <a:pt x="3084610" y="0"/>
                </a:moveTo>
                <a:lnTo>
                  <a:pt x="3084610" y="182999"/>
                </a:lnTo>
                <a:cubicBezTo>
                  <a:pt x="2825652" y="277645"/>
                  <a:pt x="2622821" y="426320"/>
                  <a:pt x="2475926" y="629279"/>
                </a:cubicBezTo>
                <a:cubicBezTo>
                  <a:pt x="2328967" y="832237"/>
                  <a:pt x="2255615" y="1043204"/>
                  <a:pt x="2255615" y="1262244"/>
                </a:cubicBezTo>
                <a:cubicBezTo>
                  <a:pt x="2255615" y="1309535"/>
                  <a:pt x="2263115" y="1344432"/>
                  <a:pt x="2278053" y="1366806"/>
                </a:cubicBezTo>
                <a:cubicBezTo>
                  <a:pt x="2287969" y="1381743"/>
                  <a:pt x="2299156" y="1389180"/>
                  <a:pt x="2311678" y="1389180"/>
                </a:cubicBezTo>
                <a:cubicBezTo>
                  <a:pt x="2324200" y="1389180"/>
                  <a:pt x="2342824" y="1380472"/>
                  <a:pt x="2367677" y="1363056"/>
                </a:cubicBezTo>
                <a:cubicBezTo>
                  <a:pt x="2447322" y="1305785"/>
                  <a:pt x="2548198" y="1277181"/>
                  <a:pt x="2670176" y="1277181"/>
                </a:cubicBezTo>
                <a:cubicBezTo>
                  <a:pt x="2812113" y="1277181"/>
                  <a:pt x="2937778" y="1335088"/>
                  <a:pt x="3047362" y="1450837"/>
                </a:cubicBezTo>
                <a:cubicBezTo>
                  <a:pt x="3156882" y="1566586"/>
                  <a:pt x="3211673" y="1704201"/>
                  <a:pt x="3211673" y="1863491"/>
                </a:cubicBezTo>
                <a:cubicBezTo>
                  <a:pt x="3211673" y="2022781"/>
                  <a:pt x="3148745" y="2177177"/>
                  <a:pt x="3023080" y="2304177"/>
                </a:cubicBezTo>
                <a:cubicBezTo>
                  <a:pt x="2897352" y="2431177"/>
                  <a:pt x="2744863" y="2494613"/>
                  <a:pt x="2565614" y="2494613"/>
                </a:cubicBezTo>
                <a:cubicBezTo>
                  <a:pt x="2356490" y="2494613"/>
                  <a:pt x="2175970" y="2408739"/>
                  <a:pt x="2024116" y="2236927"/>
                </a:cubicBezTo>
                <a:cubicBezTo>
                  <a:pt x="1872263" y="2065178"/>
                  <a:pt x="1796305" y="1834888"/>
                  <a:pt x="1796305" y="1546055"/>
                </a:cubicBezTo>
                <a:cubicBezTo>
                  <a:pt x="1796305" y="1209931"/>
                  <a:pt x="1899595" y="908767"/>
                  <a:pt x="2106240" y="642309"/>
                </a:cubicBezTo>
                <a:cubicBezTo>
                  <a:pt x="2312822" y="375915"/>
                  <a:pt x="2638903" y="161896"/>
                  <a:pt x="3084610" y="0"/>
                </a:cubicBezTo>
                <a:moveTo>
                  <a:pt x="1288369" y="0"/>
                </a:moveTo>
                <a:lnTo>
                  <a:pt x="1288369" y="182999"/>
                </a:lnTo>
                <a:cubicBezTo>
                  <a:pt x="1029411" y="277645"/>
                  <a:pt x="826580" y="426320"/>
                  <a:pt x="679685" y="629279"/>
                </a:cubicBezTo>
                <a:cubicBezTo>
                  <a:pt x="532726" y="832237"/>
                  <a:pt x="459373" y="1043204"/>
                  <a:pt x="459373" y="1262244"/>
                </a:cubicBezTo>
                <a:cubicBezTo>
                  <a:pt x="459373" y="1309535"/>
                  <a:pt x="466810" y="1344432"/>
                  <a:pt x="481748" y="1366806"/>
                </a:cubicBezTo>
                <a:cubicBezTo>
                  <a:pt x="491664" y="1381743"/>
                  <a:pt x="502851" y="1389180"/>
                  <a:pt x="515373" y="1389180"/>
                </a:cubicBezTo>
                <a:cubicBezTo>
                  <a:pt x="527895" y="1389180"/>
                  <a:pt x="546519" y="1380472"/>
                  <a:pt x="571372" y="1363056"/>
                </a:cubicBezTo>
                <a:cubicBezTo>
                  <a:pt x="651017" y="1305785"/>
                  <a:pt x="751893" y="1277181"/>
                  <a:pt x="873871" y="1277181"/>
                </a:cubicBezTo>
                <a:cubicBezTo>
                  <a:pt x="1015745" y="1277181"/>
                  <a:pt x="1141473" y="1335088"/>
                  <a:pt x="1251057" y="1450837"/>
                </a:cubicBezTo>
                <a:cubicBezTo>
                  <a:pt x="1360577" y="1566586"/>
                  <a:pt x="1415369" y="1704201"/>
                  <a:pt x="1415369" y="1863491"/>
                </a:cubicBezTo>
                <a:cubicBezTo>
                  <a:pt x="1415369" y="2022781"/>
                  <a:pt x="1352441" y="2177177"/>
                  <a:pt x="1226776" y="2304177"/>
                </a:cubicBezTo>
                <a:cubicBezTo>
                  <a:pt x="1101047" y="2431177"/>
                  <a:pt x="948558" y="2494613"/>
                  <a:pt x="769309" y="2494613"/>
                </a:cubicBezTo>
                <a:cubicBezTo>
                  <a:pt x="560185" y="2494613"/>
                  <a:pt x="379601" y="2408739"/>
                  <a:pt x="227812" y="2236927"/>
                </a:cubicBezTo>
                <a:cubicBezTo>
                  <a:pt x="75958" y="2065115"/>
                  <a:pt x="0" y="1834888"/>
                  <a:pt x="0" y="1546055"/>
                </a:cubicBezTo>
                <a:cubicBezTo>
                  <a:pt x="0" y="1209931"/>
                  <a:pt x="103291" y="908767"/>
                  <a:pt x="309936" y="642309"/>
                </a:cubicBezTo>
                <a:cubicBezTo>
                  <a:pt x="516581" y="375915"/>
                  <a:pt x="842661" y="161896"/>
                  <a:pt x="1288369" y="0"/>
                </a:cubicBezTo>
              </a:path>
            </a:pathLst>
          </a:custGeom>
          <a:solidFill>
            <a:schemeClr val="accent1"/>
          </a:solidFill>
          <a:ln w="6356" cap="flat">
            <a:noFill/>
            <a:prstDash val="solid"/>
            <a:miter/>
          </a:ln>
        </p:spPr>
        <p:txBody>
          <a:bodyPr rtlCol="0" anchor="ctr"/>
          <a:lstStyle/>
          <a:p>
            <a:endParaRPr lang="sv-SE"/>
          </a:p>
        </p:txBody>
      </p:sp>
    </p:spTree>
    <p:extLst>
      <p:ext uri="{BB962C8B-B14F-4D97-AF65-F5344CB8AC3E}">
        <p14:creationId xmlns:p14="http://schemas.microsoft.com/office/powerpoint/2010/main" val="3594027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itat lila">
    <p:spTree>
      <p:nvGrpSpPr>
        <p:cNvPr id="1" name=""/>
        <p:cNvGrpSpPr/>
        <p:nvPr/>
      </p:nvGrpSpPr>
      <p:grpSpPr>
        <a:xfrm>
          <a:off x="0" y="0"/>
          <a:ext cx="0" cy="0"/>
          <a:chOff x="0" y="0"/>
          <a:chExt cx="0" cy="0"/>
        </a:xfrm>
      </p:grpSpPr>
      <p:sp>
        <p:nvSpPr>
          <p:cNvPr id="2" name="Platshållare för bild 4">
            <a:extLst>
              <a:ext uri="{FF2B5EF4-FFF2-40B4-BE49-F238E27FC236}">
                <a16:creationId xmlns:a16="http://schemas.microsoft.com/office/drawing/2014/main" id="{EF6A00F7-2062-00AC-682C-0E345F4D38E1}"/>
              </a:ext>
            </a:extLst>
          </p:cNvPr>
          <p:cNvSpPr>
            <a:spLocks noGrp="1"/>
          </p:cNvSpPr>
          <p:nvPr>
            <p:ph type="pic" sz="quarter" idx="14" hasCustomPrompt="1"/>
          </p:nvPr>
        </p:nvSpPr>
        <p:spPr>
          <a:xfrm>
            <a:off x="157709" y="0"/>
            <a:ext cx="12034292" cy="6858000"/>
          </a:xfrm>
          <a:prstGeom prst="parallelogram">
            <a:avLst>
              <a:gd name="adj" fmla="val 0"/>
            </a:avLst>
          </a:prstGeom>
        </p:spPr>
        <p:txBody>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a:p>
            <a:endParaRPr lang="sv-SE" dirty="0"/>
          </a:p>
        </p:txBody>
      </p:sp>
      <p:sp>
        <p:nvSpPr>
          <p:cNvPr id="3" name="Rektangel 2">
            <a:extLst>
              <a:ext uri="{FF2B5EF4-FFF2-40B4-BE49-F238E27FC236}">
                <a16:creationId xmlns:a16="http://schemas.microsoft.com/office/drawing/2014/main" id="{ACDA5D22-D512-340F-6EA9-8071EA8C8E59}"/>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Bild 9">
            <a:extLst>
              <a:ext uri="{FF2B5EF4-FFF2-40B4-BE49-F238E27FC236}">
                <a16:creationId xmlns:a16="http://schemas.microsoft.com/office/drawing/2014/main" id="{81A85BDA-FEE8-76E8-9117-89FB7945516B}"/>
              </a:ext>
            </a:extLst>
          </p:cNvPr>
          <p:cNvSpPr/>
          <p:nvPr userDrawn="1"/>
        </p:nvSpPr>
        <p:spPr>
          <a:xfrm>
            <a:off x="423418" y="235915"/>
            <a:ext cx="3211673" cy="2494612"/>
          </a:xfrm>
          <a:custGeom>
            <a:avLst/>
            <a:gdLst>
              <a:gd name="connsiteX0" fmla="*/ 3084610 w 3211673"/>
              <a:gd name="connsiteY0" fmla="*/ 0 h 2494612"/>
              <a:gd name="connsiteX1" fmla="*/ 3084610 w 3211673"/>
              <a:gd name="connsiteY1" fmla="*/ 182999 h 2494612"/>
              <a:gd name="connsiteX2" fmla="*/ 2475926 w 3211673"/>
              <a:gd name="connsiteY2" fmla="*/ 629279 h 2494612"/>
              <a:gd name="connsiteX3" fmla="*/ 2255615 w 3211673"/>
              <a:gd name="connsiteY3" fmla="*/ 1262244 h 2494612"/>
              <a:gd name="connsiteX4" fmla="*/ 2278053 w 3211673"/>
              <a:gd name="connsiteY4" fmla="*/ 1366806 h 2494612"/>
              <a:gd name="connsiteX5" fmla="*/ 2311678 w 3211673"/>
              <a:gd name="connsiteY5" fmla="*/ 1389180 h 2494612"/>
              <a:gd name="connsiteX6" fmla="*/ 2367677 w 3211673"/>
              <a:gd name="connsiteY6" fmla="*/ 1363056 h 2494612"/>
              <a:gd name="connsiteX7" fmla="*/ 2670176 w 3211673"/>
              <a:gd name="connsiteY7" fmla="*/ 1277181 h 2494612"/>
              <a:gd name="connsiteX8" fmla="*/ 3047362 w 3211673"/>
              <a:gd name="connsiteY8" fmla="*/ 1450837 h 2494612"/>
              <a:gd name="connsiteX9" fmla="*/ 3211673 w 3211673"/>
              <a:gd name="connsiteY9" fmla="*/ 1863491 h 2494612"/>
              <a:gd name="connsiteX10" fmla="*/ 3023080 w 3211673"/>
              <a:gd name="connsiteY10" fmla="*/ 2304177 h 2494612"/>
              <a:gd name="connsiteX11" fmla="*/ 2565614 w 3211673"/>
              <a:gd name="connsiteY11" fmla="*/ 2494613 h 2494612"/>
              <a:gd name="connsiteX12" fmla="*/ 2024116 w 3211673"/>
              <a:gd name="connsiteY12" fmla="*/ 2236927 h 2494612"/>
              <a:gd name="connsiteX13" fmla="*/ 1796305 w 3211673"/>
              <a:gd name="connsiteY13" fmla="*/ 1546055 h 2494612"/>
              <a:gd name="connsiteX14" fmla="*/ 2106240 w 3211673"/>
              <a:gd name="connsiteY14" fmla="*/ 642309 h 2494612"/>
              <a:gd name="connsiteX15" fmla="*/ 3084610 w 3211673"/>
              <a:gd name="connsiteY15" fmla="*/ 0 h 2494612"/>
              <a:gd name="connsiteX16" fmla="*/ 1288369 w 3211673"/>
              <a:gd name="connsiteY16" fmla="*/ 0 h 2494612"/>
              <a:gd name="connsiteX17" fmla="*/ 1288369 w 3211673"/>
              <a:gd name="connsiteY17" fmla="*/ 182999 h 2494612"/>
              <a:gd name="connsiteX18" fmla="*/ 679685 w 3211673"/>
              <a:gd name="connsiteY18" fmla="*/ 629279 h 2494612"/>
              <a:gd name="connsiteX19" fmla="*/ 459373 w 3211673"/>
              <a:gd name="connsiteY19" fmla="*/ 1262244 h 2494612"/>
              <a:gd name="connsiteX20" fmla="*/ 481748 w 3211673"/>
              <a:gd name="connsiteY20" fmla="*/ 1366806 h 2494612"/>
              <a:gd name="connsiteX21" fmla="*/ 515373 w 3211673"/>
              <a:gd name="connsiteY21" fmla="*/ 1389180 h 2494612"/>
              <a:gd name="connsiteX22" fmla="*/ 571372 w 3211673"/>
              <a:gd name="connsiteY22" fmla="*/ 1363056 h 2494612"/>
              <a:gd name="connsiteX23" fmla="*/ 873871 w 3211673"/>
              <a:gd name="connsiteY23" fmla="*/ 1277181 h 2494612"/>
              <a:gd name="connsiteX24" fmla="*/ 1251057 w 3211673"/>
              <a:gd name="connsiteY24" fmla="*/ 1450837 h 2494612"/>
              <a:gd name="connsiteX25" fmla="*/ 1415369 w 3211673"/>
              <a:gd name="connsiteY25" fmla="*/ 1863491 h 2494612"/>
              <a:gd name="connsiteX26" fmla="*/ 1226776 w 3211673"/>
              <a:gd name="connsiteY26" fmla="*/ 2304177 h 2494612"/>
              <a:gd name="connsiteX27" fmla="*/ 769309 w 3211673"/>
              <a:gd name="connsiteY27" fmla="*/ 2494613 h 2494612"/>
              <a:gd name="connsiteX28" fmla="*/ 227812 w 3211673"/>
              <a:gd name="connsiteY28" fmla="*/ 2236927 h 2494612"/>
              <a:gd name="connsiteX29" fmla="*/ 0 w 3211673"/>
              <a:gd name="connsiteY29" fmla="*/ 1546055 h 2494612"/>
              <a:gd name="connsiteX30" fmla="*/ 309936 w 3211673"/>
              <a:gd name="connsiteY30" fmla="*/ 642309 h 2494612"/>
              <a:gd name="connsiteX31" fmla="*/ 1288369 w 3211673"/>
              <a:gd name="connsiteY31" fmla="*/ 0 h 249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1673" h="2494612">
                <a:moveTo>
                  <a:pt x="3084610" y="0"/>
                </a:moveTo>
                <a:lnTo>
                  <a:pt x="3084610" y="182999"/>
                </a:lnTo>
                <a:cubicBezTo>
                  <a:pt x="2825652" y="277645"/>
                  <a:pt x="2622821" y="426320"/>
                  <a:pt x="2475926" y="629279"/>
                </a:cubicBezTo>
                <a:cubicBezTo>
                  <a:pt x="2328967" y="832237"/>
                  <a:pt x="2255615" y="1043204"/>
                  <a:pt x="2255615" y="1262244"/>
                </a:cubicBezTo>
                <a:cubicBezTo>
                  <a:pt x="2255615" y="1309535"/>
                  <a:pt x="2263115" y="1344432"/>
                  <a:pt x="2278053" y="1366806"/>
                </a:cubicBezTo>
                <a:cubicBezTo>
                  <a:pt x="2287969" y="1381743"/>
                  <a:pt x="2299156" y="1389180"/>
                  <a:pt x="2311678" y="1389180"/>
                </a:cubicBezTo>
                <a:cubicBezTo>
                  <a:pt x="2324200" y="1389180"/>
                  <a:pt x="2342824" y="1380472"/>
                  <a:pt x="2367677" y="1363056"/>
                </a:cubicBezTo>
                <a:cubicBezTo>
                  <a:pt x="2447322" y="1305785"/>
                  <a:pt x="2548198" y="1277181"/>
                  <a:pt x="2670176" y="1277181"/>
                </a:cubicBezTo>
                <a:cubicBezTo>
                  <a:pt x="2812113" y="1277181"/>
                  <a:pt x="2937778" y="1335088"/>
                  <a:pt x="3047362" y="1450837"/>
                </a:cubicBezTo>
                <a:cubicBezTo>
                  <a:pt x="3156882" y="1566586"/>
                  <a:pt x="3211673" y="1704201"/>
                  <a:pt x="3211673" y="1863491"/>
                </a:cubicBezTo>
                <a:cubicBezTo>
                  <a:pt x="3211673" y="2022781"/>
                  <a:pt x="3148745" y="2177177"/>
                  <a:pt x="3023080" y="2304177"/>
                </a:cubicBezTo>
                <a:cubicBezTo>
                  <a:pt x="2897352" y="2431177"/>
                  <a:pt x="2744863" y="2494613"/>
                  <a:pt x="2565614" y="2494613"/>
                </a:cubicBezTo>
                <a:cubicBezTo>
                  <a:pt x="2356490" y="2494613"/>
                  <a:pt x="2175970" y="2408739"/>
                  <a:pt x="2024116" y="2236927"/>
                </a:cubicBezTo>
                <a:cubicBezTo>
                  <a:pt x="1872263" y="2065178"/>
                  <a:pt x="1796305" y="1834888"/>
                  <a:pt x="1796305" y="1546055"/>
                </a:cubicBezTo>
                <a:cubicBezTo>
                  <a:pt x="1796305" y="1209931"/>
                  <a:pt x="1899595" y="908767"/>
                  <a:pt x="2106240" y="642309"/>
                </a:cubicBezTo>
                <a:cubicBezTo>
                  <a:pt x="2312822" y="375915"/>
                  <a:pt x="2638903" y="161896"/>
                  <a:pt x="3084610" y="0"/>
                </a:cubicBezTo>
                <a:moveTo>
                  <a:pt x="1288369" y="0"/>
                </a:moveTo>
                <a:lnTo>
                  <a:pt x="1288369" y="182999"/>
                </a:lnTo>
                <a:cubicBezTo>
                  <a:pt x="1029411" y="277645"/>
                  <a:pt x="826580" y="426320"/>
                  <a:pt x="679685" y="629279"/>
                </a:cubicBezTo>
                <a:cubicBezTo>
                  <a:pt x="532726" y="832237"/>
                  <a:pt x="459373" y="1043204"/>
                  <a:pt x="459373" y="1262244"/>
                </a:cubicBezTo>
                <a:cubicBezTo>
                  <a:pt x="459373" y="1309535"/>
                  <a:pt x="466810" y="1344432"/>
                  <a:pt x="481748" y="1366806"/>
                </a:cubicBezTo>
                <a:cubicBezTo>
                  <a:pt x="491664" y="1381743"/>
                  <a:pt x="502851" y="1389180"/>
                  <a:pt x="515373" y="1389180"/>
                </a:cubicBezTo>
                <a:cubicBezTo>
                  <a:pt x="527895" y="1389180"/>
                  <a:pt x="546519" y="1380472"/>
                  <a:pt x="571372" y="1363056"/>
                </a:cubicBezTo>
                <a:cubicBezTo>
                  <a:pt x="651017" y="1305785"/>
                  <a:pt x="751893" y="1277181"/>
                  <a:pt x="873871" y="1277181"/>
                </a:cubicBezTo>
                <a:cubicBezTo>
                  <a:pt x="1015745" y="1277181"/>
                  <a:pt x="1141473" y="1335088"/>
                  <a:pt x="1251057" y="1450837"/>
                </a:cubicBezTo>
                <a:cubicBezTo>
                  <a:pt x="1360577" y="1566586"/>
                  <a:pt x="1415369" y="1704201"/>
                  <a:pt x="1415369" y="1863491"/>
                </a:cubicBezTo>
                <a:cubicBezTo>
                  <a:pt x="1415369" y="2022781"/>
                  <a:pt x="1352441" y="2177177"/>
                  <a:pt x="1226776" y="2304177"/>
                </a:cubicBezTo>
                <a:cubicBezTo>
                  <a:pt x="1101047" y="2431177"/>
                  <a:pt x="948558" y="2494613"/>
                  <a:pt x="769309" y="2494613"/>
                </a:cubicBezTo>
                <a:cubicBezTo>
                  <a:pt x="560185" y="2494613"/>
                  <a:pt x="379601" y="2408739"/>
                  <a:pt x="227812" y="2236927"/>
                </a:cubicBezTo>
                <a:cubicBezTo>
                  <a:pt x="75958" y="2065115"/>
                  <a:pt x="0" y="1834888"/>
                  <a:pt x="0" y="1546055"/>
                </a:cubicBezTo>
                <a:cubicBezTo>
                  <a:pt x="0" y="1209931"/>
                  <a:pt x="103291" y="908767"/>
                  <a:pt x="309936" y="642309"/>
                </a:cubicBezTo>
                <a:cubicBezTo>
                  <a:pt x="516581" y="375915"/>
                  <a:pt x="842661" y="161896"/>
                  <a:pt x="1288369" y="0"/>
                </a:cubicBezTo>
              </a:path>
            </a:pathLst>
          </a:custGeom>
          <a:solidFill>
            <a:schemeClr val="accent3"/>
          </a:solidFill>
          <a:ln w="6356" cap="flat">
            <a:noFill/>
            <a:prstDash val="solid"/>
            <a:miter/>
          </a:ln>
        </p:spPr>
        <p:txBody>
          <a:bodyPr rtlCol="0" anchor="ctr"/>
          <a:lstStyle/>
          <a:p>
            <a:endParaRPr lang="sv-SE"/>
          </a:p>
        </p:txBody>
      </p:sp>
      <p:sp>
        <p:nvSpPr>
          <p:cNvPr id="8" name="Platshållare för text 3">
            <a:extLst>
              <a:ext uri="{FF2B5EF4-FFF2-40B4-BE49-F238E27FC236}">
                <a16:creationId xmlns:a16="http://schemas.microsoft.com/office/drawing/2014/main" id="{C91DBB42-7D5C-1EC0-EA51-E6F7BFAF078D}"/>
              </a:ext>
            </a:extLst>
          </p:cNvPr>
          <p:cNvSpPr>
            <a:spLocks noGrp="1"/>
          </p:cNvSpPr>
          <p:nvPr>
            <p:ph type="body" sz="quarter" idx="16" hasCustomPrompt="1"/>
          </p:nvPr>
        </p:nvSpPr>
        <p:spPr>
          <a:xfrm>
            <a:off x="4352192" y="5530362"/>
            <a:ext cx="6503818" cy="633046"/>
          </a:xfrm>
          <a:solidFill>
            <a:srgbClr val="FFFFFF"/>
          </a:solidFill>
        </p:spPr>
        <p:txBody>
          <a:bodyPr lIns="144000" tIns="144000" rIns="108000" bIns="144000">
            <a:noAutofit/>
          </a:bodyPr>
          <a:lstStyle>
            <a:lvl1pPr marL="0" indent="0">
              <a:lnSpc>
                <a:spcPct val="100000"/>
              </a:lnSpc>
              <a:buNone/>
              <a:defRPr sz="2400">
                <a:latin typeface="+mn-lt"/>
              </a:defRPr>
            </a:lvl1pPr>
            <a:lvl2pPr marL="457200" indent="0">
              <a:buNone/>
              <a:defRPr>
                <a:latin typeface="Trebuchet MS" panose="020B0603020202020204" pitchFamily="34" charset="0"/>
              </a:defRPr>
            </a:lvl2pPr>
            <a:lvl3pPr marL="914400" indent="0">
              <a:buNone/>
              <a:defRPr>
                <a:latin typeface="Trebuchet MS" panose="020B0603020202020204" pitchFamily="34" charset="0"/>
              </a:defRPr>
            </a:lvl3pPr>
            <a:lvl4pPr marL="1371600" indent="0">
              <a:buNone/>
              <a:defRPr>
                <a:latin typeface="Trebuchet MS" panose="020B0603020202020204" pitchFamily="34" charset="0"/>
              </a:defRPr>
            </a:lvl4pPr>
            <a:lvl5pPr marL="1828800" indent="0">
              <a:buNone/>
              <a:defRPr>
                <a:latin typeface="Trebuchet MS" panose="020B0603020202020204" pitchFamily="34" charset="0"/>
              </a:defRPr>
            </a:lvl5pPr>
          </a:lstStyle>
          <a:p>
            <a:pPr lvl="0"/>
            <a:r>
              <a:rPr lang="sv-SE" dirty="0"/>
              <a:t>Namn/källa</a:t>
            </a:r>
          </a:p>
        </p:txBody>
      </p:sp>
      <p:sp>
        <p:nvSpPr>
          <p:cNvPr id="5" name="Platshållare för text 3">
            <a:extLst>
              <a:ext uri="{FF2B5EF4-FFF2-40B4-BE49-F238E27FC236}">
                <a16:creationId xmlns:a16="http://schemas.microsoft.com/office/drawing/2014/main" id="{07F782FF-48AE-7D6C-792F-6A0D4FEE88C3}"/>
              </a:ext>
            </a:extLst>
          </p:cNvPr>
          <p:cNvSpPr>
            <a:spLocks noGrp="1"/>
          </p:cNvSpPr>
          <p:nvPr>
            <p:ph type="body" sz="quarter" idx="15" hasCustomPrompt="1"/>
          </p:nvPr>
        </p:nvSpPr>
        <p:spPr>
          <a:xfrm>
            <a:off x="4352192" y="2931019"/>
            <a:ext cx="6503818" cy="2298700"/>
          </a:xfrm>
          <a:solidFill>
            <a:srgbClr val="FFFFFF"/>
          </a:solidFill>
        </p:spPr>
        <p:txBody>
          <a:bodyPr lIns="144000" tIns="144000" rIns="108000" bIns="144000">
            <a:noAutofit/>
          </a:bodyPr>
          <a:lstStyle>
            <a:lvl1pPr marL="0" indent="0">
              <a:lnSpc>
                <a:spcPct val="100000"/>
              </a:lnSpc>
              <a:buFont typeface="Arial" panose="020B0604020202020204" pitchFamily="34" charset="0"/>
              <a:buNone/>
              <a:defRPr sz="2400">
                <a:latin typeface="+mn-lt"/>
              </a:defRPr>
            </a:lvl1pPr>
            <a:lvl2pPr marL="914400" indent="-457200">
              <a:buFont typeface="Arial" panose="020B0604020202020204" pitchFamily="34" charset="0"/>
              <a:buChar char="•"/>
              <a:defRPr sz="2400">
                <a:latin typeface="+mn-lt"/>
              </a:defRPr>
            </a:lvl2pPr>
            <a:lvl3pPr marL="1257300" indent="-342900">
              <a:buFont typeface="Arial" panose="020B0604020202020204" pitchFamily="34" charset="0"/>
              <a:buChar char="•"/>
              <a:defRPr sz="2400">
                <a:latin typeface="+mn-lt"/>
              </a:defRPr>
            </a:lvl3pPr>
            <a:lvl4pPr marL="1371600" indent="0">
              <a:buNone/>
              <a:defRPr>
                <a:latin typeface="Trebuchet MS" panose="020B0603020202020204" pitchFamily="34" charset="0"/>
              </a:defRPr>
            </a:lvl4pPr>
            <a:lvl5pPr marL="1828800" indent="0">
              <a:buNone/>
              <a:defRPr>
                <a:latin typeface="Trebuchet MS" panose="020B0603020202020204" pitchFamily="34" charset="0"/>
              </a:defRPr>
            </a:lvl5pPr>
          </a:lstStyle>
          <a:p>
            <a:pPr lvl="0"/>
            <a:r>
              <a:rPr lang="sv-SE" dirty="0"/>
              <a:t>Kortare citat</a:t>
            </a:r>
          </a:p>
        </p:txBody>
      </p:sp>
    </p:spTree>
    <p:extLst>
      <p:ext uri="{BB962C8B-B14F-4D97-AF65-F5344CB8AC3E}">
        <p14:creationId xmlns:p14="http://schemas.microsoft.com/office/powerpoint/2010/main" val="628077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tat gul">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E93CC41E-C500-9401-1350-69B8F5801B60}"/>
              </a:ext>
            </a:extLst>
          </p:cNvPr>
          <p:cNvSpPr/>
          <p:nvPr userDrawn="1"/>
        </p:nvSpPr>
        <p:spPr>
          <a:xfrm>
            <a:off x="0" y="0"/>
            <a:ext cx="12192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Bild 9">
            <a:extLst>
              <a:ext uri="{FF2B5EF4-FFF2-40B4-BE49-F238E27FC236}">
                <a16:creationId xmlns:a16="http://schemas.microsoft.com/office/drawing/2014/main" id="{79BA0B2F-EDE3-0AE0-826B-C4B097501CC2}"/>
              </a:ext>
            </a:extLst>
          </p:cNvPr>
          <p:cNvSpPr/>
          <p:nvPr userDrawn="1"/>
        </p:nvSpPr>
        <p:spPr>
          <a:xfrm>
            <a:off x="423418" y="235915"/>
            <a:ext cx="3211673" cy="2494612"/>
          </a:xfrm>
          <a:custGeom>
            <a:avLst/>
            <a:gdLst>
              <a:gd name="connsiteX0" fmla="*/ 3084610 w 3211673"/>
              <a:gd name="connsiteY0" fmla="*/ 0 h 2494612"/>
              <a:gd name="connsiteX1" fmla="*/ 3084610 w 3211673"/>
              <a:gd name="connsiteY1" fmla="*/ 182999 h 2494612"/>
              <a:gd name="connsiteX2" fmla="*/ 2475926 w 3211673"/>
              <a:gd name="connsiteY2" fmla="*/ 629279 h 2494612"/>
              <a:gd name="connsiteX3" fmla="*/ 2255615 w 3211673"/>
              <a:gd name="connsiteY3" fmla="*/ 1262244 h 2494612"/>
              <a:gd name="connsiteX4" fmla="*/ 2278053 w 3211673"/>
              <a:gd name="connsiteY4" fmla="*/ 1366806 h 2494612"/>
              <a:gd name="connsiteX5" fmla="*/ 2311678 w 3211673"/>
              <a:gd name="connsiteY5" fmla="*/ 1389180 h 2494612"/>
              <a:gd name="connsiteX6" fmla="*/ 2367677 w 3211673"/>
              <a:gd name="connsiteY6" fmla="*/ 1363056 h 2494612"/>
              <a:gd name="connsiteX7" fmla="*/ 2670176 w 3211673"/>
              <a:gd name="connsiteY7" fmla="*/ 1277181 h 2494612"/>
              <a:gd name="connsiteX8" fmla="*/ 3047362 w 3211673"/>
              <a:gd name="connsiteY8" fmla="*/ 1450837 h 2494612"/>
              <a:gd name="connsiteX9" fmla="*/ 3211673 w 3211673"/>
              <a:gd name="connsiteY9" fmla="*/ 1863491 h 2494612"/>
              <a:gd name="connsiteX10" fmla="*/ 3023080 w 3211673"/>
              <a:gd name="connsiteY10" fmla="*/ 2304177 h 2494612"/>
              <a:gd name="connsiteX11" fmla="*/ 2565614 w 3211673"/>
              <a:gd name="connsiteY11" fmla="*/ 2494613 h 2494612"/>
              <a:gd name="connsiteX12" fmla="*/ 2024116 w 3211673"/>
              <a:gd name="connsiteY12" fmla="*/ 2236927 h 2494612"/>
              <a:gd name="connsiteX13" fmla="*/ 1796305 w 3211673"/>
              <a:gd name="connsiteY13" fmla="*/ 1546055 h 2494612"/>
              <a:gd name="connsiteX14" fmla="*/ 2106240 w 3211673"/>
              <a:gd name="connsiteY14" fmla="*/ 642309 h 2494612"/>
              <a:gd name="connsiteX15" fmla="*/ 3084610 w 3211673"/>
              <a:gd name="connsiteY15" fmla="*/ 0 h 2494612"/>
              <a:gd name="connsiteX16" fmla="*/ 1288369 w 3211673"/>
              <a:gd name="connsiteY16" fmla="*/ 0 h 2494612"/>
              <a:gd name="connsiteX17" fmla="*/ 1288369 w 3211673"/>
              <a:gd name="connsiteY17" fmla="*/ 182999 h 2494612"/>
              <a:gd name="connsiteX18" fmla="*/ 679685 w 3211673"/>
              <a:gd name="connsiteY18" fmla="*/ 629279 h 2494612"/>
              <a:gd name="connsiteX19" fmla="*/ 459373 w 3211673"/>
              <a:gd name="connsiteY19" fmla="*/ 1262244 h 2494612"/>
              <a:gd name="connsiteX20" fmla="*/ 481748 w 3211673"/>
              <a:gd name="connsiteY20" fmla="*/ 1366806 h 2494612"/>
              <a:gd name="connsiteX21" fmla="*/ 515373 w 3211673"/>
              <a:gd name="connsiteY21" fmla="*/ 1389180 h 2494612"/>
              <a:gd name="connsiteX22" fmla="*/ 571372 w 3211673"/>
              <a:gd name="connsiteY22" fmla="*/ 1363056 h 2494612"/>
              <a:gd name="connsiteX23" fmla="*/ 873871 w 3211673"/>
              <a:gd name="connsiteY23" fmla="*/ 1277181 h 2494612"/>
              <a:gd name="connsiteX24" fmla="*/ 1251057 w 3211673"/>
              <a:gd name="connsiteY24" fmla="*/ 1450837 h 2494612"/>
              <a:gd name="connsiteX25" fmla="*/ 1415369 w 3211673"/>
              <a:gd name="connsiteY25" fmla="*/ 1863491 h 2494612"/>
              <a:gd name="connsiteX26" fmla="*/ 1226776 w 3211673"/>
              <a:gd name="connsiteY26" fmla="*/ 2304177 h 2494612"/>
              <a:gd name="connsiteX27" fmla="*/ 769309 w 3211673"/>
              <a:gd name="connsiteY27" fmla="*/ 2494613 h 2494612"/>
              <a:gd name="connsiteX28" fmla="*/ 227812 w 3211673"/>
              <a:gd name="connsiteY28" fmla="*/ 2236927 h 2494612"/>
              <a:gd name="connsiteX29" fmla="*/ 0 w 3211673"/>
              <a:gd name="connsiteY29" fmla="*/ 1546055 h 2494612"/>
              <a:gd name="connsiteX30" fmla="*/ 309936 w 3211673"/>
              <a:gd name="connsiteY30" fmla="*/ 642309 h 2494612"/>
              <a:gd name="connsiteX31" fmla="*/ 1288369 w 3211673"/>
              <a:gd name="connsiteY31" fmla="*/ 0 h 249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1673" h="2494612">
                <a:moveTo>
                  <a:pt x="3084610" y="0"/>
                </a:moveTo>
                <a:lnTo>
                  <a:pt x="3084610" y="182999"/>
                </a:lnTo>
                <a:cubicBezTo>
                  <a:pt x="2825652" y="277645"/>
                  <a:pt x="2622821" y="426320"/>
                  <a:pt x="2475926" y="629279"/>
                </a:cubicBezTo>
                <a:cubicBezTo>
                  <a:pt x="2328967" y="832237"/>
                  <a:pt x="2255615" y="1043204"/>
                  <a:pt x="2255615" y="1262244"/>
                </a:cubicBezTo>
                <a:cubicBezTo>
                  <a:pt x="2255615" y="1309535"/>
                  <a:pt x="2263115" y="1344432"/>
                  <a:pt x="2278053" y="1366806"/>
                </a:cubicBezTo>
                <a:cubicBezTo>
                  <a:pt x="2287969" y="1381743"/>
                  <a:pt x="2299156" y="1389180"/>
                  <a:pt x="2311678" y="1389180"/>
                </a:cubicBezTo>
                <a:cubicBezTo>
                  <a:pt x="2324200" y="1389180"/>
                  <a:pt x="2342824" y="1380472"/>
                  <a:pt x="2367677" y="1363056"/>
                </a:cubicBezTo>
                <a:cubicBezTo>
                  <a:pt x="2447322" y="1305785"/>
                  <a:pt x="2548198" y="1277181"/>
                  <a:pt x="2670176" y="1277181"/>
                </a:cubicBezTo>
                <a:cubicBezTo>
                  <a:pt x="2812113" y="1277181"/>
                  <a:pt x="2937778" y="1335088"/>
                  <a:pt x="3047362" y="1450837"/>
                </a:cubicBezTo>
                <a:cubicBezTo>
                  <a:pt x="3156882" y="1566586"/>
                  <a:pt x="3211673" y="1704201"/>
                  <a:pt x="3211673" y="1863491"/>
                </a:cubicBezTo>
                <a:cubicBezTo>
                  <a:pt x="3211673" y="2022781"/>
                  <a:pt x="3148745" y="2177177"/>
                  <a:pt x="3023080" y="2304177"/>
                </a:cubicBezTo>
                <a:cubicBezTo>
                  <a:pt x="2897352" y="2431177"/>
                  <a:pt x="2744863" y="2494613"/>
                  <a:pt x="2565614" y="2494613"/>
                </a:cubicBezTo>
                <a:cubicBezTo>
                  <a:pt x="2356490" y="2494613"/>
                  <a:pt x="2175970" y="2408739"/>
                  <a:pt x="2024116" y="2236927"/>
                </a:cubicBezTo>
                <a:cubicBezTo>
                  <a:pt x="1872263" y="2065178"/>
                  <a:pt x="1796305" y="1834888"/>
                  <a:pt x="1796305" y="1546055"/>
                </a:cubicBezTo>
                <a:cubicBezTo>
                  <a:pt x="1796305" y="1209931"/>
                  <a:pt x="1899595" y="908767"/>
                  <a:pt x="2106240" y="642309"/>
                </a:cubicBezTo>
                <a:cubicBezTo>
                  <a:pt x="2312822" y="375915"/>
                  <a:pt x="2638903" y="161896"/>
                  <a:pt x="3084610" y="0"/>
                </a:cubicBezTo>
                <a:moveTo>
                  <a:pt x="1288369" y="0"/>
                </a:moveTo>
                <a:lnTo>
                  <a:pt x="1288369" y="182999"/>
                </a:lnTo>
                <a:cubicBezTo>
                  <a:pt x="1029411" y="277645"/>
                  <a:pt x="826580" y="426320"/>
                  <a:pt x="679685" y="629279"/>
                </a:cubicBezTo>
                <a:cubicBezTo>
                  <a:pt x="532726" y="832237"/>
                  <a:pt x="459373" y="1043204"/>
                  <a:pt x="459373" y="1262244"/>
                </a:cubicBezTo>
                <a:cubicBezTo>
                  <a:pt x="459373" y="1309535"/>
                  <a:pt x="466810" y="1344432"/>
                  <a:pt x="481748" y="1366806"/>
                </a:cubicBezTo>
                <a:cubicBezTo>
                  <a:pt x="491664" y="1381743"/>
                  <a:pt x="502851" y="1389180"/>
                  <a:pt x="515373" y="1389180"/>
                </a:cubicBezTo>
                <a:cubicBezTo>
                  <a:pt x="527895" y="1389180"/>
                  <a:pt x="546519" y="1380472"/>
                  <a:pt x="571372" y="1363056"/>
                </a:cubicBezTo>
                <a:cubicBezTo>
                  <a:pt x="651017" y="1305785"/>
                  <a:pt x="751893" y="1277181"/>
                  <a:pt x="873871" y="1277181"/>
                </a:cubicBezTo>
                <a:cubicBezTo>
                  <a:pt x="1015745" y="1277181"/>
                  <a:pt x="1141473" y="1335088"/>
                  <a:pt x="1251057" y="1450837"/>
                </a:cubicBezTo>
                <a:cubicBezTo>
                  <a:pt x="1360577" y="1566586"/>
                  <a:pt x="1415369" y="1704201"/>
                  <a:pt x="1415369" y="1863491"/>
                </a:cubicBezTo>
                <a:cubicBezTo>
                  <a:pt x="1415369" y="2022781"/>
                  <a:pt x="1352441" y="2177177"/>
                  <a:pt x="1226776" y="2304177"/>
                </a:cubicBezTo>
                <a:cubicBezTo>
                  <a:pt x="1101047" y="2431177"/>
                  <a:pt x="948558" y="2494613"/>
                  <a:pt x="769309" y="2494613"/>
                </a:cubicBezTo>
                <a:cubicBezTo>
                  <a:pt x="560185" y="2494613"/>
                  <a:pt x="379601" y="2408739"/>
                  <a:pt x="227812" y="2236927"/>
                </a:cubicBezTo>
                <a:cubicBezTo>
                  <a:pt x="75958" y="2065115"/>
                  <a:pt x="0" y="1834888"/>
                  <a:pt x="0" y="1546055"/>
                </a:cubicBezTo>
                <a:cubicBezTo>
                  <a:pt x="0" y="1209931"/>
                  <a:pt x="103291" y="908767"/>
                  <a:pt x="309936" y="642309"/>
                </a:cubicBezTo>
                <a:cubicBezTo>
                  <a:pt x="516581" y="375915"/>
                  <a:pt x="842661" y="161896"/>
                  <a:pt x="1288369" y="0"/>
                </a:cubicBezTo>
              </a:path>
            </a:pathLst>
          </a:custGeom>
          <a:solidFill>
            <a:schemeClr val="accent5"/>
          </a:solidFill>
          <a:ln w="6356" cap="flat">
            <a:noFill/>
            <a:prstDash val="solid"/>
            <a:miter/>
          </a:ln>
        </p:spPr>
        <p:txBody>
          <a:bodyPr rtlCol="0" anchor="ctr"/>
          <a:lstStyle/>
          <a:p>
            <a:endParaRPr lang="sv-SE"/>
          </a:p>
        </p:txBody>
      </p:sp>
      <p:sp>
        <p:nvSpPr>
          <p:cNvPr id="4" name="Platshållare för text 3">
            <a:extLst>
              <a:ext uri="{FF2B5EF4-FFF2-40B4-BE49-F238E27FC236}">
                <a16:creationId xmlns:a16="http://schemas.microsoft.com/office/drawing/2014/main" id="{5EE26738-8173-2BAC-2E4A-215B0C737EA6}"/>
              </a:ext>
            </a:extLst>
          </p:cNvPr>
          <p:cNvSpPr>
            <a:spLocks noGrp="1"/>
          </p:cNvSpPr>
          <p:nvPr>
            <p:ph type="body" sz="quarter" idx="16" hasCustomPrompt="1"/>
          </p:nvPr>
        </p:nvSpPr>
        <p:spPr>
          <a:xfrm>
            <a:off x="4352192" y="5530362"/>
            <a:ext cx="6503818" cy="633046"/>
          </a:xfrm>
          <a:solidFill>
            <a:srgbClr val="FFFFFF"/>
          </a:solidFill>
        </p:spPr>
        <p:txBody>
          <a:bodyPr lIns="144000" tIns="144000" rIns="108000" bIns="144000">
            <a:noAutofit/>
          </a:bodyPr>
          <a:lstStyle>
            <a:lvl1pPr marL="0" indent="0">
              <a:lnSpc>
                <a:spcPct val="100000"/>
              </a:lnSpc>
              <a:buNone/>
              <a:defRPr sz="2400">
                <a:latin typeface="+mn-lt"/>
              </a:defRPr>
            </a:lvl1pPr>
            <a:lvl2pPr marL="457200" indent="0">
              <a:buNone/>
              <a:defRPr>
                <a:latin typeface="Trebuchet MS" panose="020B0603020202020204" pitchFamily="34" charset="0"/>
              </a:defRPr>
            </a:lvl2pPr>
            <a:lvl3pPr marL="914400" indent="0">
              <a:buNone/>
              <a:defRPr>
                <a:latin typeface="Trebuchet MS" panose="020B0603020202020204" pitchFamily="34" charset="0"/>
              </a:defRPr>
            </a:lvl3pPr>
            <a:lvl4pPr marL="1371600" indent="0">
              <a:buNone/>
              <a:defRPr>
                <a:latin typeface="Trebuchet MS" panose="020B0603020202020204" pitchFamily="34" charset="0"/>
              </a:defRPr>
            </a:lvl4pPr>
            <a:lvl5pPr marL="1828800" indent="0">
              <a:buNone/>
              <a:defRPr>
                <a:latin typeface="Trebuchet MS" panose="020B0603020202020204" pitchFamily="34" charset="0"/>
              </a:defRPr>
            </a:lvl5pPr>
          </a:lstStyle>
          <a:p>
            <a:pPr lvl="0"/>
            <a:r>
              <a:rPr lang="sv-SE" dirty="0"/>
              <a:t>Namn/källa</a:t>
            </a:r>
          </a:p>
        </p:txBody>
      </p:sp>
      <p:sp>
        <p:nvSpPr>
          <p:cNvPr id="5" name="Platshållare för text 3">
            <a:extLst>
              <a:ext uri="{FF2B5EF4-FFF2-40B4-BE49-F238E27FC236}">
                <a16:creationId xmlns:a16="http://schemas.microsoft.com/office/drawing/2014/main" id="{87D91082-BBBF-EA5D-76F7-B202633B26E6}"/>
              </a:ext>
            </a:extLst>
          </p:cNvPr>
          <p:cNvSpPr>
            <a:spLocks noGrp="1"/>
          </p:cNvSpPr>
          <p:nvPr>
            <p:ph type="body" sz="quarter" idx="15" hasCustomPrompt="1"/>
          </p:nvPr>
        </p:nvSpPr>
        <p:spPr>
          <a:xfrm>
            <a:off x="4352192" y="2931019"/>
            <a:ext cx="6503818" cy="2298700"/>
          </a:xfrm>
          <a:solidFill>
            <a:srgbClr val="FFFFFF"/>
          </a:solidFill>
        </p:spPr>
        <p:txBody>
          <a:bodyPr lIns="144000" tIns="144000" rIns="108000" bIns="144000">
            <a:noAutofit/>
          </a:bodyPr>
          <a:lstStyle>
            <a:lvl1pPr marL="0" indent="0">
              <a:lnSpc>
                <a:spcPct val="100000"/>
              </a:lnSpc>
              <a:buFont typeface="Arial" panose="020B0604020202020204" pitchFamily="34" charset="0"/>
              <a:buNone/>
              <a:defRPr sz="2400">
                <a:latin typeface="+mn-lt"/>
              </a:defRPr>
            </a:lvl1pPr>
            <a:lvl2pPr marL="914400" indent="-457200">
              <a:buFont typeface="Arial" panose="020B0604020202020204" pitchFamily="34" charset="0"/>
              <a:buChar char="•"/>
              <a:defRPr sz="2400">
                <a:latin typeface="+mn-lt"/>
              </a:defRPr>
            </a:lvl2pPr>
            <a:lvl3pPr marL="1257300" indent="-342900">
              <a:buFont typeface="Arial" panose="020B0604020202020204" pitchFamily="34" charset="0"/>
              <a:buChar char="•"/>
              <a:defRPr sz="2400">
                <a:latin typeface="+mn-lt"/>
              </a:defRPr>
            </a:lvl3pPr>
            <a:lvl4pPr marL="1371600" indent="0">
              <a:buNone/>
              <a:defRPr>
                <a:latin typeface="Trebuchet MS" panose="020B0603020202020204" pitchFamily="34" charset="0"/>
              </a:defRPr>
            </a:lvl4pPr>
            <a:lvl5pPr marL="1828800" indent="0">
              <a:buNone/>
              <a:defRPr>
                <a:latin typeface="Trebuchet MS" panose="020B0603020202020204" pitchFamily="34" charset="0"/>
              </a:defRPr>
            </a:lvl5pPr>
          </a:lstStyle>
          <a:p>
            <a:pPr lvl="0"/>
            <a:r>
              <a:rPr lang="sv-SE" dirty="0"/>
              <a:t>Kortare citat</a:t>
            </a:r>
          </a:p>
        </p:txBody>
      </p:sp>
    </p:spTree>
    <p:extLst>
      <p:ext uri="{BB962C8B-B14F-4D97-AF65-F5344CB8AC3E}">
        <p14:creationId xmlns:p14="http://schemas.microsoft.com/office/powerpoint/2010/main" val="1752904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itat sand">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E93CC41E-C500-9401-1350-69B8F5801B60}"/>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Bild 9">
            <a:extLst>
              <a:ext uri="{FF2B5EF4-FFF2-40B4-BE49-F238E27FC236}">
                <a16:creationId xmlns:a16="http://schemas.microsoft.com/office/drawing/2014/main" id="{79BA0B2F-EDE3-0AE0-826B-C4B097501CC2}"/>
              </a:ext>
            </a:extLst>
          </p:cNvPr>
          <p:cNvSpPr/>
          <p:nvPr userDrawn="1"/>
        </p:nvSpPr>
        <p:spPr>
          <a:xfrm>
            <a:off x="423418" y="235915"/>
            <a:ext cx="3211673" cy="2494612"/>
          </a:xfrm>
          <a:custGeom>
            <a:avLst/>
            <a:gdLst>
              <a:gd name="connsiteX0" fmla="*/ 3084610 w 3211673"/>
              <a:gd name="connsiteY0" fmla="*/ 0 h 2494612"/>
              <a:gd name="connsiteX1" fmla="*/ 3084610 w 3211673"/>
              <a:gd name="connsiteY1" fmla="*/ 182999 h 2494612"/>
              <a:gd name="connsiteX2" fmla="*/ 2475926 w 3211673"/>
              <a:gd name="connsiteY2" fmla="*/ 629279 h 2494612"/>
              <a:gd name="connsiteX3" fmla="*/ 2255615 w 3211673"/>
              <a:gd name="connsiteY3" fmla="*/ 1262244 h 2494612"/>
              <a:gd name="connsiteX4" fmla="*/ 2278053 w 3211673"/>
              <a:gd name="connsiteY4" fmla="*/ 1366806 h 2494612"/>
              <a:gd name="connsiteX5" fmla="*/ 2311678 w 3211673"/>
              <a:gd name="connsiteY5" fmla="*/ 1389180 h 2494612"/>
              <a:gd name="connsiteX6" fmla="*/ 2367677 w 3211673"/>
              <a:gd name="connsiteY6" fmla="*/ 1363056 h 2494612"/>
              <a:gd name="connsiteX7" fmla="*/ 2670176 w 3211673"/>
              <a:gd name="connsiteY7" fmla="*/ 1277181 h 2494612"/>
              <a:gd name="connsiteX8" fmla="*/ 3047362 w 3211673"/>
              <a:gd name="connsiteY8" fmla="*/ 1450837 h 2494612"/>
              <a:gd name="connsiteX9" fmla="*/ 3211673 w 3211673"/>
              <a:gd name="connsiteY9" fmla="*/ 1863491 h 2494612"/>
              <a:gd name="connsiteX10" fmla="*/ 3023080 w 3211673"/>
              <a:gd name="connsiteY10" fmla="*/ 2304177 h 2494612"/>
              <a:gd name="connsiteX11" fmla="*/ 2565614 w 3211673"/>
              <a:gd name="connsiteY11" fmla="*/ 2494613 h 2494612"/>
              <a:gd name="connsiteX12" fmla="*/ 2024116 w 3211673"/>
              <a:gd name="connsiteY12" fmla="*/ 2236927 h 2494612"/>
              <a:gd name="connsiteX13" fmla="*/ 1796305 w 3211673"/>
              <a:gd name="connsiteY13" fmla="*/ 1546055 h 2494612"/>
              <a:gd name="connsiteX14" fmla="*/ 2106240 w 3211673"/>
              <a:gd name="connsiteY14" fmla="*/ 642309 h 2494612"/>
              <a:gd name="connsiteX15" fmla="*/ 3084610 w 3211673"/>
              <a:gd name="connsiteY15" fmla="*/ 0 h 2494612"/>
              <a:gd name="connsiteX16" fmla="*/ 1288369 w 3211673"/>
              <a:gd name="connsiteY16" fmla="*/ 0 h 2494612"/>
              <a:gd name="connsiteX17" fmla="*/ 1288369 w 3211673"/>
              <a:gd name="connsiteY17" fmla="*/ 182999 h 2494612"/>
              <a:gd name="connsiteX18" fmla="*/ 679685 w 3211673"/>
              <a:gd name="connsiteY18" fmla="*/ 629279 h 2494612"/>
              <a:gd name="connsiteX19" fmla="*/ 459373 w 3211673"/>
              <a:gd name="connsiteY19" fmla="*/ 1262244 h 2494612"/>
              <a:gd name="connsiteX20" fmla="*/ 481748 w 3211673"/>
              <a:gd name="connsiteY20" fmla="*/ 1366806 h 2494612"/>
              <a:gd name="connsiteX21" fmla="*/ 515373 w 3211673"/>
              <a:gd name="connsiteY21" fmla="*/ 1389180 h 2494612"/>
              <a:gd name="connsiteX22" fmla="*/ 571372 w 3211673"/>
              <a:gd name="connsiteY22" fmla="*/ 1363056 h 2494612"/>
              <a:gd name="connsiteX23" fmla="*/ 873871 w 3211673"/>
              <a:gd name="connsiteY23" fmla="*/ 1277181 h 2494612"/>
              <a:gd name="connsiteX24" fmla="*/ 1251057 w 3211673"/>
              <a:gd name="connsiteY24" fmla="*/ 1450837 h 2494612"/>
              <a:gd name="connsiteX25" fmla="*/ 1415369 w 3211673"/>
              <a:gd name="connsiteY25" fmla="*/ 1863491 h 2494612"/>
              <a:gd name="connsiteX26" fmla="*/ 1226776 w 3211673"/>
              <a:gd name="connsiteY26" fmla="*/ 2304177 h 2494612"/>
              <a:gd name="connsiteX27" fmla="*/ 769309 w 3211673"/>
              <a:gd name="connsiteY27" fmla="*/ 2494613 h 2494612"/>
              <a:gd name="connsiteX28" fmla="*/ 227812 w 3211673"/>
              <a:gd name="connsiteY28" fmla="*/ 2236927 h 2494612"/>
              <a:gd name="connsiteX29" fmla="*/ 0 w 3211673"/>
              <a:gd name="connsiteY29" fmla="*/ 1546055 h 2494612"/>
              <a:gd name="connsiteX30" fmla="*/ 309936 w 3211673"/>
              <a:gd name="connsiteY30" fmla="*/ 642309 h 2494612"/>
              <a:gd name="connsiteX31" fmla="*/ 1288369 w 3211673"/>
              <a:gd name="connsiteY31" fmla="*/ 0 h 249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1673" h="2494612">
                <a:moveTo>
                  <a:pt x="3084610" y="0"/>
                </a:moveTo>
                <a:lnTo>
                  <a:pt x="3084610" y="182999"/>
                </a:lnTo>
                <a:cubicBezTo>
                  <a:pt x="2825652" y="277645"/>
                  <a:pt x="2622821" y="426320"/>
                  <a:pt x="2475926" y="629279"/>
                </a:cubicBezTo>
                <a:cubicBezTo>
                  <a:pt x="2328967" y="832237"/>
                  <a:pt x="2255615" y="1043204"/>
                  <a:pt x="2255615" y="1262244"/>
                </a:cubicBezTo>
                <a:cubicBezTo>
                  <a:pt x="2255615" y="1309535"/>
                  <a:pt x="2263115" y="1344432"/>
                  <a:pt x="2278053" y="1366806"/>
                </a:cubicBezTo>
                <a:cubicBezTo>
                  <a:pt x="2287969" y="1381743"/>
                  <a:pt x="2299156" y="1389180"/>
                  <a:pt x="2311678" y="1389180"/>
                </a:cubicBezTo>
                <a:cubicBezTo>
                  <a:pt x="2324200" y="1389180"/>
                  <a:pt x="2342824" y="1380472"/>
                  <a:pt x="2367677" y="1363056"/>
                </a:cubicBezTo>
                <a:cubicBezTo>
                  <a:pt x="2447322" y="1305785"/>
                  <a:pt x="2548198" y="1277181"/>
                  <a:pt x="2670176" y="1277181"/>
                </a:cubicBezTo>
                <a:cubicBezTo>
                  <a:pt x="2812113" y="1277181"/>
                  <a:pt x="2937778" y="1335088"/>
                  <a:pt x="3047362" y="1450837"/>
                </a:cubicBezTo>
                <a:cubicBezTo>
                  <a:pt x="3156882" y="1566586"/>
                  <a:pt x="3211673" y="1704201"/>
                  <a:pt x="3211673" y="1863491"/>
                </a:cubicBezTo>
                <a:cubicBezTo>
                  <a:pt x="3211673" y="2022781"/>
                  <a:pt x="3148745" y="2177177"/>
                  <a:pt x="3023080" y="2304177"/>
                </a:cubicBezTo>
                <a:cubicBezTo>
                  <a:pt x="2897352" y="2431177"/>
                  <a:pt x="2744863" y="2494613"/>
                  <a:pt x="2565614" y="2494613"/>
                </a:cubicBezTo>
                <a:cubicBezTo>
                  <a:pt x="2356490" y="2494613"/>
                  <a:pt x="2175970" y="2408739"/>
                  <a:pt x="2024116" y="2236927"/>
                </a:cubicBezTo>
                <a:cubicBezTo>
                  <a:pt x="1872263" y="2065178"/>
                  <a:pt x="1796305" y="1834888"/>
                  <a:pt x="1796305" y="1546055"/>
                </a:cubicBezTo>
                <a:cubicBezTo>
                  <a:pt x="1796305" y="1209931"/>
                  <a:pt x="1899595" y="908767"/>
                  <a:pt x="2106240" y="642309"/>
                </a:cubicBezTo>
                <a:cubicBezTo>
                  <a:pt x="2312822" y="375915"/>
                  <a:pt x="2638903" y="161896"/>
                  <a:pt x="3084610" y="0"/>
                </a:cubicBezTo>
                <a:moveTo>
                  <a:pt x="1288369" y="0"/>
                </a:moveTo>
                <a:lnTo>
                  <a:pt x="1288369" y="182999"/>
                </a:lnTo>
                <a:cubicBezTo>
                  <a:pt x="1029411" y="277645"/>
                  <a:pt x="826580" y="426320"/>
                  <a:pt x="679685" y="629279"/>
                </a:cubicBezTo>
                <a:cubicBezTo>
                  <a:pt x="532726" y="832237"/>
                  <a:pt x="459373" y="1043204"/>
                  <a:pt x="459373" y="1262244"/>
                </a:cubicBezTo>
                <a:cubicBezTo>
                  <a:pt x="459373" y="1309535"/>
                  <a:pt x="466810" y="1344432"/>
                  <a:pt x="481748" y="1366806"/>
                </a:cubicBezTo>
                <a:cubicBezTo>
                  <a:pt x="491664" y="1381743"/>
                  <a:pt x="502851" y="1389180"/>
                  <a:pt x="515373" y="1389180"/>
                </a:cubicBezTo>
                <a:cubicBezTo>
                  <a:pt x="527895" y="1389180"/>
                  <a:pt x="546519" y="1380472"/>
                  <a:pt x="571372" y="1363056"/>
                </a:cubicBezTo>
                <a:cubicBezTo>
                  <a:pt x="651017" y="1305785"/>
                  <a:pt x="751893" y="1277181"/>
                  <a:pt x="873871" y="1277181"/>
                </a:cubicBezTo>
                <a:cubicBezTo>
                  <a:pt x="1015745" y="1277181"/>
                  <a:pt x="1141473" y="1335088"/>
                  <a:pt x="1251057" y="1450837"/>
                </a:cubicBezTo>
                <a:cubicBezTo>
                  <a:pt x="1360577" y="1566586"/>
                  <a:pt x="1415369" y="1704201"/>
                  <a:pt x="1415369" y="1863491"/>
                </a:cubicBezTo>
                <a:cubicBezTo>
                  <a:pt x="1415369" y="2022781"/>
                  <a:pt x="1352441" y="2177177"/>
                  <a:pt x="1226776" y="2304177"/>
                </a:cubicBezTo>
                <a:cubicBezTo>
                  <a:pt x="1101047" y="2431177"/>
                  <a:pt x="948558" y="2494613"/>
                  <a:pt x="769309" y="2494613"/>
                </a:cubicBezTo>
                <a:cubicBezTo>
                  <a:pt x="560185" y="2494613"/>
                  <a:pt x="379601" y="2408739"/>
                  <a:pt x="227812" y="2236927"/>
                </a:cubicBezTo>
                <a:cubicBezTo>
                  <a:pt x="75958" y="2065115"/>
                  <a:pt x="0" y="1834888"/>
                  <a:pt x="0" y="1546055"/>
                </a:cubicBezTo>
                <a:cubicBezTo>
                  <a:pt x="0" y="1209931"/>
                  <a:pt x="103291" y="908767"/>
                  <a:pt x="309936" y="642309"/>
                </a:cubicBezTo>
                <a:cubicBezTo>
                  <a:pt x="516581" y="375915"/>
                  <a:pt x="842661" y="161896"/>
                  <a:pt x="1288369" y="0"/>
                </a:cubicBezTo>
              </a:path>
            </a:pathLst>
          </a:custGeom>
          <a:solidFill>
            <a:srgbClr val="F9C0A3"/>
          </a:solidFill>
          <a:ln w="6356" cap="flat">
            <a:noFill/>
            <a:prstDash val="solid"/>
            <a:miter/>
          </a:ln>
        </p:spPr>
        <p:txBody>
          <a:bodyPr rtlCol="0" anchor="ctr"/>
          <a:lstStyle/>
          <a:p>
            <a:endParaRPr lang="sv-SE"/>
          </a:p>
        </p:txBody>
      </p:sp>
      <p:sp>
        <p:nvSpPr>
          <p:cNvPr id="4" name="Platshållare för text 3">
            <a:extLst>
              <a:ext uri="{FF2B5EF4-FFF2-40B4-BE49-F238E27FC236}">
                <a16:creationId xmlns:a16="http://schemas.microsoft.com/office/drawing/2014/main" id="{8D4852BD-CB85-B2AC-9F35-2D61ECED3D23}"/>
              </a:ext>
            </a:extLst>
          </p:cNvPr>
          <p:cNvSpPr>
            <a:spLocks noGrp="1"/>
          </p:cNvSpPr>
          <p:nvPr>
            <p:ph type="body" sz="quarter" idx="16" hasCustomPrompt="1"/>
          </p:nvPr>
        </p:nvSpPr>
        <p:spPr>
          <a:xfrm>
            <a:off x="4352192" y="5530362"/>
            <a:ext cx="6503818" cy="633046"/>
          </a:xfrm>
          <a:solidFill>
            <a:srgbClr val="FFFFFF"/>
          </a:solidFill>
        </p:spPr>
        <p:txBody>
          <a:bodyPr lIns="144000" tIns="144000" rIns="108000" bIns="144000">
            <a:noAutofit/>
          </a:bodyPr>
          <a:lstStyle>
            <a:lvl1pPr marL="0" indent="0">
              <a:lnSpc>
                <a:spcPct val="100000"/>
              </a:lnSpc>
              <a:buNone/>
              <a:defRPr sz="2400">
                <a:latin typeface="+mn-lt"/>
              </a:defRPr>
            </a:lvl1pPr>
            <a:lvl2pPr marL="457200" indent="0">
              <a:buNone/>
              <a:defRPr>
                <a:latin typeface="Trebuchet MS" panose="020B0603020202020204" pitchFamily="34" charset="0"/>
              </a:defRPr>
            </a:lvl2pPr>
            <a:lvl3pPr marL="914400" indent="0">
              <a:buNone/>
              <a:defRPr>
                <a:latin typeface="Trebuchet MS" panose="020B0603020202020204" pitchFamily="34" charset="0"/>
              </a:defRPr>
            </a:lvl3pPr>
            <a:lvl4pPr marL="1371600" indent="0">
              <a:buNone/>
              <a:defRPr>
                <a:latin typeface="Trebuchet MS" panose="020B0603020202020204" pitchFamily="34" charset="0"/>
              </a:defRPr>
            </a:lvl4pPr>
            <a:lvl5pPr marL="1828800" indent="0">
              <a:buNone/>
              <a:defRPr>
                <a:latin typeface="Trebuchet MS" panose="020B0603020202020204" pitchFamily="34" charset="0"/>
              </a:defRPr>
            </a:lvl5pPr>
          </a:lstStyle>
          <a:p>
            <a:pPr lvl="0"/>
            <a:r>
              <a:rPr lang="sv-SE" dirty="0"/>
              <a:t>Namn/källa</a:t>
            </a:r>
          </a:p>
        </p:txBody>
      </p:sp>
      <p:sp>
        <p:nvSpPr>
          <p:cNvPr id="5" name="Platshållare för text 3">
            <a:extLst>
              <a:ext uri="{FF2B5EF4-FFF2-40B4-BE49-F238E27FC236}">
                <a16:creationId xmlns:a16="http://schemas.microsoft.com/office/drawing/2014/main" id="{4926F146-9D57-DF60-2129-83383BD0B19B}"/>
              </a:ext>
            </a:extLst>
          </p:cNvPr>
          <p:cNvSpPr>
            <a:spLocks noGrp="1"/>
          </p:cNvSpPr>
          <p:nvPr>
            <p:ph type="body" sz="quarter" idx="15" hasCustomPrompt="1"/>
          </p:nvPr>
        </p:nvSpPr>
        <p:spPr>
          <a:xfrm>
            <a:off x="4352192" y="2931019"/>
            <a:ext cx="6503818" cy="2298700"/>
          </a:xfrm>
          <a:solidFill>
            <a:srgbClr val="FFFFFF"/>
          </a:solidFill>
        </p:spPr>
        <p:txBody>
          <a:bodyPr lIns="144000" tIns="144000" rIns="108000" bIns="144000">
            <a:noAutofit/>
          </a:bodyPr>
          <a:lstStyle>
            <a:lvl1pPr marL="0" indent="0">
              <a:lnSpc>
                <a:spcPct val="100000"/>
              </a:lnSpc>
              <a:buFont typeface="Arial" panose="020B0604020202020204" pitchFamily="34" charset="0"/>
              <a:buNone/>
              <a:defRPr sz="2400">
                <a:latin typeface="+mn-lt"/>
              </a:defRPr>
            </a:lvl1pPr>
            <a:lvl2pPr marL="914400" indent="-457200">
              <a:buFont typeface="Arial" panose="020B0604020202020204" pitchFamily="34" charset="0"/>
              <a:buChar char="•"/>
              <a:defRPr sz="2400">
                <a:latin typeface="+mn-lt"/>
              </a:defRPr>
            </a:lvl2pPr>
            <a:lvl3pPr marL="1257300" indent="-342900">
              <a:buFont typeface="Arial" panose="020B0604020202020204" pitchFamily="34" charset="0"/>
              <a:buChar char="•"/>
              <a:defRPr sz="2400">
                <a:latin typeface="+mn-lt"/>
              </a:defRPr>
            </a:lvl3pPr>
            <a:lvl4pPr marL="1371600" indent="0">
              <a:buNone/>
              <a:defRPr>
                <a:latin typeface="Trebuchet MS" panose="020B0603020202020204" pitchFamily="34" charset="0"/>
              </a:defRPr>
            </a:lvl4pPr>
            <a:lvl5pPr marL="1828800" indent="0">
              <a:buNone/>
              <a:defRPr>
                <a:latin typeface="Trebuchet MS" panose="020B0603020202020204" pitchFamily="34" charset="0"/>
              </a:defRPr>
            </a:lvl5pPr>
          </a:lstStyle>
          <a:p>
            <a:pPr lvl="0"/>
            <a:r>
              <a:rPr lang="sv-SE" dirty="0"/>
              <a:t>Kortare citat</a:t>
            </a:r>
          </a:p>
        </p:txBody>
      </p:sp>
    </p:spTree>
    <p:extLst>
      <p:ext uri="{BB962C8B-B14F-4D97-AF65-F5344CB8AC3E}">
        <p14:creationId xmlns:p14="http://schemas.microsoft.com/office/powerpoint/2010/main" val="4287206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e bilder + rubrik + kort text">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344B7163-7B7B-0437-6672-4BC463ADFBEF}"/>
              </a:ext>
            </a:extLst>
          </p:cNvPr>
          <p:cNvSpPr/>
          <p:nvPr userDrawn="1"/>
        </p:nvSpPr>
        <p:spPr>
          <a:xfrm rot="16200000">
            <a:off x="6026690" y="-6027874"/>
            <a:ext cx="138617" cy="1219200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Platshållare för text 6">
            <a:extLst>
              <a:ext uri="{FF2B5EF4-FFF2-40B4-BE49-F238E27FC236}">
                <a16:creationId xmlns:a16="http://schemas.microsoft.com/office/drawing/2014/main" id="{20432B66-C2C9-B93C-020D-125613F1919E}"/>
              </a:ext>
            </a:extLst>
          </p:cNvPr>
          <p:cNvSpPr>
            <a:spLocks noGrp="1"/>
          </p:cNvSpPr>
          <p:nvPr>
            <p:ph type="body" sz="quarter" idx="13" hasCustomPrompt="1"/>
          </p:nvPr>
        </p:nvSpPr>
        <p:spPr>
          <a:xfrm>
            <a:off x="838200" y="4288817"/>
            <a:ext cx="10515600" cy="2333926"/>
          </a:xfrm>
        </p:spPr>
        <p:txBody>
          <a:bodyPr numCol="1">
            <a:noAutofit/>
          </a:bodyPr>
          <a:lstStyle>
            <a:lvl1pPr marL="0" indent="0" algn="l">
              <a:lnSpc>
                <a:spcPct val="100000"/>
              </a:lnSpc>
              <a:buFont typeface="Arial" panose="020B0604020202020204" pitchFamily="34" charset="0"/>
              <a:buNone/>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Kortare text</a:t>
            </a:r>
          </a:p>
        </p:txBody>
      </p:sp>
      <p:sp>
        <p:nvSpPr>
          <p:cNvPr id="7" name="Rubrik 1">
            <a:extLst>
              <a:ext uri="{FF2B5EF4-FFF2-40B4-BE49-F238E27FC236}">
                <a16:creationId xmlns:a16="http://schemas.microsoft.com/office/drawing/2014/main" id="{E38E06B0-7B76-B93A-D4EA-6A4DDACC373F}"/>
              </a:ext>
            </a:extLst>
          </p:cNvPr>
          <p:cNvSpPr>
            <a:spLocks noGrp="1"/>
          </p:cNvSpPr>
          <p:nvPr>
            <p:ph type="title" hasCustomPrompt="1"/>
          </p:nvPr>
        </p:nvSpPr>
        <p:spPr>
          <a:xfrm>
            <a:off x="838200" y="3012142"/>
            <a:ext cx="10515600" cy="1093694"/>
          </a:xfrm>
        </p:spPr>
        <p:txBody>
          <a:bodyPr>
            <a:noAutofit/>
          </a:bodyPr>
          <a:lstStyle>
            <a:lvl1pPr algn="ctr">
              <a:defRPr b="1">
                <a:latin typeface="+mj-lt"/>
                <a:cs typeface="Arial" panose="020B0604020202020204" pitchFamily="34" charset="0"/>
              </a:defRPr>
            </a:lvl1pPr>
          </a:lstStyle>
          <a:p>
            <a:r>
              <a:rPr lang="sv-SE" dirty="0"/>
              <a:t>Rubrik</a:t>
            </a:r>
          </a:p>
        </p:txBody>
      </p:sp>
      <p:sp>
        <p:nvSpPr>
          <p:cNvPr id="9" name="Platshållare för bild 20">
            <a:extLst>
              <a:ext uri="{FF2B5EF4-FFF2-40B4-BE49-F238E27FC236}">
                <a16:creationId xmlns:a16="http://schemas.microsoft.com/office/drawing/2014/main" id="{2AF447EF-4912-496D-99EE-DA1B8F4DB6FF}"/>
              </a:ext>
            </a:extLst>
          </p:cNvPr>
          <p:cNvSpPr>
            <a:spLocks noGrp="1"/>
          </p:cNvSpPr>
          <p:nvPr>
            <p:ph type="pic" sz="quarter" idx="15" hasCustomPrompt="1"/>
          </p:nvPr>
        </p:nvSpPr>
        <p:spPr>
          <a:xfrm>
            <a:off x="225335" y="383766"/>
            <a:ext cx="3801122" cy="2445395"/>
          </a:xfrm>
        </p:spPr>
        <p:txBody>
          <a:bodyPr>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a:p>
            <a:endParaRPr lang="sv-SE" dirty="0"/>
          </a:p>
          <a:p>
            <a:endParaRPr lang="sv-SE" dirty="0"/>
          </a:p>
        </p:txBody>
      </p:sp>
      <p:sp>
        <p:nvSpPr>
          <p:cNvPr id="11" name="Platshållare för bild 20">
            <a:extLst>
              <a:ext uri="{FF2B5EF4-FFF2-40B4-BE49-F238E27FC236}">
                <a16:creationId xmlns:a16="http://schemas.microsoft.com/office/drawing/2014/main" id="{5204BCF8-3D6A-1EED-63D8-6AF904EF5587}"/>
              </a:ext>
            </a:extLst>
          </p:cNvPr>
          <p:cNvSpPr>
            <a:spLocks noGrp="1"/>
          </p:cNvSpPr>
          <p:nvPr>
            <p:ph type="pic" sz="quarter" idx="16" hasCustomPrompt="1"/>
          </p:nvPr>
        </p:nvSpPr>
        <p:spPr>
          <a:xfrm>
            <a:off x="4195439" y="382910"/>
            <a:ext cx="3801122" cy="2445395"/>
          </a:xfrm>
        </p:spPr>
        <p:txBody>
          <a:bodyPr>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a:p>
            <a:endParaRPr lang="sv-SE" dirty="0"/>
          </a:p>
          <a:p>
            <a:endParaRPr lang="sv-SE" dirty="0"/>
          </a:p>
        </p:txBody>
      </p:sp>
      <p:sp>
        <p:nvSpPr>
          <p:cNvPr id="12" name="Platshållare för bild 20">
            <a:extLst>
              <a:ext uri="{FF2B5EF4-FFF2-40B4-BE49-F238E27FC236}">
                <a16:creationId xmlns:a16="http://schemas.microsoft.com/office/drawing/2014/main" id="{B1F0CA5B-99D3-B495-7B39-16F326871B62}"/>
              </a:ext>
            </a:extLst>
          </p:cNvPr>
          <p:cNvSpPr>
            <a:spLocks noGrp="1"/>
          </p:cNvSpPr>
          <p:nvPr>
            <p:ph type="pic" sz="quarter" idx="17" hasCustomPrompt="1"/>
          </p:nvPr>
        </p:nvSpPr>
        <p:spPr>
          <a:xfrm>
            <a:off x="8165543" y="382909"/>
            <a:ext cx="3801122" cy="2445395"/>
          </a:xfrm>
        </p:spPr>
        <p:txBody>
          <a:bodyPr>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infoga en bild, eller markera rutan, gå till infoga &gt; bilder (eller klicka på infoga bild </a:t>
            </a:r>
            <a:r>
              <a:rPr lang="sv-SE" dirty="0" err="1"/>
              <a:t>bildbank</a:t>
            </a:r>
            <a:r>
              <a:rPr lang="sv-SE" dirty="0"/>
              <a:t>).</a:t>
            </a:r>
          </a:p>
          <a:p>
            <a:endParaRPr lang="sv-SE" dirty="0"/>
          </a:p>
        </p:txBody>
      </p:sp>
    </p:spTree>
    <p:extLst>
      <p:ext uri="{BB962C8B-B14F-4D97-AF65-F5344CB8AC3E}">
        <p14:creationId xmlns:p14="http://schemas.microsoft.com/office/powerpoint/2010/main" val="160550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e viktiga punkter">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5A48C773-2E8A-C5F7-8554-9D94FC34E392}"/>
              </a:ext>
            </a:extLst>
          </p:cNvPr>
          <p:cNvSpPr>
            <a:spLocks noGrp="1"/>
          </p:cNvSpPr>
          <p:nvPr>
            <p:ph type="title" hasCustomPrompt="1"/>
          </p:nvPr>
        </p:nvSpPr>
        <p:spPr>
          <a:xfrm>
            <a:off x="697522" y="482357"/>
            <a:ext cx="11173635" cy="1100016"/>
          </a:xfrm>
        </p:spPr>
        <p:txBody>
          <a:bodyPr>
            <a:noAutofit/>
          </a:bodyPr>
          <a:lstStyle>
            <a:lvl1pPr>
              <a:defRPr sz="4400" b="1">
                <a:latin typeface="+mj-lt"/>
                <a:cs typeface="Arial" panose="020B0604020202020204" pitchFamily="34" charset="0"/>
              </a:defRPr>
            </a:lvl1pPr>
          </a:lstStyle>
          <a:p>
            <a:r>
              <a:rPr lang="sv-SE" dirty="0"/>
              <a:t>Lyft tre punkter i din presentation</a:t>
            </a:r>
          </a:p>
        </p:txBody>
      </p:sp>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text 6">
            <a:extLst>
              <a:ext uri="{FF2B5EF4-FFF2-40B4-BE49-F238E27FC236}">
                <a16:creationId xmlns:a16="http://schemas.microsoft.com/office/drawing/2014/main" id="{2CD8160E-D89D-F03D-F53D-A0F8AEDEB73E}"/>
              </a:ext>
            </a:extLst>
          </p:cNvPr>
          <p:cNvSpPr>
            <a:spLocks noGrp="1"/>
          </p:cNvSpPr>
          <p:nvPr>
            <p:ph type="body" sz="quarter" idx="14" hasCustomPrompt="1"/>
          </p:nvPr>
        </p:nvSpPr>
        <p:spPr>
          <a:xfrm>
            <a:off x="697522" y="3271623"/>
            <a:ext cx="3537591" cy="3029329"/>
          </a:xfrm>
        </p:spPr>
        <p:txBody>
          <a:bodyPr lIns="144000" tIns="72000" rIns="108000" bIns="72000" numCol="1">
            <a:noAutofit/>
          </a:bodyPr>
          <a:lstStyle>
            <a:lvl1pPr marL="0" indent="0" algn="l">
              <a:lnSpc>
                <a:spcPct val="100000"/>
              </a:lnSpc>
              <a:buFont typeface="Arial" panose="020B0604020202020204" pitchFamily="34" charset="0"/>
              <a:buNone/>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Kortare text</a:t>
            </a:r>
          </a:p>
        </p:txBody>
      </p:sp>
      <p:sp>
        <p:nvSpPr>
          <p:cNvPr id="6" name="Ellips 5">
            <a:extLst>
              <a:ext uri="{FF2B5EF4-FFF2-40B4-BE49-F238E27FC236}">
                <a16:creationId xmlns:a16="http://schemas.microsoft.com/office/drawing/2014/main" id="{8895F7D1-726D-2726-441A-5EED4BE70D8B}"/>
              </a:ext>
            </a:extLst>
          </p:cNvPr>
          <p:cNvSpPr/>
          <p:nvPr userDrawn="1"/>
        </p:nvSpPr>
        <p:spPr>
          <a:xfrm>
            <a:off x="1834659" y="1720551"/>
            <a:ext cx="1263316" cy="126331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Ellips 8">
            <a:extLst>
              <a:ext uri="{FF2B5EF4-FFF2-40B4-BE49-F238E27FC236}">
                <a16:creationId xmlns:a16="http://schemas.microsoft.com/office/drawing/2014/main" id="{AA075589-1807-CD5C-92B1-833EECF9C4E7}"/>
              </a:ext>
            </a:extLst>
          </p:cNvPr>
          <p:cNvSpPr/>
          <p:nvPr userDrawn="1"/>
        </p:nvSpPr>
        <p:spPr>
          <a:xfrm>
            <a:off x="5652680" y="1720551"/>
            <a:ext cx="1263316" cy="126331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D990F8F4-C05C-8234-E189-CD02588973C2}"/>
              </a:ext>
            </a:extLst>
          </p:cNvPr>
          <p:cNvSpPr/>
          <p:nvPr userDrawn="1"/>
        </p:nvSpPr>
        <p:spPr>
          <a:xfrm>
            <a:off x="9470701" y="1722141"/>
            <a:ext cx="1263316" cy="126331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56DFCA48-6ABD-8DBD-4DFE-43B66AFB78EF}"/>
              </a:ext>
            </a:extLst>
          </p:cNvPr>
          <p:cNvSpPr txBox="1"/>
          <p:nvPr userDrawn="1"/>
        </p:nvSpPr>
        <p:spPr>
          <a:xfrm>
            <a:off x="2105369" y="2008307"/>
            <a:ext cx="721895" cy="646331"/>
          </a:xfrm>
          <a:prstGeom prst="rect">
            <a:avLst/>
          </a:prstGeom>
          <a:noFill/>
        </p:spPr>
        <p:txBody>
          <a:bodyPr wrap="square" rtlCol="0">
            <a:spAutoFit/>
          </a:bodyPr>
          <a:lstStyle/>
          <a:p>
            <a:pPr algn="ctr"/>
            <a:r>
              <a:rPr lang="sv-SE" sz="3600" b="1" dirty="0">
                <a:latin typeface="+mj-lt"/>
              </a:rPr>
              <a:t>1</a:t>
            </a:r>
          </a:p>
        </p:txBody>
      </p:sp>
      <p:sp>
        <p:nvSpPr>
          <p:cNvPr id="13" name="textruta 12">
            <a:extLst>
              <a:ext uri="{FF2B5EF4-FFF2-40B4-BE49-F238E27FC236}">
                <a16:creationId xmlns:a16="http://schemas.microsoft.com/office/drawing/2014/main" id="{6C9390E8-3D00-E8F1-E98A-7792ED7BF7DD}"/>
              </a:ext>
            </a:extLst>
          </p:cNvPr>
          <p:cNvSpPr txBox="1"/>
          <p:nvPr userDrawn="1"/>
        </p:nvSpPr>
        <p:spPr>
          <a:xfrm>
            <a:off x="5923390" y="2008307"/>
            <a:ext cx="721895" cy="646331"/>
          </a:xfrm>
          <a:prstGeom prst="rect">
            <a:avLst/>
          </a:prstGeom>
          <a:noFill/>
        </p:spPr>
        <p:txBody>
          <a:bodyPr wrap="square" rtlCol="0">
            <a:spAutoFit/>
          </a:bodyPr>
          <a:lstStyle/>
          <a:p>
            <a:pPr algn="ctr"/>
            <a:r>
              <a:rPr lang="sv-SE" sz="3600" b="1" dirty="0">
                <a:latin typeface="+mj-lt"/>
              </a:rPr>
              <a:t>2</a:t>
            </a:r>
          </a:p>
        </p:txBody>
      </p:sp>
      <p:sp>
        <p:nvSpPr>
          <p:cNvPr id="14" name="textruta 13">
            <a:extLst>
              <a:ext uri="{FF2B5EF4-FFF2-40B4-BE49-F238E27FC236}">
                <a16:creationId xmlns:a16="http://schemas.microsoft.com/office/drawing/2014/main" id="{5EE0AD7F-7206-A6CE-4CC9-D597A2972912}"/>
              </a:ext>
            </a:extLst>
          </p:cNvPr>
          <p:cNvSpPr txBox="1"/>
          <p:nvPr userDrawn="1"/>
        </p:nvSpPr>
        <p:spPr>
          <a:xfrm>
            <a:off x="9741411" y="2008307"/>
            <a:ext cx="721895" cy="646331"/>
          </a:xfrm>
          <a:prstGeom prst="rect">
            <a:avLst/>
          </a:prstGeom>
          <a:noFill/>
        </p:spPr>
        <p:txBody>
          <a:bodyPr wrap="square" rtlCol="0">
            <a:spAutoFit/>
          </a:bodyPr>
          <a:lstStyle/>
          <a:p>
            <a:pPr algn="ctr"/>
            <a:r>
              <a:rPr lang="sv-SE" sz="3600" b="1" dirty="0">
                <a:latin typeface="+mj-lt"/>
              </a:rPr>
              <a:t>3</a:t>
            </a:r>
          </a:p>
        </p:txBody>
      </p:sp>
      <p:sp>
        <p:nvSpPr>
          <p:cNvPr id="2" name="Platshållare för text 6">
            <a:extLst>
              <a:ext uri="{FF2B5EF4-FFF2-40B4-BE49-F238E27FC236}">
                <a16:creationId xmlns:a16="http://schemas.microsoft.com/office/drawing/2014/main" id="{2B094E3A-F730-D695-99FE-A813B5FADA1A}"/>
              </a:ext>
            </a:extLst>
          </p:cNvPr>
          <p:cNvSpPr>
            <a:spLocks noGrp="1"/>
          </p:cNvSpPr>
          <p:nvPr>
            <p:ph type="body" sz="quarter" idx="16" hasCustomPrompt="1"/>
          </p:nvPr>
        </p:nvSpPr>
        <p:spPr>
          <a:xfrm>
            <a:off x="4515541" y="3268028"/>
            <a:ext cx="3537591" cy="3029329"/>
          </a:xfrm>
        </p:spPr>
        <p:txBody>
          <a:bodyPr lIns="144000" tIns="72000" rIns="108000" bIns="72000" numCol="1">
            <a:noAutofit/>
          </a:bodyPr>
          <a:lstStyle>
            <a:lvl1pPr marL="0" indent="0" algn="l">
              <a:lnSpc>
                <a:spcPct val="100000"/>
              </a:lnSpc>
              <a:buFont typeface="Arial" panose="020B0604020202020204" pitchFamily="34" charset="0"/>
              <a:buNone/>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Kortare text</a:t>
            </a:r>
          </a:p>
        </p:txBody>
      </p:sp>
      <p:sp>
        <p:nvSpPr>
          <p:cNvPr id="12" name="Platshållare för text 6">
            <a:extLst>
              <a:ext uri="{FF2B5EF4-FFF2-40B4-BE49-F238E27FC236}">
                <a16:creationId xmlns:a16="http://schemas.microsoft.com/office/drawing/2014/main" id="{EA15EC1E-2096-2533-0844-AB66CF2098C0}"/>
              </a:ext>
            </a:extLst>
          </p:cNvPr>
          <p:cNvSpPr>
            <a:spLocks noGrp="1"/>
          </p:cNvSpPr>
          <p:nvPr>
            <p:ph type="body" sz="quarter" idx="17" hasCustomPrompt="1"/>
          </p:nvPr>
        </p:nvSpPr>
        <p:spPr>
          <a:xfrm>
            <a:off x="8333560" y="3268027"/>
            <a:ext cx="3537591" cy="3029329"/>
          </a:xfrm>
        </p:spPr>
        <p:txBody>
          <a:bodyPr lIns="144000" tIns="72000" rIns="108000" bIns="72000" numCol="1">
            <a:noAutofit/>
          </a:bodyPr>
          <a:lstStyle>
            <a:lvl1pPr marL="0" indent="0" algn="l">
              <a:lnSpc>
                <a:spcPct val="100000"/>
              </a:lnSpc>
              <a:buFont typeface="Arial" panose="020B0604020202020204" pitchFamily="34" charset="0"/>
              <a:buNone/>
              <a:defRPr sz="24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Kortare text</a:t>
            </a:r>
          </a:p>
        </p:txBody>
      </p:sp>
    </p:spTree>
    <p:extLst>
      <p:ext uri="{BB962C8B-B14F-4D97-AF65-F5344CB8AC3E}">
        <p14:creationId xmlns:p14="http://schemas.microsoft.com/office/powerpoint/2010/main" val="1524470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te siffro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CA9FECA-F2F3-BDF1-1371-D002ABBF7E4F}"/>
              </a:ext>
            </a:extLst>
          </p:cNvPr>
          <p:cNvSpPr/>
          <p:nvPr userDrawn="1"/>
        </p:nvSpPr>
        <p:spPr>
          <a:xfrm rot="5400000">
            <a:off x="2706426" y="-2627573"/>
            <a:ext cx="6858000" cy="12113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5A48C773-2E8A-C5F7-8554-9D94FC34E392}"/>
              </a:ext>
            </a:extLst>
          </p:cNvPr>
          <p:cNvSpPr>
            <a:spLocks noGrp="1"/>
          </p:cNvSpPr>
          <p:nvPr>
            <p:ph type="title" hasCustomPrompt="1"/>
          </p:nvPr>
        </p:nvSpPr>
        <p:spPr>
          <a:xfrm>
            <a:off x="697522" y="482356"/>
            <a:ext cx="11173635" cy="1100017"/>
          </a:xfrm>
        </p:spPr>
        <p:txBody>
          <a:bodyPr>
            <a:noAutofit/>
          </a:bodyPr>
          <a:lstStyle>
            <a:lvl1pPr>
              <a:defRPr sz="4400" b="1">
                <a:latin typeface="+mj-lt"/>
                <a:cs typeface="Arial" panose="020B0604020202020204" pitchFamily="34" charset="0"/>
              </a:defRPr>
            </a:lvl1pPr>
          </a:lstStyle>
          <a:p>
            <a:r>
              <a:rPr lang="sv-SE" dirty="0"/>
              <a:t>Lite siffror</a:t>
            </a:r>
          </a:p>
        </p:txBody>
      </p:sp>
      <p:sp>
        <p:nvSpPr>
          <p:cNvPr id="7" name="Platshållare för text 6">
            <a:extLst>
              <a:ext uri="{FF2B5EF4-FFF2-40B4-BE49-F238E27FC236}">
                <a16:creationId xmlns:a16="http://schemas.microsoft.com/office/drawing/2014/main" id="{B081055A-B98E-46DD-D26A-7B06A2F40E08}"/>
              </a:ext>
            </a:extLst>
          </p:cNvPr>
          <p:cNvSpPr>
            <a:spLocks noGrp="1"/>
          </p:cNvSpPr>
          <p:nvPr>
            <p:ph type="body" sz="quarter" idx="13" hasCustomPrompt="1"/>
          </p:nvPr>
        </p:nvSpPr>
        <p:spPr>
          <a:xfrm>
            <a:off x="5262424" y="1848024"/>
            <a:ext cx="1449042" cy="923330"/>
          </a:xfrm>
        </p:spPr>
        <p:txBody>
          <a:bodyPr wrap="none" lIns="72000" numCol="1" anchor="ctr" anchorCtr="0">
            <a:spAutoFit/>
          </a:bodyPr>
          <a:lstStyle>
            <a:lvl1pPr marL="0" indent="0" algn="ctr">
              <a:buFontTx/>
              <a:buNone/>
              <a:defRPr sz="6000">
                <a:latin typeface="+mj-lt"/>
                <a:cs typeface="Times New Roman" panose="02020603050405020304" pitchFamily="18"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150</a:t>
            </a:r>
          </a:p>
        </p:txBody>
      </p:sp>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text 6">
            <a:extLst>
              <a:ext uri="{FF2B5EF4-FFF2-40B4-BE49-F238E27FC236}">
                <a16:creationId xmlns:a16="http://schemas.microsoft.com/office/drawing/2014/main" id="{2CD8160E-D89D-F03D-F53D-A0F8AEDEB73E}"/>
              </a:ext>
            </a:extLst>
          </p:cNvPr>
          <p:cNvSpPr>
            <a:spLocks noGrp="1"/>
          </p:cNvSpPr>
          <p:nvPr>
            <p:ph type="body" sz="quarter" idx="14" hasCustomPrompt="1"/>
          </p:nvPr>
        </p:nvSpPr>
        <p:spPr>
          <a:xfrm>
            <a:off x="2128407" y="1854905"/>
            <a:ext cx="1021040" cy="923330"/>
          </a:xfrm>
        </p:spPr>
        <p:txBody>
          <a:bodyPr wrap="none" lIns="72000" numCol="1" anchor="ctr" anchorCtr="0">
            <a:spAutoFit/>
          </a:bodyPr>
          <a:lstStyle>
            <a:lvl1pPr marL="0" indent="0" algn="ctr">
              <a:buFontTx/>
              <a:buNone/>
              <a:defRPr sz="6000">
                <a:latin typeface="+mj-lt"/>
                <a:cs typeface="Times New Roman" panose="02020603050405020304" pitchFamily="18"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23</a:t>
            </a:r>
          </a:p>
        </p:txBody>
      </p:sp>
      <p:sp>
        <p:nvSpPr>
          <p:cNvPr id="5" name="Platshållare för text 6">
            <a:extLst>
              <a:ext uri="{FF2B5EF4-FFF2-40B4-BE49-F238E27FC236}">
                <a16:creationId xmlns:a16="http://schemas.microsoft.com/office/drawing/2014/main" id="{AA0955C3-13BC-C4FC-0E47-CD888D9C3580}"/>
              </a:ext>
            </a:extLst>
          </p:cNvPr>
          <p:cNvSpPr>
            <a:spLocks noGrp="1"/>
          </p:cNvSpPr>
          <p:nvPr>
            <p:ph type="body" sz="quarter" idx="15" hasCustomPrompt="1"/>
          </p:nvPr>
        </p:nvSpPr>
        <p:spPr>
          <a:xfrm>
            <a:off x="8466065" y="1848024"/>
            <a:ext cx="2174015" cy="923330"/>
          </a:xfrm>
        </p:spPr>
        <p:txBody>
          <a:bodyPr wrap="square" lIns="72000" numCol="1" anchor="ctr" anchorCtr="0">
            <a:spAutoFit/>
          </a:bodyPr>
          <a:lstStyle>
            <a:lvl1pPr marL="0" indent="0" algn="ctr">
              <a:buFontTx/>
              <a:buNone/>
              <a:defRPr sz="6000">
                <a:latin typeface="+mj-lt"/>
                <a:cs typeface="Times New Roman" panose="02020603050405020304" pitchFamily="18"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1500</a:t>
            </a:r>
          </a:p>
        </p:txBody>
      </p:sp>
      <p:sp>
        <p:nvSpPr>
          <p:cNvPr id="6" name="Platshållare för text 6">
            <a:extLst>
              <a:ext uri="{FF2B5EF4-FFF2-40B4-BE49-F238E27FC236}">
                <a16:creationId xmlns:a16="http://schemas.microsoft.com/office/drawing/2014/main" id="{DA0E6ABD-A84F-AB15-584F-4ABC2FE57B8A}"/>
              </a:ext>
            </a:extLst>
          </p:cNvPr>
          <p:cNvSpPr>
            <a:spLocks noGrp="1"/>
          </p:cNvSpPr>
          <p:nvPr>
            <p:ph type="body" sz="quarter" idx="19" hasCustomPrompt="1"/>
          </p:nvPr>
        </p:nvSpPr>
        <p:spPr>
          <a:xfrm>
            <a:off x="1102741" y="3037005"/>
            <a:ext cx="3072372" cy="3338638"/>
          </a:xfrm>
        </p:spPr>
        <p:txBody>
          <a:bodyPr lIns="144000" tIns="72000" rIns="108000" bIns="72000" numCol="1">
            <a:noAutofit/>
          </a:bodyPr>
          <a:lstStyle>
            <a:lvl1pPr marL="0" indent="0" algn="ctr">
              <a:lnSpc>
                <a:spcPct val="100000"/>
              </a:lnSpc>
              <a:buFont typeface="Arial" panose="020B0604020202020204" pitchFamily="34" charset="0"/>
              <a:buNone/>
              <a:defRPr sz="28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 text</a:t>
            </a:r>
          </a:p>
        </p:txBody>
      </p:sp>
      <p:sp>
        <p:nvSpPr>
          <p:cNvPr id="9" name="Platshållare för text 6">
            <a:extLst>
              <a:ext uri="{FF2B5EF4-FFF2-40B4-BE49-F238E27FC236}">
                <a16:creationId xmlns:a16="http://schemas.microsoft.com/office/drawing/2014/main" id="{781F9B72-A723-4375-9B98-B2FDDD40751C}"/>
              </a:ext>
            </a:extLst>
          </p:cNvPr>
          <p:cNvSpPr>
            <a:spLocks noGrp="1"/>
          </p:cNvSpPr>
          <p:nvPr>
            <p:ph type="body" sz="quarter" idx="20" hasCustomPrompt="1"/>
          </p:nvPr>
        </p:nvSpPr>
        <p:spPr>
          <a:xfrm>
            <a:off x="4559814" y="3037005"/>
            <a:ext cx="3072372" cy="3338638"/>
          </a:xfrm>
        </p:spPr>
        <p:txBody>
          <a:bodyPr lIns="144000" tIns="72000" rIns="108000" bIns="72000" numCol="1">
            <a:noAutofit/>
          </a:bodyPr>
          <a:lstStyle>
            <a:lvl1pPr marL="0" indent="0" algn="ctr">
              <a:lnSpc>
                <a:spcPct val="100000"/>
              </a:lnSpc>
              <a:buFont typeface="Arial" panose="020B0604020202020204" pitchFamily="34" charset="0"/>
              <a:buNone/>
              <a:defRPr sz="28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 text</a:t>
            </a:r>
          </a:p>
        </p:txBody>
      </p:sp>
      <p:sp>
        <p:nvSpPr>
          <p:cNvPr id="10" name="Platshållare för text 6">
            <a:extLst>
              <a:ext uri="{FF2B5EF4-FFF2-40B4-BE49-F238E27FC236}">
                <a16:creationId xmlns:a16="http://schemas.microsoft.com/office/drawing/2014/main" id="{F1C7989F-16E9-F571-0964-93ED54325E42}"/>
              </a:ext>
            </a:extLst>
          </p:cNvPr>
          <p:cNvSpPr>
            <a:spLocks noGrp="1"/>
          </p:cNvSpPr>
          <p:nvPr>
            <p:ph type="body" sz="quarter" idx="21" hasCustomPrompt="1"/>
          </p:nvPr>
        </p:nvSpPr>
        <p:spPr>
          <a:xfrm>
            <a:off x="8016887" y="3037005"/>
            <a:ext cx="3072372" cy="3338638"/>
          </a:xfrm>
        </p:spPr>
        <p:txBody>
          <a:bodyPr lIns="144000" tIns="72000" rIns="108000" bIns="72000" numCol="1">
            <a:noAutofit/>
          </a:bodyPr>
          <a:lstStyle>
            <a:lvl1pPr marL="0" indent="0" algn="ctr">
              <a:lnSpc>
                <a:spcPct val="100000"/>
              </a:lnSpc>
              <a:buFont typeface="Arial" panose="020B0604020202020204" pitchFamily="34" charset="0"/>
              <a:buNone/>
              <a:defRPr sz="2800">
                <a:latin typeface="+mn-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Kort text</a:t>
            </a:r>
          </a:p>
        </p:txBody>
      </p:sp>
    </p:spTree>
    <p:extLst>
      <p:ext uri="{BB962C8B-B14F-4D97-AF65-F5344CB8AC3E}">
        <p14:creationId xmlns:p14="http://schemas.microsoft.com/office/powerpoint/2010/main" val="3365505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ytt avsnitt lil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CA9FECA-F2F3-BDF1-1371-D002ABBF7E4F}"/>
              </a:ext>
            </a:extLst>
          </p:cNvPr>
          <p:cNvSpPr>
            <a:spLocks/>
          </p:cNvSpPr>
          <p:nvPr userDrawn="1"/>
        </p:nvSpPr>
        <p:spPr>
          <a:xfrm rot="5400000">
            <a:off x="2706426" y="-2627573"/>
            <a:ext cx="6858000" cy="1211314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il: femhörning 5">
            <a:extLst>
              <a:ext uri="{FF2B5EF4-FFF2-40B4-BE49-F238E27FC236}">
                <a16:creationId xmlns:a16="http://schemas.microsoft.com/office/drawing/2014/main" id="{83AB6B44-D756-4D88-854B-C173E83DC63A}"/>
              </a:ext>
            </a:extLst>
          </p:cNvPr>
          <p:cNvSpPr/>
          <p:nvPr userDrawn="1"/>
        </p:nvSpPr>
        <p:spPr>
          <a:xfrm>
            <a:off x="157708" y="2465504"/>
            <a:ext cx="10655531" cy="1926991"/>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rtlCol="0" anchor="ctr"/>
          <a:lstStyle/>
          <a:p>
            <a:pPr algn="l"/>
            <a:endParaRPr lang="sv-SE" sz="4400" b="1" dirty="0">
              <a:ln>
                <a:noFill/>
              </a:ln>
              <a:solidFill>
                <a:schemeClr val="tx1"/>
              </a:solidFill>
              <a:latin typeface="+mj-lt"/>
            </a:endParaRPr>
          </a:p>
        </p:txBody>
      </p:sp>
      <p:pic>
        <p:nvPicPr>
          <p:cNvPr id="8" name="Bildobjekt 7" descr="En bild som visar Färggrann, Syrenfärg, lila, skärmbild&#10;&#10;Automatiskt genererad beskrivning">
            <a:extLst>
              <a:ext uri="{FF2B5EF4-FFF2-40B4-BE49-F238E27FC236}">
                <a16:creationId xmlns:a16="http://schemas.microsoft.com/office/drawing/2014/main" id="{AFC85981-0A0E-4BE2-1E1F-FB7B330B49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1"/>
          <a:stretch/>
        </p:blipFill>
        <p:spPr>
          <a:xfrm>
            <a:off x="10892091" y="1"/>
            <a:ext cx="1001148" cy="6857999"/>
          </a:xfrm>
          <a:prstGeom prst="rect">
            <a:avLst/>
          </a:prstGeom>
        </p:spPr>
      </p:pic>
      <p:sp>
        <p:nvSpPr>
          <p:cNvPr id="7" name="Platshållare för text 6">
            <a:extLst>
              <a:ext uri="{FF2B5EF4-FFF2-40B4-BE49-F238E27FC236}">
                <a16:creationId xmlns:a16="http://schemas.microsoft.com/office/drawing/2014/main" id="{D96DE070-C0C8-911C-6FCF-11EE22107F1A}"/>
              </a:ext>
            </a:extLst>
          </p:cNvPr>
          <p:cNvSpPr>
            <a:spLocks noGrp="1"/>
          </p:cNvSpPr>
          <p:nvPr>
            <p:ph type="body" sz="quarter" idx="19" hasCustomPrompt="1"/>
          </p:nvPr>
        </p:nvSpPr>
        <p:spPr>
          <a:xfrm>
            <a:off x="1753571" y="3017741"/>
            <a:ext cx="6834616" cy="822515"/>
          </a:xfrm>
        </p:spPr>
        <p:txBody>
          <a:bodyPr wrap="square" lIns="144000" tIns="72000" rIns="108000" bIns="72000" numCol="1" anchor="ctr" anchorCtr="0">
            <a:spAutoFit/>
          </a:bodyPr>
          <a:lstStyle>
            <a:lvl1pPr marL="0" indent="0" algn="l">
              <a:lnSpc>
                <a:spcPct val="100000"/>
              </a:lnSpc>
              <a:buFont typeface="Arial" panose="020B0604020202020204" pitchFamily="34" charset="0"/>
              <a:buNone/>
              <a:defRPr sz="4400" b="1">
                <a:latin typeface="+mj-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Nytt avsnitt</a:t>
            </a:r>
          </a:p>
        </p:txBody>
      </p:sp>
      <p:pic>
        <p:nvPicPr>
          <p:cNvPr id="4" name="Bildobjekt 3" descr="En bild som visar Teckensnitt, text, Grafik, grafisk design&#10;&#10;Automatiskt genererad beskrivning">
            <a:extLst>
              <a:ext uri="{FF2B5EF4-FFF2-40B4-BE49-F238E27FC236}">
                <a16:creationId xmlns:a16="http://schemas.microsoft.com/office/drawing/2014/main" id="{121CDD6A-A00E-F27C-96F8-6E2548CCDF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8453" y="2849007"/>
            <a:ext cx="986357" cy="1159986"/>
          </a:xfrm>
          <a:prstGeom prst="rect">
            <a:avLst/>
          </a:prstGeom>
        </p:spPr>
      </p:pic>
    </p:spTree>
    <p:extLst>
      <p:ext uri="{BB962C8B-B14F-4D97-AF65-F5344CB8AC3E}">
        <p14:creationId xmlns:p14="http://schemas.microsoft.com/office/powerpoint/2010/main" val="205960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ida två rader sand">
    <p:spTree>
      <p:nvGrpSpPr>
        <p:cNvPr id="1" name=""/>
        <p:cNvGrpSpPr/>
        <p:nvPr/>
      </p:nvGrpSpPr>
      <p:grpSpPr>
        <a:xfrm>
          <a:off x="0" y="0"/>
          <a:ext cx="0" cy="0"/>
          <a:chOff x="0" y="0"/>
          <a:chExt cx="0" cy="0"/>
        </a:xfrm>
      </p:grpSpPr>
      <p:pic>
        <p:nvPicPr>
          <p:cNvPr id="21" name="Bildobjekt 20" descr="En bild som visar skärmbild, person, Människoansikte, vägg&#10;&#10;Automatiskt genererad beskrivning">
            <a:extLst>
              <a:ext uri="{FF2B5EF4-FFF2-40B4-BE49-F238E27FC236}">
                <a16:creationId xmlns:a16="http://schemas.microsoft.com/office/drawing/2014/main" id="{3E0F3559-DD57-4DDE-EA0B-53655CE74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ktangel 1">
            <a:extLst>
              <a:ext uri="{FF2B5EF4-FFF2-40B4-BE49-F238E27FC236}">
                <a16:creationId xmlns:a16="http://schemas.microsoft.com/office/drawing/2014/main" id="{82636CF0-8233-EDD6-BE45-C47E995CE723}"/>
              </a:ext>
            </a:extLst>
          </p:cNvPr>
          <p:cNvSpPr/>
          <p:nvPr userDrawn="1"/>
        </p:nvSpPr>
        <p:spPr>
          <a:xfrm>
            <a:off x="0" y="0"/>
            <a:ext cx="1996751" cy="6858000"/>
          </a:xfrm>
          <a:prstGeom prst="rect">
            <a:avLst/>
          </a:prstGeom>
          <a:solidFill>
            <a:srgbClr val="F9C0A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pic>
        <p:nvPicPr>
          <p:cNvPr id="12" name="Bildobjekt 11" descr="En bild som visar Teckensnitt, text, Grafik, grafisk design&#10;&#10;Automatiskt genererad beskrivning">
            <a:extLst>
              <a:ext uri="{FF2B5EF4-FFF2-40B4-BE49-F238E27FC236}">
                <a16:creationId xmlns:a16="http://schemas.microsoft.com/office/drawing/2014/main" id="{520F1A27-7AE8-2D2D-98D8-4EA72B8C11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8828" y="421342"/>
            <a:ext cx="1105314" cy="1299882"/>
          </a:xfrm>
          <a:prstGeom prst="rect">
            <a:avLst/>
          </a:prstGeom>
        </p:spPr>
      </p:pic>
      <p:sp>
        <p:nvSpPr>
          <p:cNvPr id="5" name="Rubrik 14">
            <a:extLst>
              <a:ext uri="{FF2B5EF4-FFF2-40B4-BE49-F238E27FC236}">
                <a16:creationId xmlns:a16="http://schemas.microsoft.com/office/drawing/2014/main" id="{0F98ACB9-20D6-51A4-9499-9BBB227DDDB1}"/>
              </a:ext>
            </a:extLst>
          </p:cNvPr>
          <p:cNvSpPr>
            <a:spLocks noGrp="1"/>
          </p:cNvSpPr>
          <p:nvPr>
            <p:ph type="title" hasCustomPrompt="1"/>
          </p:nvPr>
        </p:nvSpPr>
        <p:spPr>
          <a:xfrm>
            <a:off x="5051389" y="1682915"/>
            <a:ext cx="6317332" cy="917138"/>
          </a:xfrm>
          <a:solidFill>
            <a:schemeClr val="bg1"/>
          </a:solidFill>
          <a:effectLst/>
        </p:spPr>
        <p:txBody>
          <a:bodyPr wrap="square" lIns="144000" tIns="144000" rIns="72000" bIns="144000" anchor="b" anchorCtr="0">
            <a:spAutoFit/>
          </a:bodyPr>
          <a:lstStyle>
            <a:lvl1pPr>
              <a:defRPr sz="4400" b="1">
                <a:solidFill>
                  <a:schemeClr val="tx1"/>
                </a:solidFill>
                <a:latin typeface="+mj-lt"/>
              </a:defRPr>
            </a:lvl1pPr>
          </a:lstStyle>
          <a:p>
            <a:r>
              <a:rPr lang="sv-SE" dirty="0"/>
              <a:t>Titelsida</a:t>
            </a:r>
          </a:p>
        </p:txBody>
      </p:sp>
      <p:sp>
        <p:nvSpPr>
          <p:cNvPr id="8" name="Platshållare för text 7">
            <a:extLst>
              <a:ext uri="{FF2B5EF4-FFF2-40B4-BE49-F238E27FC236}">
                <a16:creationId xmlns:a16="http://schemas.microsoft.com/office/drawing/2014/main" id="{10AC03A3-EE26-64EC-6CB1-B49B2BCF8971}"/>
              </a:ext>
            </a:extLst>
          </p:cNvPr>
          <p:cNvSpPr>
            <a:spLocks noGrp="1"/>
          </p:cNvSpPr>
          <p:nvPr>
            <p:ph type="body" sz="quarter" idx="10" hasCustomPrompt="1"/>
          </p:nvPr>
        </p:nvSpPr>
        <p:spPr>
          <a:xfrm>
            <a:off x="5051389" y="2748973"/>
            <a:ext cx="6317332" cy="394705"/>
          </a:xfrm>
          <a:solidFill>
            <a:schemeClr val="bg1"/>
          </a:solidFill>
          <a:effectLst/>
        </p:spPr>
        <p:txBody>
          <a:bodyPr vert="horz" wrap="square" lIns="144000" tIns="72000" rIns="72000" bIns="72000">
            <a:spAutoFit/>
          </a:bodyPr>
          <a:lstStyle>
            <a:lvl1pPr marL="0" indent="0">
              <a:buNone/>
              <a:defRPr sz="1800" b="0" kern="1200" cap="none" spc="0" baseline="0">
                <a:solidFill>
                  <a:schemeClr val="tx1"/>
                </a:solidFill>
                <a:latin typeface="+mn-lt"/>
              </a:defRPr>
            </a:lvl1pPr>
          </a:lstStyle>
          <a:p>
            <a:pPr lvl="0"/>
            <a:r>
              <a:rPr lang="sv-SE" dirty="0"/>
              <a:t>Namn, tillhörighet</a:t>
            </a:r>
          </a:p>
        </p:txBody>
      </p:sp>
      <p:sp>
        <p:nvSpPr>
          <p:cNvPr id="3" name="Platshållare för text 5">
            <a:extLst>
              <a:ext uri="{FF2B5EF4-FFF2-40B4-BE49-F238E27FC236}">
                <a16:creationId xmlns:a16="http://schemas.microsoft.com/office/drawing/2014/main" id="{795CFFDE-A0C8-1872-28DA-8283D7D0E516}"/>
              </a:ext>
            </a:extLst>
          </p:cNvPr>
          <p:cNvSpPr>
            <a:spLocks noGrp="1"/>
          </p:cNvSpPr>
          <p:nvPr>
            <p:ph type="body" sz="quarter" idx="11" hasCustomPrompt="1"/>
          </p:nvPr>
        </p:nvSpPr>
        <p:spPr>
          <a:xfrm>
            <a:off x="233363" y="6364288"/>
            <a:ext cx="1541462" cy="317500"/>
          </a:xfrm>
        </p:spPr>
        <p:txBody>
          <a:bodyPr>
            <a:noAutofit/>
          </a:bodyPr>
          <a:lstStyle>
            <a:lvl1pPr marL="0" indent="0">
              <a:buNone/>
              <a:defRPr sz="1800"/>
            </a:lvl1pPr>
          </a:lstStyle>
          <a:p>
            <a:pPr lvl="0"/>
            <a:r>
              <a:rPr lang="sv-SE" dirty="0"/>
              <a:t>Datum</a:t>
            </a:r>
          </a:p>
        </p:txBody>
      </p:sp>
    </p:spTree>
    <p:extLst>
      <p:ext uri="{BB962C8B-B14F-4D97-AF65-F5344CB8AC3E}">
        <p14:creationId xmlns:p14="http://schemas.microsoft.com/office/powerpoint/2010/main" val="1936549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ytt avsnitt turko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CA9FECA-F2F3-BDF1-1371-D002ABBF7E4F}"/>
              </a:ext>
            </a:extLst>
          </p:cNvPr>
          <p:cNvSpPr>
            <a:spLocks/>
          </p:cNvSpPr>
          <p:nvPr userDrawn="1"/>
        </p:nvSpPr>
        <p:spPr>
          <a:xfrm rot="5400000">
            <a:off x="2706426" y="-2627573"/>
            <a:ext cx="6858000" cy="1211314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B7F032A2-D2BD-9822-82A0-E7D04DF9FD1E}"/>
              </a:ext>
            </a:extLst>
          </p:cNvPr>
          <p:cNvSpPr/>
          <p:nvPr userDrawn="1"/>
        </p:nvSpPr>
        <p:spPr>
          <a:xfrm>
            <a:off x="-3" y="0"/>
            <a:ext cx="15770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il: femhörning 5">
            <a:extLst>
              <a:ext uri="{FF2B5EF4-FFF2-40B4-BE49-F238E27FC236}">
                <a16:creationId xmlns:a16="http://schemas.microsoft.com/office/drawing/2014/main" id="{83AB6B44-D756-4D88-854B-C173E83DC63A}"/>
              </a:ext>
            </a:extLst>
          </p:cNvPr>
          <p:cNvSpPr/>
          <p:nvPr userDrawn="1"/>
        </p:nvSpPr>
        <p:spPr>
          <a:xfrm>
            <a:off x="157708" y="2465504"/>
            <a:ext cx="10655531" cy="1926991"/>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rtlCol="0" anchor="ctr"/>
          <a:lstStyle/>
          <a:p>
            <a:pPr algn="l"/>
            <a:endParaRPr lang="sv-SE" sz="4400" b="1" dirty="0">
              <a:ln>
                <a:noFill/>
              </a:ln>
              <a:solidFill>
                <a:schemeClr val="tx1"/>
              </a:solidFill>
              <a:latin typeface="+mj-lt"/>
            </a:endParaRPr>
          </a:p>
        </p:txBody>
      </p:sp>
      <p:pic>
        <p:nvPicPr>
          <p:cNvPr id="5" name="Bildobjekt 4" descr="En bild som visar Syrenfärg, Färggrann, lila, mönster&#10;&#10;Automatiskt genererad beskrivning">
            <a:extLst>
              <a:ext uri="{FF2B5EF4-FFF2-40B4-BE49-F238E27FC236}">
                <a16:creationId xmlns:a16="http://schemas.microsoft.com/office/drawing/2014/main" id="{A44EA8C2-FB73-9C18-B988-3ED3A87047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813238" y="0"/>
            <a:ext cx="1008221" cy="6858000"/>
          </a:xfrm>
          <a:prstGeom prst="rect">
            <a:avLst/>
          </a:prstGeom>
        </p:spPr>
      </p:pic>
      <p:sp>
        <p:nvSpPr>
          <p:cNvPr id="8" name="Platshållare för text 6">
            <a:extLst>
              <a:ext uri="{FF2B5EF4-FFF2-40B4-BE49-F238E27FC236}">
                <a16:creationId xmlns:a16="http://schemas.microsoft.com/office/drawing/2014/main" id="{825293B1-915F-D947-DB15-2905E173025D}"/>
              </a:ext>
            </a:extLst>
          </p:cNvPr>
          <p:cNvSpPr>
            <a:spLocks noGrp="1"/>
          </p:cNvSpPr>
          <p:nvPr>
            <p:ph type="body" sz="quarter" idx="19" hasCustomPrompt="1"/>
          </p:nvPr>
        </p:nvSpPr>
        <p:spPr>
          <a:xfrm>
            <a:off x="1753571" y="3017741"/>
            <a:ext cx="6834616" cy="822515"/>
          </a:xfrm>
        </p:spPr>
        <p:txBody>
          <a:bodyPr wrap="square" lIns="144000" tIns="72000" rIns="108000" bIns="72000" numCol="1" anchor="ctr" anchorCtr="0">
            <a:spAutoFit/>
          </a:bodyPr>
          <a:lstStyle>
            <a:lvl1pPr marL="0" indent="0" algn="l">
              <a:lnSpc>
                <a:spcPct val="100000"/>
              </a:lnSpc>
              <a:buFont typeface="Arial" panose="020B0604020202020204" pitchFamily="34" charset="0"/>
              <a:buNone/>
              <a:defRPr sz="4400" b="1">
                <a:latin typeface="+mj-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Nytt avsnitt</a:t>
            </a:r>
          </a:p>
        </p:txBody>
      </p:sp>
      <p:pic>
        <p:nvPicPr>
          <p:cNvPr id="9" name="Bildobjekt 8" descr="En bild som visar Teckensnitt, text, Grafik, grafisk design&#10;&#10;Automatiskt genererad beskrivning">
            <a:extLst>
              <a:ext uri="{FF2B5EF4-FFF2-40B4-BE49-F238E27FC236}">
                <a16:creationId xmlns:a16="http://schemas.microsoft.com/office/drawing/2014/main" id="{922D1A79-4C0E-033D-52B7-D5F57660E7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8453" y="2849007"/>
            <a:ext cx="986357" cy="1159986"/>
          </a:xfrm>
          <a:prstGeom prst="rect">
            <a:avLst/>
          </a:prstGeom>
        </p:spPr>
      </p:pic>
    </p:spTree>
    <p:extLst>
      <p:ext uri="{BB962C8B-B14F-4D97-AF65-F5344CB8AC3E}">
        <p14:creationId xmlns:p14="http://schemas.microsoft.com/office/powerpoint/2010/main" val="3131860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ytt avsnitt gul">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CA9FECA-F2F3-BDF1-1371-D002ABBF7E4F}"/>
              </a:ext>
            </a:extLst>
          </p:cNvPr>
          <p:cNvSpPr>
            <a:spLocks noGrp="1" noRot="1" noMove="1" noResize="1" noEditPoints="1" noAdjustHandles="1" noChangeArrowheads="1" noChangeShapeType="1"/>
          </p:cNvSpPr>
          <p:nvPr userDrawn="1"/>
        </p:nvSpPr>
        <p:spPr>
          <a:xfrm rot="5400000">
            <a:off x="2706426" y="-2627573"/>
            <a:ext cx="6858000" cy="12113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B7F032A2-D2BD-9822-82A0-E7D04DF9FD1E}"/>
              </a:ext>
            </a:extLst>
          </p:cNvPr>
          <p:cNvSpPr/>
          <p:nvPr userDrawn="1"/>
        </p:nvSpPr>
        <p:spPr>
          <a:xfrm>
            <a:off x="0" y="0"/>
            <a:ext cx="15770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il: femhörning 5">
            <a:extLst>
              <a:ext uri="{FF2B5EF4-FFF2-40B4-BE49-F238E27FC236}">
                <a16:creationId xmlns:a16="http://schemas.microsoft.com/office/drawing/2014/main" id="{83AB6B44-D756-4D88-854B-C173E83DC63A}"/>
              </a:ext>
            </a:extLst>
          </p:cNvPr>
          <p:cNvSpPr/>
          <p:nvPr userDrawn="1"/>
        </p:nvSpPr>
        <p:spPr>
          <a:xfrm>
            <a:off x="157708" y="2465504"/>
            <a:ext cx="10655531" cy="1926991"/>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rtlCol="0" anchor="ctr"/>
          <a:lstStyle/>
          <a:p>
            <a:pPr algn="l"/>
            <a:endParaRPr lang="sv-SE" sz="4400" b="1" dirty="0">
              <a:ln>
                <a:noFill/>
              </a:ln>
              <a:solidFill>
                <a:schemeClr val="tx1"/>
              </a:solidFill>
              <a:latin typeface="+mj-lt"/>
            </a:endParaRPr>
          </a:p>
        </p:txBody>
      </p:sp>
      <p:pic>
        <p:nvPicPr>
          <p:cNvPr id="7" name="Bildobjekt 6" descr="En bild som visar Färggrann, Syrenfärg, lila, skärmbild&#10;&#10;Automatiskt genererad beskrivning">
            <a:extLst>
              <a:ext uri="{FF2B5EF4-FFF2-40B4-BE49-F238E27FC236}">
                <a16:creationId xmlns:a16="http://schemas.microsoft.com/office/drawing/2014/main" id="{1986D95D-C4E0-9E8C-37FE-61E8B59BEB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10813239" y="1"/>
            <a:ext cx="1080000" cy="6857999"/>
          </a:xfrm>
          <a:prstGeom prst="rect">
            <a:avLst/>
          </a:prstGeom>
        </p:spPr>
      </p:pic>
      <p:sp>
        <p:nvSpPr>
          <p:cNvPr id="5" name="Platshållare för text 6">
            <a:extLst>
              <a:ext uri="{FF2B5EF4-FFF2-40B4-BE49-F238E27FC236}">
                <a16:creationId xmlns:a16="http://schemas.microsoft.com/office/drawing/2014/main" id="{A112BB4E-EDB3-EAE4-A28E-FB4851D008D3}"/>
              </a:ext>
            </a:extLst>
          </p:cNvPr>
          <p:cNvSpPr>
            <a:spLocks noGrp="1"/>
          </p:cNvSpPr>
          <p:nvPr>
            <p:ph type="body" sz="quarter" idx="19" hasCustomPrompt="1"/>
          </p:nvPr>
        </p:nvSpPr>
        <p:spPr>
          <a:xfrm>
            <a:off x="1753571" y="3017741"/>
            <a:ext cx="6834616" cy="822515"/>
          </a:xfrm>
        </p:spPr>
        <p:txBody>
          <a:bodyPr wrap="square" lIns="144000" tIns="72000" rIns="108000" bIns="72000" numCol="1" anchor="ctr" anchorCtr="0">
            <a:spAutoFit/>
          </a:bodyPr>
          <a:lstStyle>
            <a:lvl1pPr marL="0" indent="0" algn="l">
              <a:lnSpc>
                <a:spcPct val="100000"/>
              </a:lnSpc>
              <a:buFont typeface="Arial" panose="020B0604020202020204" pitchFamily="34" charset="0"/>
              <a:buNone/>
              <a:defRPr sz="4400" b="1">
                <a:latin typeface="+mj-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Nytt avsnitt</a:t>
            </a:r>
          </a:p>
        </p:txBody>
      </p:sp>
      <p:pic>
        <p:nvPicPr>
          <p:cNvPr id="9" name="Bildobjekt 8" descr="En bild som visar Teckensnitt, text, Grafik, grafisk design&#10;&#10;Automatiskt genererad beskrivning">
            <a:extLst>
              <a:ext uri="{FF2B5EF4-FFF2-40B4-BE49-F238E27FC236}">
                <a16:creationId xmlns:a16="http://schemas.microsoft.com/office/drawing/2014/main" id="{206B6724-3CB9-E27C-2FEE-3FDE040B03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8453" y="2849007"/>
            <a:ext cx="986357" cy="1159986"/>
          </a:xfrm>
          <a:prstGeom prst="rect">
            <a:avLst/>
          </a:prstGeom>
        </p:spPr>
      </p:pic>
    </p:spTree>
    <p:extLst>
      <p:ext uri="{BB962C8B-B14F-4D97-AF65-F5344CB8AC3E}">
        <p14:creationId xmlns:p14="http://schemas.microsoft.com/office/powerpoint/2010/main" val="36181645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ytt avsnitt sa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CA9FECA-F2F3-BDF1-1371-D002ABBF7E4F}"/>
              </a:ext>
            </a:extLst>
          </p:cNvPr>
          <p:cNvSpPr>
            <a:spLocks/>
          </p:cNvSpPr>
          <p:nvPr userDrawn="1"/>
        </p:nvSpPr>
        <p:spPr>
          <a:xfrm rot="5400000">
            <a:off x="2706426" y="-2627573"/>
            <a:ext cx="6858000" cy="1211314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B7F032A2-D2BD-9822-82A0-E7D04DF9FD1E}"/>
              </a:ext>
            </a:extLst>
          </p:cNvPr>
          <p:cNvSpPr/>
          <p:nvPr userDrawn="1"/>
        </p:nvSpPr>
        <p:spPr>
          <a:xfrm>
            <a:off x="-3" y="0"/>
            <a:ext cx="157709" cy="6858000"/>
          </a:xfrm>
          <a:prstGeom prst="rect">
            <a:avLst/>
          </a:prstGeom>
          <a:solidFill>
            <a:srgbClr val="F9C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il: femhörning 5">
            <a:extLst>
              <a:ext uri="{FF2B5EF4-FFF2-40B4-BE49-F238E27FC236}">
                <a16:creationId xmlns:a16="http://schemas.microsoft.com/office/drawing/2014/main" id="{83AB6B44-D756-4D88-854B-C173E83DC63A}"/>
              </a:ext>
            </a:extLst>
          </p:cNvPr>
          <p:cNvSpPr/>
          <p:nvPr userDrawn="1"/>
        </p:nvSpPr>
        <p:spPr>
          <a:xfrm>
            <a:off x="157708" y="2465504"/>
            <a:ext cx="10655531" cy="1926991"/>
          </a:xfrm>
          <a:prstGeom prst="homePlate">
            <a:avLst/>
          </a:prstGeom>
          <a:solidFill>
            <a:srgbClr val="F9C0A3"/>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rtlCol="0" anchor="ctr"/>
          <a:lstStyle/>
          <a:p>
            <a:pPr algn="l"/>
            <a:endParaRPr lang="sv-SE" sz="4400" b="1" dirty="0">
              <a:ln>
                <a:noFill/>
              </a:ln>
              <a:solidFill>
                <a:schemeClr val="tx1"/>
              </a:solidFill>
              <a:latin typeface="+mj-lt"/>
            </a:endParaRPr>
          </a:p>
        </p:txBody>
      </p:sp>
      <p:pic>
        <p:nvPicPr>
          <p:cNvPr id="8" name="Bildobjekt 7" descr="En bild som visar Färggrann, Syrenfärg, mönster, konst&#10;&#10;Automatiskt genererad beskrivning">
            <a:extLst>
              <a:ext uri="{FF2B5EF4-FFF2-40B4-BE49-F238E27FC236}">
                <a16:creationId xmlns:a16="http://schemas.microsoft.com/office/drawing/2014/main" id="{834BB200-4C57-B2B0-E270-7089752351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27" r="50000"/>
          <a:stretch/>
        </p:blipFill>
        <p:spPr>
          <a:xfrm>
            <a:off x="10813239" y="-1"/>
            <a:ext cx="1081872" cy="6858000"/>
          </a:xfrm>
          <a:prstGeom prst="rect">
            <a:avLst/>
          </a:prstGeom>
        </p:spPr>
      </p:pic>
      <p:sp>
        <p:nvSpPr>
          <p:cNvPr id="5" name="Platshållare för text 6">
            <a:extLst>
              <a:ext uri="{FF2B5EF4-FFF2-40B4-BE49-F238E27FC236}">
                <a16:creationId xmlns:a16="http://schemas.microsoft.com/office/drawing/2014/main" id="{162841B8-E145-F809-C6C0-E46B0F2A4546}"/>
              </a:ext>
            </a:extLst>
          </p:cNvPr>
          <p:cNvSpPr>
            <a:spLocks noGrp="1"/>
          </p:cNvSpPr>
          <p:nvPr>
            <p:ph type="body" sz="quarter" idx="19" hasCustomPrompt="1"/>
          </p:nvPr>
        </p:nvSpPr>
        <p:spPr>
          <a:xfrm>
            <a:off x="1753571" y="3017741"/>
            <a:ext cx="6834616" cy="822515"/>
          </a:xfrm>
        </p:spPr>
        <p:txBody>
          <a:bodyPr wrap="square" lIns="144000" tIns="72000" rIns="108000" bIns="72000" numCol="1" anchor="ctr" anchorCtr="0">
            <a:spAutoFit/>
          </a:bodyPr>
          <a:lstStyle>
            <a:lvl1pPr marL="0" indent="0" algn="l">
              <a:lnSpc>
                <a:spcPct val="100000"/>
              </a:lnSpc>
              <a:buFont typeface="Arial" panose="020B0604020202020204" pitchFamily="34" charset="0"/>
              <a:buNone/>
              <a:defRPr sz="4400" b="1">
                <a:latin typeface="+mj-lt"/>
                <a:cs typeface="Times New Roman" panose="02020603050405020304" pitchFamily="18" charset="0"/>
              </a:defRPr>
            </a:lvl1pPr>
            <a:lvl2pP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Nytt avsnitt</a:t>
            </a:r>
          </a:p>
        </p:txBody>
      </p:sp>
      <p:pic>
        <p:nvPicPr>
          <p:cNvPr id="9" name="Bildobjekt 8" descr="En bild som visar Teckensnitt, text, Grafik, grafisk design&#10;&#10;Automatiskt genererad beskrivning">
            <a:extLst>
              <a:ext uri="{FF2B5EF4-FFF2-40B4-BE49-F238E27FC236}">
                <a16:creationId xmlns:a16="http://schemas.microsoft.com/office/drawing/2014/main" id="{FF5C55AE-F7D0-EB9C-A131-4313BFC8C2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8453" y="2849007"/>
            <a:ext cx="986357" cy="1159986"/>
          </a:xfrm>
          <a:prstGeom prst="rect">
            <a:avLst/>
          </a:prstGeom>
        </p:spPr>
      </p:pic>
    </p:spTree>
    <p:extLst>
      <p:ext uri="{BB962C8B-B14F-4D97-AF65-F5344CB8AC3E}">
        <p14:creationId xmlns:p14="http://schemas.microsoft.com/office/powerpoint/2010/main" val="194205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agram turkos">
    <p:spTree>
      <p:nvGrpSpPr>
        <p:cNvPr id="1" name=""/>
        <p:cNvGrpSpPr/>
        <p:nvPr/>
      </p:nvGrpSpPr>
      <p:grpSpPr>
        <a:xfrm>
          <a:off x="0" y="0"/>
          <a:ext cx="0" cy="0"/>
          <a:chOff x="0" y="0"/>
          <a:chExt cx="0" cy="0"/>
        </a:xfrm>
      </p:grpSpPr>
      <p:sp>
        <p:nvSpPr>
          <p:cNvPr id="3" name="Platshållare för diagram 2">
            <a:extLst>
              <a:ext uri="{FF2B5EF4-FFF2-40B4-BE49-F238E27FC236}">
                <a16:creationId xmlns:a16="http://schemas.microsoft.com/office/drawing/2014/main" id="{ED3D01E0-0012-E4ED-BFDB-FDF2D9C89D25}"/>
              </a:ext>
            </a:extLst>
          </p:cNvPr>
          <p:cNvSpPr>
            <a:spLocks noGrp="1"/>
          </p:cNvSpPr>
          <p:nvPr>
            <p:ph type="chart" sz="quarter" idx="10" hasCustomPrompt="1"/>
          </p:nvPr>
        </p:nvSpPr>
        <p:spPr>
          <a:xfrm>
            <a:off x="697523" y="1595718"/>
            <a:ext cx="10515600" cy="4936844"/>
          </a:xfrm>
          <a:ln>
            <a:noFill/>
          </a:ln>
        </p:spPr>
        <p:txBody>
          <a:bodyPr>
            <a:normAutofit/>
          </a:bodyPr>
          <a:lstStyle>
            <a:lvl1pPr marL="0" indent="0">
              <a:buNone/>
              <a:defRPr sz="2000">
                <a:latin typeface="+mn-lt"/>
                <a:cs typeface="Times New Roman" panose="02020603050405020304" pitchFamily="18" charset="0"/>
              </a:defRPr>
            </a:lvl1pPr>
          </a:lstStyle>
          <a:p>
            <a:r>
              <a:rPr lang="sv-SE" dirty="0"/>
              <a:t>Klicka på ikonen för att infoga ett diagram, eller klicka på Infoga &gt; Diagram</a:t>
            </a:r>
          </a:p>
        </p:txBody>
      </p:sp>
      <p:sp>
        <p:nvSpPr>
          <p:cNvPr id="5" name="Rubrik 1">
            <a:extLst>
              <a:ext uri="{FF2B5EF4-FFF2-40B4-BE49-F238E27FC236}">
                <a16:creationId xmlns:a16="http://schemas.microsoft.com/office/drawing/2014/main" id="{0A08233D-BD0B-55D9-D0FC-6EB794748EFC}"/>
              </a:ext>
            </a:extLst>
          </p:cNvPr>
          <p:cNvSpPr>
            <a:spLocks noGrp="1"/>
          </p:cNvSpPr>
          <p:nvPr>
            <p:ph type="title" hasCustomPrompt="1"/>
          </p:nvPr>
        </p:nvSpPr>
        <p:spPr>
          <a:xfrm>
            <a:off x="697523" y="482356"/>
            <a:ext cx="10515600" cy="936869"/>
          </a:xfrm>
        </p:spPr>
        <p:txBody>
          <a:bodyPr>
            <a:noAutofit/>
          </a:bodyPr>
          <a:lstStyle>
            <a:lvl1pPr>
              <a:defRPr sz="4400" b="1">
                <a:latin typeface="+mj-lt"/>
                <a:cs typeface="Arial" panose="020B0604020202020204" pitchFamily="34" charset="0"/>
              </a:defRPr>
            </a:lvl1pPr>
          </a:lstStyle>
          <a:p>
            <a:r>
              <a:rPr lang="sv-SE" dirty="0"/>
              <a:t>Rubrik</a:t>
            </a:r>
          </a:p>
        </p:txBody>
      </p:sp>
      <p:sp>
        <p:nvSpPr>
          <p:cNvPr id="2" name="Rektangel 1">
            <a:extLst>
              <a:ext uri="{FF2B5EF4-FFF2-40B4-BE49-F238E27FC236}">
                <a16:creationId xmlns:a16="http://schemas.microsoft.com/office/drawing/2014/main" id="{252056BB-3A93-3E42-91EB-38C593ED34DF}"/>
              </a:ext>
            </a:extLst>
          </p:cNvPr>
          <p:cNvSpPr/>
          <p:nvPr userDrawn="1"/>
        </p:nvSpPr>
        <p:spPr>
          <a:xfrm>
            <a:off x="0" y="0"/>
            <a:ext cx="157709"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058811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agram lil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5F60A1C-00CB-467D-16B2-46F7D5DBBC29}"/>
              </a:ext>
            </a:extLst>
          </p:cNvPr>
          <p:cNvSpPr/>
          <p:nvPr userDrawn="1"/>
        </p:nvSpPr>
        <p:spPr>
          <a:xfrm>
            <a:off x="0" y="0"/>
            <a:ext cx="15770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444F5E0-2257-5CA5-2B49-1AC260EDE5AF}"/>
              </a:ext>
            </a:extLst>
          </p:cNvPr>
          <p:cNvSpPr>
            <a:spLocks noGrp="1"/>
          </p:cNvSpPr>
          <p:nvPr>
            <p:ph type="title" hasCustomPrompt="1"/>
          </p:nvPr>
        </p:nvSpPr>
        <p:spPr>
          <a:xfrm>
            <a:off x="697523" y="482356"/>
            <a:ext cx="10515600" cy="936869"/>
          </a:xfrm>
        </p:spPr>
        <p:txBody>
          <a:bodyPr>
            <a:noAutofit/>
          </a:bodyPr>
          <a:lstStyle>
            <a:lvl1pPr>
              <a:defRPr sz="4400" b="1">
                <a:latin typeface="+mj-lt"/>
                <a:cs typeface="Arial" panose="020B0604020202020204" pitchFamily="34" charset="0"/>
              </a:defRPr>
            </a:lvl1pPr>
          </a:lstStyle>
          <a:p>
            <a:r>
              <a:rPr lang="sv-SE" dirty="0"/>
              <a:t>Rubrik</a:t>
            </a:r>
          </a:p>
        </p:txBody>
      </p:sp>
      <p:sp>
        <p:nvSpPr>
          <p:cNvPr id="3" name="Platshållare för diagram 2">
            <a:extLst>
              <a:ext uri="{FF2B5EF4-FFF2-40B4-BE49-F238E27FC236}">
                <a16:creationId xmlns:a16="http://schemas.microsoft.com/office/drawing/2014/main" id="{99FD4288-7970-8793-BDEB-FF912A7E56C7}"/>
              </a:ext>
            </a:extLst>
          </p:cNvPr>
          <p:cNvSpPr>
            <a:spLocks noGrp="1"/>
          </p:cNvSpPr>
          <p:nvPr>
            <p:ph type="chart" sz="quarter" idx="10" hasCustomPrompt="1"/>
          </p:nvPr>
        </p:nvSpPr>
        <p:spPr>
          <a:xfrm>
            <a:off x="697523" y="1595718"/>
            <a:ext cx="10515600" cy="4936844"/>
          </a:xfrm>
          <a:ln>
            <a:noFill/>
          </a:ln>
        </p:spPr>
        <p:txBody>
          <a:bodyPr>
            <a:normAutofit/>
          </a:bodyPr>
          <a:lstStyle>
            <a:lvl1pPr marL="0" indent="0">
              <a:buNone/>
              <a:defRPr sz="2000">
                <a:latin typeface="+mn-lt"/>
                <a:cs typeface="Times New Roman" panose="02020603050405020304" pitchFamily="18" charset="0"/>
              </a:defRPr>
            </a:lvl1pPr>
          </a:lstStyle>
          <a:p>
            <a:r>
              <a:rPr lang="sv-SE" dirty="0"/>
              <a:t>Klicka på ikonen för att infoga ett diagram, eller klicka på Infoga &gt; Diagram</a:t>
            </a:r>
          </a:p>
        </p:txBody>
      </p:sp>
    </p:spTree>
    <p:extLst>
      <p:ext uri="{BB962C8B-B14F-4D97-AF65-F5344CB8AC3E}">
        <p14:creationId xmlns:p14="http://schemas.microsoft.com/office/powerpoint/2010/main" val="3596464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agram gul">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5F60A1C-00CB-467D-16B2-46F7D5DBBC29}"/>
              </a:ext>
            </a:extLst>
          </p:cNvPr>
          <p:cNvSpPr/>
          <p:nvPr userDrawn="1"/>
        </p:nvSpPr>
        <p:spPr>
          <a:xfrm>
            <a:off x="0" y="0"/>
            <a:ext cx="15770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1">
            <a:extLst>
              <a:ext uri="{FF2B5EF4-FFF2-40B4-BE49-F238E27FC236}">
                <a16:creationId xmlns:a16="http://schemas.microsoft.com/office/drawing/2014/main" id="{242EEDF5-81D1-B120-A153-4599EFF81071}"/>
              </a:ext>
            </a:extLst>
          </p:cNvPr>
          <p:cNvSpPr>
            <a:spLocks noGrp="1"/>
          </p:cNvSpPr>
          <p:nvPr>
            <p:ph type="title" hasCustomPrompt="1"/>
          </p:nvPr>
        </p:nvSpPr>
        <p:spPr>
          <a:xfrm>
            <a:off x="697523" y="482356"/>
            <a:ext cx="10515600" cy="936869"/>
          </a:xfrm>
        </p:spPr>
        <p:txBody>
          <a:bodyPr>
            <a:noAutofit/>
          </a:bodyPr>
          <a:lstStyle>
            <a:lvl1pPr>
              <a:defRPr sz="4400" b="1">
                <a:latin typeface="+mj-lt"/>
                <a:cs typeface="Arial" panose="020B0604020202020204" pitchFamily="34" charset="0"/>
              </a:defRPr>
            </a:lvl1pPr>
          </a:lstStyle>
          <a:p>
            <a:r>
              <a:rPr lang="sv-SE" dirty="0"/>
              <a:t>Rubrik</a:t>
            </a:r>
          </a:p>
        </p:txBody>
      </p:sp>
      <p:sp>
        <p:nvSpPr>
          <p:cNvPr id="3" name="Platshållare för diagram 2">
            <a:extLst>
              <a:ext uri="{FF2B5EF4-FFF2-40B4-BE49-F238E27FC236}">
                <a16:creationId xmlns:a16="http://schemas.microsoft.com/office/drawing/2014/main" id="{CBE29F73-C104-0C13-837C-37F599342B0C}"/>
              </a:ext>
            </a:extLst>
          </p:cNvPr>
          <p:cNvSpPr>
            <a:spLocks noGrp="1"/>
          </p:cNvSpPr>
          <p:nvPr>
            <p:ph type="chart" sz="quarter" idx="10" hasCustomPrompt="1"/>
          </p:nvPr>
        </p:nvSpPr>
        <p:spPr>
          <a:xfrm>
            <a:off x="697523" y="1595718"/>
            <a:ext cx="10515600" cy="4936844"/>
          </a:xfrm>
          <a:ln>
            <a:noFill/>
          </a:ln>
        </p:spPr>
        <p:txBody>
          <a:bodyPr>
            <a:normAutofit/>
          </a:bodyPr>
          <a:lstStyle>
            <a:lvl1pPr marL="0" indent="0">
              <a:buNone/>
              <a:defRPr sz="2000">
                <a:latin typeface="+mn-lt"/>
                <a:cs typeface="Times New Roman" panose="02020603050405020304" pitchFamily="18" charset="0"/>
              </a:defRPr>
            </a:lvl1pPr>
          </a:lstStyle>
          <a:p>
            <a:r>
              <a:rPr lang="sv-SE" dirty="0"/>
              <a:t>Klicka på ikonen för att infoga ett diagram, eller klicka på Infoga &gt; Diagram</a:t>
            </a:r>
          </a:p>
        </p:txBody>
      </p:sp>
    </p:spTree>
    <p:extLst>
      <p:ext uri="{BB962C8B-B14F-4D97-AF65-F5344CB8AC3E}">
        <p14:creationId xmlns:p14="http://schemas.microsoft.com/office/powerpoint/2010/main" val="3618045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agram san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5F60A1C-00CB-467D-16B2-46F7D5DBBC29}"/>
              </a:ext>
            </a:extLst>
          </p:cNvPr>
          <p:cNvSpPr/>
          <p:nvPr userDrawn="1"/>
        </p:nvSpPr>
        <p:spPr>
          <a:xfrm>
            <a:off x="0" y="0"/>
            <a:ext cx="15770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1">
            <a:extLst>
              <a:ext uri="{FF2B5EF4-FFF2-40B4-BE49-F238E27FC236}">
                <a16:creationId xmlns:a16="http://schemas.microsoft.com/office/drawing/2014/main" id="{9D8C9A18-FA97-1C40-07E0-A3C80D835EF6}"/>
              </a:ext>
            </a:extLst>
          </p:cNvPr>
          <p:cNvSpPr>
            <a:spLocks noGrp="1"/>
          </p:cNvSpPr>
          <p:nvPr>
            <p:ph type="title" hasCustomPrompt="1"/>
          </p:nvPr>
        </p:nvSpPr>
        <p:spPr>
          <a:xfrm>
            <a:off x="697523" y="482356"/>
            <a:ext cx="10515600" cy="936869"/>
          </a:xfrm>
        </p:spPr>
        <p:txBody>
          <a:bodyPr>
            <a:noAutofit/>
          </a:bodyPr>
          <a:lstStyle>
            <a:lvl1pPr>
              <a:defRPr sz="4400" b="1">
                <a:latin typeface="+mj-lt"/>
                <a:cs typeface="Arial" panose="020B0604020202020204" pitchFamily="34" charset="0"/>
              </a:defRPr>
            </a:lvl1pPr>
          </a:lstStyle>
          <a:p>
            <a:r>
              <a:rPr lang="sv-SE" dirty="0"/>
              <a:t>Rubrik</a:t>
            </a:r>
          </a:p>
        </p:txBody>
      </p:sp>
      <p:sp>
        <p:nvSpPr>
          <p:cNvPr id="3" name="Platshållare för diagram 2">
            <a:extLst>
              <a:ext uri="{FF2B5EF4-FFF2-40B4-BE49-F238E27FC236}">
                <a16:creationId xmlns:a16="http://schemas.microsoft.com/office/drawing/2014/main" id="{1BC1CDBE-80AC-FC8C-6A91-6B45050CECE7}"/>
              </a:ext>
            </a:extLst>
          </p:cNvPr>
          <p:cNvSpPr>
            <a:spLocks noGrp="1"/>
          </p:cNvSpPr>
          <p:nvPr>
            <p:ph type="chart" sz="quarter" idx="10" hasCustomPrompt="1"/>
          </p:nvPr>
        </p:nvSpPr>
        <p:spPr>
          <a:xfrm>
            <a:off x="697523" y="1595718"/>
            <a:ext cx="10515600" cy="4936844"/>
          </a:xfrm>
          <a:ln>
            <a:noFill/>
          </a:ln>
        </p:spPr>
        <p:txBody>
          <a:bodyPr>
            <a:normAutofit/>
          </a:bodyPr>
          <a:lstStyle>
            <a:lvl1pPr marL="0" indent="0">
              <a:buNone/>
              <a:defRPr sz="2000">
                <a:latin typeface="+mn-lt"/>
                <a:cs typeface="Times New Roman" panose="02020603050405020304" pitchFamily="18" charset="0"/>
              </a:defRPr>
            </a:lvl1pPr>
          </a:lstStyle>
          <a:p>
            <a:r>
              <a:rPr lang="sv-SE" dirty="0"/>
              <a:t>Klicka på ikonen för att infoga ett diagram, eller klicka på Infoga &gt; Diagram</a:t>
            </a:r>
          </a:p>
        </p:txBody>
      </p:sp>
    </p:spTree>
    <p:extLst>
      <p:ext uri="{BB962C8B-B14F-4D97-AF65-F5344CB8AC3E}">
        <p14:creationId xmlns:p14="http://schemas.microsoft.com/office/powerpoint/2010/main" val="2617813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vslut logotyp gul">
    <p:spTree>
      <p:nvGrpSpPr>
        <p:cNvPr id="1" name=""/>
        <p:cNvGrpSpPr/>
        <p:nvPr/>
      </p:nvGrpSpPr>
      <p:grpSpPr>
        <a:xfrm>
          <a:off x="0" y="0"/>
          <a:ext cx="0" cy="0"/>
          <a:chOff x="0" y="0"/>
          <a:chExt cx="0" cy="0"/>
        </a:xfrm>
      </p:grpSpPr>
      <p:pic>
        <p:nvPicPr>
          <p:cNvPr id="17" name="Bildobjekt 16" descr="En bild som visar klädsel, möbler, byggnad, person&#10;&#10;Automatiskt genererad beskrivning">
            <a:extLst>
              <a:ext uri="{FF2B5EF4-FFF2-40B4-BE49-F238E27FC236}">
                <a16:creationId xmlns:a16="http://schemas.microsoft.com/office/drawing/2014/main" id="{523A4904-2ACC-E413-0B82-ACB52F1F3F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llips 4">
            <a:extLst>
              <a:ext uri="{FF2B5EF4-FFF2-40B4-BE49-F238E27FC236}">
                <a16:creationId xmlns:a16="http://schemas.microsoft.com/office/drawing/2014/main" id="{CC0C9CB1-8FBE-71F1-8CCD-1EC5027EEA3A}"/>
              </a:ext>
            </a:extLst>
          </p:cNvPr>
          <p:cNvSpPr/>
          <p:nvPr userDrawn="1"/>
        </p:nvSpPr>
        <p:spPr>
          <a:xfrm>
            <a:off x="4644828" y="1270450"/>
            <a:ext cx="2985961" cy="4596276"/>
          </a:xfrm>
          <a:prstGeom prst="ellipse">
            <a:avLst/>
          </a:prstGeom>
          <a:solidFill>
            <a:schemeClr val="tx1">
              <a:alpha val="14000"/>
            </a:schemeClr>
          </a:solidFill>
          <a:ln>
            <a:noFill/>
          </a:ln>
          <a:effectLst>
            <a:glow rad="1117600">
              <a:schemeClr val="tx1">
                <a:alpha val="11000"/>
              </a:schemeClr>
            </a:glow>
            <a:outerShdw dist="50800" sx="1000" sy="1000" algn="ctr" rotWithShape="0">
              <a:srgbClr val="000000">
                <a:alpha val="0"/>
              </a:srgbClr>
            </a:outerShd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F206693B-0F09-AD22-FF87-ECB2C7C294DE}"/>
              </a:ext>
            </a:extLst>
          </p:cNvPr>
          <p:cNvSpPr/>
          <p:nvPr userDrawn="1"/>
        </p:nvSpPr>
        <p:spPr>
          <a:xfrm>
            <a:off x="4206825" y="0"/>
            <a:ext cx="3861966"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pic>
        <p:nvPicPr>
          <p:cNvPr id="12" name="Bildobjekt 11" descr="En bild som visar Teckensnitt, text, Grafik, grafisk design&#10;&#10;Automatiskt genererad beskrivning">
            <a:extLst>
              <a:ext uri="{FF2B5EF4-FFF2-40B4-BE49-F238E27FC236}">
                <a16:creationId xmlns:a16="http://schemas.microsoft.com/office/drawing/2014/main" id="{520F1A27-7AE8-2D2D-98D8-4EA72B8C11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209" y="1587809"/>
            <a:ext cx="3131198" cy="3682382"/>
          </a:xfrm>
          <a:prstGeom prst="rect">
            <a:avLst/>
          </a:prstGeom>
        </p:spPr>
      </p:pic>
    </p:spTree>
    <p:extLst>
      <p:ext uri="{BB962C8B-B14F-4D97-AF65-F5344CB8AC3E}">
        <p14:creationId xmlns:p14="http://schemas.microsoft.com/office/powerpoint/2010/main" val="1978079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vslut logotyp lila">
    <p:spTree>
      <p:nvGrpSpPr>
        <p:cNvPr id="1" name=""/>
        <p:cNvGrpSpPr/>
        <p:nvPr/>
      </p:nvGrpSpPr>
      <p:grpSpPr>
        <a:xfrm>
          <a:off x="0" y="0"/>
          <a:ext cx="0" cy="0"/>
          <a:chOff x="0" y="0"/>
          <a:chExt cx="0" cy="0"/>
        </a:xfrm>
      </p:grpSpPr>
      <p:pic>
        <p:nvPicPr>
          <p:cNvPr id="19" name="Bildobjekt 18" descr="En bild som visar klädsel, skärmbild, person, gata&#10;&#10;Automatiskt genererad beskrivning">
            <a:extLst>
              <a:ext uri="{FF2B5EF4-FFF2-40B4-BE49-F238E27FC236}">
                <a16:creationId xmlns:a16="http://schemas.microsoft.com/office/drawing/2014/main" id="{9A9E1428-C546-303C-236A-CF4626B965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Ellips 12">
            <a:extLst>
              <a:ext uri="{FF2B5EF4-FFF2-40B4-BE49-F238E27FC236}">
                <a16:creationId xmlns:a16="http://schemas.microsoft.com/office/drawing/2014/main" id="{CC0C9CB1-8FBE-71F1-8CCD-1EC5027EEA3A}"/>
              </a:ext>
            </a:extLst>
          </p:cNvPr>
          <p:cNvSpPr/>
          <p:nvPr userDrawn="1"/>
        </p:nvSpPr>
        <p:spPr>
          <a:xfrm>
            <a:off x="4644828" y="1270450"/>
            <a:ext cx="2985961" cy="4596276"/>
          </a:xfrm>
          <a:prstGeom prst="ellipse">
            <a:avLst/>
          </a:prstGeom>
          <a:solidFill>
            <a:schemeClr val="tx1">
              <a:alpha val="14000"/>
            </a:schemeClr>
          </a:solidFill>
          <a:ln>
            <a:noFill/>
          </a:ln>
          <a:effectLst>
            <a:glow rad="1117600">
              <a:schemeClr val="tx1">
                <a:alpha val="11000"/>
              </a:schemeClr>
            </a:glow>
            <a:outerShdw dist="50800" sx="1000" sy="1000" algn="ctr" rotWithShape="0">
              <a:srgbClr val="000000">
                <a:alpha val="0"/>
              </a:srgbClr>
            </a:outerShd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F206693B-0F09-AD22-FF87-ECB2C7C294DE}"/>
              </a:ext>
            </a:extLst>
          </p:cNvPr>
          <p:cNvSpPr/>
          <p:nvPr userDrawn="1"/>
        </p:nvSpPr>
        <p:spPr>
          <a:xfrm>
            <a:off x="4206825" y="0"/>
            <a:ext cx="3861966"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pic>
        <p:nvPicPr>
          <p:cNvPr id="15" name="Bildobjekt 14" descr="En bild som visar Teckensnitt, text, Grafik, grafisk design&#10;&#10;Automatiskt genererad beskrivning">
            <a:extLst>
              <a:ext uri="{FF2B5EF4-FFF2-40B4-BE49-F238E27FC236}">
                <a16:creationId xmlns:a16="http://schemas.microsoft.com/office/drawing/2014/main" id="{520F1A27-7AE8-2D2D-98D8-4EA72B8C11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209" y="1587809"/>
            <a:ext cx="3131198" cy="3682382"/>
          </a:xfrm>
          <a:prstGeom prst="rect">
            <a:avLst/>
          </a:prstGeom>
        </p:spPr>
      </p:pic>
    </p:spTree>
    <p:extLst>
      <p:ext uri="{BB962C8B-B14F-4D97-AF65-F5344CB8AC3E}">
        <p14:creationId xmlns:p14="http://schemas.microsoft.com/office/powerpoint/2010/main" val="4156590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3B096F-F950-72C3-095D-2538032D98C8}"/>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9" y="925186"/>
            <a:ext cx="7876287" cy="3592629"/>
          </a:xfrm>
        </p:spPr>
        <p:txBody>
          <a:bodyPr vert="horz" lIns="91440" tIns="45720" rIns="91440" bIns="45720" rtlCol="0" anchor="b">
            <a:normAutofit/>
          </a:bodyPr>
          <a:lstStyle>
            <a:lvl1pPr>
              <a:defRPr lang="en-US" sz="7200" dirty="0">
                <a:solidFill>
                  <a:schemeClr val="accent1"/>
                </a:solidFill>
              </a:defRPr>
            </a:lvl1pPr>
          </a:lstStyle>
          <a:p>
            <a:pPr lvl="0"/>
            <a:r>
              <a:rPr lang="sv"/>
              <a:t>Klicka här om du vill redigera mallrubrikens format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198" y="5376439"/>
            <a:ext cx="7876287" cy="981451"/>
          </a:xfrm>
        </p:spPr>
        <p:txBody>
          <a:bodyPr vert="horz" lIns="91440" tIns="45720" rIns="91440" bIns="45720" rtlCol="0" anchor="ctr">
            <a:normAutofit/>
          </a:bodyPr>
          <a:lstStyle>
            <a:lvl1pPr marL="0" indent="0">
              <a:buNone/>
              <a:defRPr lang="en-US" sz="2000" dirty="0"/>
            </a:lvl1pPr>
          </a:lstStyle>
          <a:p>
            <a:pPr lvl="0"/>
            <a:r>
              <a:rPr lang="sv"/>
              <a:t>Klicka här om du vill redigera mallens undertextstil</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457199" y="6397585"/>
            <a:ext cx="4043855" cy="365125"/>
          </a:xfrm>
        </p:spPr>
        <p:txBody>
          <a:bodyPr/>
          <a:lstStyle/>
          <a:p>
            <a:fld id="{5D9D788B-2E73-40B9-BCA6-1E765B601FEF}" type="datetime1">
              <a:rPr lang="en-US" smtClean="0"/>
              <a:t>9/15/2025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sv"/>
              <a:t>Exempel på text i sidfoten</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0298821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ida + eg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A33D5219-7859-8653-EB72-FFC5FE82E9F9}"/>
              </a:ext>
            </a:extLst>
          </p:cNvPr>
          <p:cNvSpPr>
            <a:spLocks noGrp="1"/>
          </p:cNvSpPr>
          <p:nvPr>
            <p:ph type="pic" sz="quarter" idx="11" hasCustomPrompt="1"/>
          </p:nvPr>
        </p:nvSpPr>
        <p:spPr>
          <a:xfrm>
            <a:off x="1997075" y="0"/>
            <a:ext cx="10194925" cy="6858000"/>
          </a:xfrm>
        </p:spPr>
        <p:txBody>
          <a:bodyPr lIns="144000" tIns="252000">
            <a:normAutofit/>
          </a:bodyPr>
          <a:lstStyle>
            <a:lvl1pPr marL="0" indent="0">
              <a:buNone/>
              <a:defRPr sz="1600"/>
            </a:lvl1pPr>
          </a:lstStyle>
          <a:p>
            <a:r>
              <a:rPr lang="sv-SE" dirty="0"/>
              <a:t>Markera rutan, gå till infoga &gt; bilder (eller klicka på infoga bild </a:t>
            </a:r>
            <a:r>
              <a:rPr lang="sv-SE" dirty="0" err="1"/>
              <a:t>bildbank</a:t>
            </a:r>
            <a:r>
              <a:rPr lang="sv-SE" dirty="0"/>
              <a:t>), för att lägga till en bild.</a:t>
            </a:r>
          </a:p>
        </p:txBody>
      </p:sp>
      <p:sp>
        <p:nvSpPr>
          <p:cNvPr id="4" name="Rektangel 3">
            <a:extLst>
              <a:ext uri="{FF2B5EF4-FFF2-40B4-BE49-F238E27FC236}">
                <a16:creationId xmlns:a16="http://schemas.microsoft.com/office/drawing/2014/main" id="{65882710-C74F-4E44-0FCE-7785D0BAB8B6}"/>
              </a:ext>
            </a:extLst>
          </p:cNvPr>
          <p:cNvSpPr/>
          <p:nvPr userDrawn="1"/>
        </p:nvSpPr>
        <p:spPr>
          <a:xfrm>
            <a:off x="0" y="0"/>
            <a:ext cx="1996751"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14" name="Rubrik 14">
            <a:extLst>
              <a:ext uri="{FF2B5EF4-FFF2-40B4-BE49-F238E27FC236}">
                <a16:creationId xmlns:a16="http://schemas.microsoft.com/office/drawing/2014/main" id="{43D3D8FA-F9C3-4736-DB3C-99DB5395B50A}"/>
              </a:ext>
            </a:extLst>
          </p:cNvPr>
          <p:cNvSpPr>
            <a:spLocks noGrp="1"/>
          </p:cNvSpPr>
          <p:nvPr>
            <p:ph type="title" hasCustomPrompt="1"/>
          </p:nvPr>
        </p:nvSpPr>
        <p:spPr>
          <a:xfrm>
            <a:off x="6090746" y="2345013"/>
            <a:ext cx="5406110" cy="1599239"/>
          </a:xfrm>
          <a:solidFill>
            <a:srgbClr val="FFFFFF"/>
          </a:solidFill>
          <a:effectLst/>
        </p:spPr>
        <p:txBody>
          <a:bodyPr wrap="square" lIns="144000" tIns="180000" rIns="72000" bIns="180000" anchor="b" anchorCtr="0">
            <a:spAutoFit/>
          </a:bodyPr>
          <a:lstStyle>
            <a:lvl1pPr>
              <a:defRPr sz="4400" b="1">
                <a:solidFill>
                  <a:schemeClr val="tx1"/>
                </a:solidFill>
                <a:latin typeface="+mj-lt"/>
              </a:defRPr>
            </a:lvl1pPr>
          </a:lstStyle>
          <a:p>
            <a:r>
              <a:rPr lang="sv-SE" dirty="0"/>
              <a:t>Titel, en eller två rader</a:t>
            </a:r>
          </a:p>
        </p:txBody>
      </p:sp>
      <p:sp>
        <p:nvSpPr>
          <p:cNvPr id="16" name="Platshållare för text 7">
            <a:extLst>
              <a:ext uri="{FF2B5EF4-FFF2-40B4-BE49-F238E27FC236}">
                <a16:creationId xmlns:a16="http://schemas.microsoft.com/office/drawing/2014/main" id="{2D96F384-E15C-B278-34B5-8CF3C2E13A87}"/>
              </a:ext>
            </a:extLst>
          </p:cNvPr>
          <p:cNvSpPr>
            <a:spLocks noGrp="1"/>
          </p:cNvSpPr>
          <p:nvPr>
            <p:ph type="body" sz="quarter" idx="10" hasCustomPrompt="1"/>
          </p:nvPr>
        </p:nvSpPr>
        <p:spPr>
          <a:xfrm>
            <a:off x="6090746" y="4115628"/>
            <a:ext cx="5406110" cy="394705"/>
          </a:xfrm>
          <a:solidFill>
            <a:srgbClr val="FFFFFF"/>
          </a:solidFill>
          <a:effectLst/>
        </p:spPr>
        <p:txBody>
          <a:bodyPr vert="horz" wrap="square" lIns="144000" tIns="72000" rIns="72000" bIns="72000">
            <a:spAutoFit/>
          </a:bodyPr>
          <a:lstStyle>
            <a:lvl1pPr marL="0" indent="0">
              <a:buNone/>
              <a:defRPr sz="1800" b="0" kern="1200" cap="none" spc="0" baseline="0">
                <a:solidFill>
                  <a:schemeClr val="tx1"/>
                </a:solidFill>
                <a:latin typeface="+mn-lt"/>
              </a:defRPr>
            </a:lvl1pPr>
          </a:lstStyle>
          <a:p>
            <a:pPr lvl="0"/>
            <a:r>
              <a:rPr lang="sv-SE" dirty="0"/>
              <a:t>Namn, tillhörighet</a:t>
            </a:r>
          </a:p>
        </p:txBody>
      </p:sp>
      <p:pic>
        <p:nvPicPr>
          <p:cNvPr id="2" name="Bildobjekt 1" descr="En bild som visar Teckensnitt, text, Grafik, grafisk design&#10;&#10;Automatiskt genererad beskrivning">
            <a:extLst>
              <a:ext uri="{FF2B5EF4-FFF2-40B4-BE49-F238E27FC236}">
                <a16:creationId xmlns:a16="http://schemas.microsoft.com/office/drawing/2014/main" id="{8074AA74-72B8-6325-700F-A507580778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828" y="421342"/>
            <a:ext cx="1105314" cy="1299882"/>
          </a:xfrm>
          <a:prstGeom prst="rect">
            <a:avLst/>
          </a:prstGeom>
        </p:spPr>
      </p:pic>
    </p:spTree>
    <p:extLst>
      <p:ext uri="{BB962C8B-B14F-4D97-AF65-F5344CB8AC3E}">
        <p14:creationId xmlns:p14="http://schemas.microsoft.com/office/powerpoint/2010/main" val="2528327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ontent with Picture 8">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BF16A2-8C4A-C525-68AF-0E38D15F04E0}"/>
              </a:ext>
              <a:ext uri="{C183D7F6-B498-43B3-948B-1728B52AA6E4}">
                <adec:decorative xmlns:adec="http://schemas.microsoft.com/office/drawing/2017/decorative" val="1"/>
              </a:ext>
            </a:extLst>
          </p:cNvPr>
          <p:cNvSpPr/>
          <p:nvPr/>
        </p:nvSpPr>
        <p:spPr>
          <a:xfrm>
            <a:off x="0" y="0"/>
            <a:ext cx="7542724" cy="6858000"/>
          </a:xfrm>
          <a:prstGeom prst="rect">
            <a:avLst/>
          </a:prstGeom>
          <a:ln>
            <a:noFill/>
          </a:ln>
          <a:effectLst>
            <a:outerShdw blurRad="254000" dist="50800" dir="5400000" sx="96000" sy="96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064062" y="457199"/>
            <a:ext cx="3617863" cy="1860331"/>
          </a:xfrm>
        </p:spPr>
        <p:txBody>
          <a:bodyPr vert="horz" lIns="91440" tIns="45720" rIns="91440" bIns="45720" rtlCol="0" anchor="b">
            <a:normAutofit/>
          </a:bodyPr>
          <a:lstStyle>
            <a:lvl1pPr>
              <a:defRPr lang="en-US" dirty="0"/>
            </a:lvl1pPr>
          </a:lstStyle>
          <a:p>
            <a:pPr lvl="0"/>
            <a:r>
              <a:rPr lang="sv"/>
              <a:t>Klicka här om du vill redigera mallrubrikens format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7542725" cy="6858000"/>
          </a:xfr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064061" y="2486370"/>
            <a:ext cx="3617863" cy="3857186"/>
          </a:xfrm>
        </p:spPr>
        <p:txBody>
          <a:bodyPr/>
          <a:lstStyle/>
          <a:p>
            <a:pPr lvl="0"/>
            <a:r>
              <a:rPr lang="sv"/>
              <a:t>Klicka här om du vill redigera malltextstilar</a:t>
            </a:r>
          </a:p>
          <a:p>
            <a:pPr lvl="1"/>
            <a:r>
              <a:rPr lang="sv"/>
              <a:t>Avancerad nivå</a:t>
            </a:r>
          </a:p>
          <a:p>
            <a:pPr lvl="2"/>
            <a:r>
              <a:rPr lang="sv"/>
              <a:t>Nivå Högre</a:t>
            </a:r>
          </a:p>
          <a:p>
            <a:pPr lvl="3"/>
            <a:r>
              <a:rPr lang="sv"/>
              <a:t>Fjärde nivån</a:t>
            </a:r>
          </a:p>
          <a:p>
            <a:pPr lvl="4"/>
            <a:r>
              <a:rPr lang="sv"/>
              <a:t>Femte nivån</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064061" y="6397585"/>
            <a:ext cx="1070974" cy="365125"/>
          </a:xfrm>
        </p:spPr>
        <p:txBody>
          <a:bodyPr/>
          <a:lstStyle/>
          <a:p>
            <a:fld id="{880626D8-FAEA-4A7A-8E86-9292DD2FB9F3}" type="datetime1">
              <a:rPr lang="en-US" smtClean="0"/>
              <a:t>9/15/2025</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397586"/>
            <a:ext cx="2546891" cy="365125"/>
          </a:xfrm>
        </p:spPr>
        <p:txBody>
          <a:bodyPr/>
          <a:lstStyle/>
          <a:p>
            <a:r>
              <a:rPr lang="sv"/>
              <a:t>Exempel på text i sidfoten</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95081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457201"/>
            <a:ext cx="10809026" cy="971006"/>
          </a:xfrm>
        </p:spPr>
        <p:txBody>
          <a:bodyPr anchor="b"/>
          <a:lstStyle/>
          <a:p>
            <a:r>
              <a:rPr lang="sv"/>
              <a:t>Klicka här om du vill redigera mallrubrikens format</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sv"/>
              <a:t>Klicka här om du vill redigera malltextstilar</a:t>
            </a:r>
          </a:p>
          <a:p>
            <a:pPr lvl="1"/>
            <a:r>
              <a:rPr lang="sv"/>
              <a:t>Avancerad nivå</a:t>
            </a:r>
          </a:p>
          <a:p>
            <a:pPr lvl="2"/>
            <a:r>
              <a:rPr lang="sv"/>
              <a:t>Nivå Högre</a:t>
            </a:r>
          </a:p>
          <a:p>
            <a:pPr lvl="3"/>
            <a:r>
              <a:rPr lang="sv"/>
              <a:t>Fjärde nivån</a:t>
            </a:r>
          </a:p>
          <a:p>
            <a:pPr lvl="4"/>
            <a:r>
              <a:rPr lang="sv"/>
              <a:t>Femte nivån</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08FB5FE-74B1-47DA-9CAE-F43A0B55E4F1}" type="datetime1">
              <a:rPr lang="en-US" smtClean="0"/>
              <a:t>9/15/2025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sv"/>
              <a:t>Exempel på text i sidfoten</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17276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Section Header 2">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7" y="3507830"/>
            <a:ext cx="7772400" cy="2944368"/>
          </a:xfrm>
        </p:spPr>
        <p:txBody>
          <a:bodyPr vert="horz" lIns="91440" tIns="45720" rIns="91440" bIns="45720" rtlCol="0" anchor="b">
            <a:normAutofit/>
          </a:bodyPr>
          <a:lstStyle>
            <a:lvl1pPr>
              <a:defRPr lang="en-US" sz="8000" dirty="0">
                <a:solidFill>
                  <a:schemeClr val="accent1"/>
                </a:solidFill>
              </a:defRPr>
            </a:lvl1pPr>
          </a:lstStyle>
          <a:p>
            <a:pPr lvl="0"/>
            <a:r>
              <a:rPr lang="sv"/>
              <a:t>Klicka här om du vill redigera mallrubrikens format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095D0CDF-3021-486C-B3C2-8B0F2ECF95F9}" type="datetime1">
              <a:rPr lang="en-US" smtClean="0"/>
              <a:t>9/15/2025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sv"/>
              <a:t>Exempel på text i sidfoten</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5704518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84">
          <p15:clr>
            <a:srgbClr val="FBAE40"/>
          </p15:clr>
        </p15:guide>
        <p15:guide id="6"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ontent with Picture 5">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6B02D-6E01-2EBF-F325-B8DA3911406C}"/>
              </a:ext>
              <a:ext uri="{C183D7F6-B498-43B3-948B-1728B52AA6E4}">
                <adec:decorative xmlns:adec="http://schemas.microsoft.com/office/drawing/2017/decorative" val="1"/>
              </a:ext>
            </a:extLst>
          </p:cNvPr>
          <p:cNvSpPr/>
          <p:nvPr/>
        </p:nvSpPr>
        <p:spPr>
          <a:xfrm>
            <a:off x="0" y="0"/>
            <a:ext cx="6721068" cy="6858000"/>
          </a:xfrm>
          <a:prstGeom prst="rect">
            <a:avLst/>
          </a:prstGeom>
          <a:ln>
            <a:noFill/>
          </a:ln>
          <a:effectLst>
            <a:outerShdw blurRad="254000" dist="50800" dir="5400000" sx="96000" sy="96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42526" y="457200"/>
            <a:ext cx="4437283" cy="1410020"/>
          </a:xfrm>
        </p:spPr>
        <p:txBody>
          <a:bodyPr vert="horz" lIns="91440" tIns="45720" rIns="91440" bIns="45720" rtlCol="0" anchor="b">
            <a:normAutofit/>
          </a:bodyPr>
          <a:lstStyle>
            <a:lvl1pPr>
              <a:defRPr lang="en-US" dirty="0"/>
            </a:lvl1pPr>
          </a:lstStyle>
          <a:p>
            <a:pPr lvl="0"/>
            <a:r>
              <a:rPr lang="sv"/>
              <a:t>Klicka här om du vill redigera mallrubrikens format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721068" cy="6858000"/>
          </a:xfr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42463" y="2034314"/>
            <a:ext cx="4437283" cy="4274411"/>
          </a:xfrm>
        </p:spPr>
        <p:txBody>
          <a:bodyPr/>
          <a:lstStyle/>
          <a:p>
            <a:pPr lvl="0"/>
            <a:r>
              <a:rPr lang="sv"/>
              <a:t>Klicka här om du vill redigera malltextstilar</a:t>
            </a:r>
          </a:p>
          <a:p>
            <a:pPr lvl="1"/>
            <a:r>
              <a:rPr lang="sv"/>
              <a:t>Avancerad nivå</a:t>
            </a:r>
          </a:p>
          <a:p>
            <a:pPr lvl="2"/>
            <a:r>
              <a:rPr lang="sv"/>
              <a:t>Nivå Högre</a:t>
            </a:r>
          </a:p>
          <a:p>
            <a:pPr lvl="3"/>
            <a:r>
              <a:rPr lang="sv"/>
              <a:t>Fjärde nivån</a:t>
            </a:r>
          </a:p>
          <a:p>
            <a:pPr lvl="4"/>
            <a:r>
              <a:rPr lang="sv"/>
              <a:t>Femte nivån</a:t>
            </a:r>
          </a:p>
        </p:txBody>
      </p:sp>
      <p:sp>
        <p:nvSpPr>
          <p:cNvPr id="3" name="Date Placeholder 2">
            <a:extLst>
              <a:ext uri="{FF2B5EF4-FFF2-40B4-BE49-F238E27FC236}">
                <a16:creationId xmlns:a16="http://schemas.microsoft.com/office/drawing/2014/main" id="{757C14F0-7A62-A99F-32EF-20CD6D158758}"/>
              </a:ext>
            </a:extLst>
          </p:cNvPr>
          <p:cNvSpPr>
            <a:spLocks noGrp="1"/>
          </p:cNvSpPr>
          <p:nvPr>
            <p:ph type="dt" sz="half" idx="15"/>
          </p:nvPr>
        </p:nvSpPr>
        <p:spPr>
          <a:xfrm>
            <a:off x="7242464" y="6397586"/>
            <a:ext cx="1081730" cy="365125"/>
          </a:xfrm>
        </p:spPr>
        <p:txBody>
          <a:bodyPr/>
          <a:lstStyle/>
          <a:p>
            <a:fld id="{8B57DA0F-C87F-4899-B3EC-A249D58CEB65}" type="datetime1">
              <a:rPr lang="en-US" smtClean="0"/>
              <a:t>9/15/2025</a:t>
            </a:fld>
            <a:endParaRPr lang="en-US"/>
          </a:p>
        </p:txBody>
      </p:sp>
      <p:sp>
        <p:nvSpPr>
          <p:cNvPr id="4" name="Footer Placeholder 3">
            <a:extLst>
              <a:ext uri="{FF2B5EF4-FFF2-40B4-BE49-F238E27FC236}">
                <a16:creationId xmlns:a16="http://schemas.microsoft.com/office/drawing/2014/main" id="{049D7113-6F8F-6484-6394-7073CDE0310F}"/>
              </a:ext>
            </a:extLst>
          </p:cNvPr>
          <p:cNvSpPr>
            <a:spLocks noGrp="1"/>
          </p:cNvSpPr>
          <p:nvPr>
            <p:ph type="ftr" sz="quarter" idx="16"/>
          </p:nvPr>
        </p:nvSpPr>
        <p:spPr/>
        <p:txBody>
          <a:bodyPr/>
          <a:lstStyle/>
          <a:p>
            <a:r>
              <a:rPr lang="sv"/>
              <a:t>Exempel på text i sidfoten</a:t>
            </a:r>
          </a:p>
        </p:txBody>
      </p:sp>
      <p:sp>
        <p:nvSpPr>
          <p:cNvPr id="9" name="Slide Number Placeholder 8">
            <a:extLst>
              <a:ext uri="{FF2B5EF4-FFF2-40B4-BE49-F238E27FC236}">
                <a16:creationId xmlns:a16="http://schemas.microsoft.com/office/drawing/2014/main" id="{A7D98A66-183A-7844-870D-C3A684106A1A}"/>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433501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ontent with Picture 14">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2655112C-BE7C-E373-6111-176B47FC81A6}"/>
              </a:ext>
              <a:ext uri="{C183D7F6-B498-43B3-948B-1728B52AA6E4}">
                <adec:decorative xmlns:adec="http://schemas.microsoft.com/office/drawing/2017/decorative" val="1"/>
              </a:ext>
            </a:extLst>
          </p:cNvPr>
          <p:cNvSpPr/>
          <p:nvPr/>
        </p:nvSpPr>
        <p:spPr>
          <a:xfrm>
            <a:off x="0" y="0"/>
            <a:ext cx="5586984" cy="6858000"/>
          </a:xfrm>
          <a:prstGeom prst="rect">
            <a:avLst/>
          </a:prstGeom>
          <a:solidFill>
            <a:schemeClr val="bg1"/>
          </a:solidFill>
          <a:ln>
            <a:noFill/>
          </a:ln>
          <a:effectLst>
            <a:outerShdw blurRad="228600" dist="38100" dir="540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9" y="457200"/>
            <a:ext cx="4482573" cy="1453896"/>
          </a:xfrm>
        </p:spPr>
        <p:txBody>
          <a:bodyPr vert="horz" lIns="91440" tIns="45720" rIns="91440" bIns="45720" rtlCol="0" anchor="t">
            <a:normAutofit/>
          </a:bodyPr>
          <a:lstStyle>
            <a:lvl1pPr>
              <a:defRPr lang="en-US" dirty="0"/>
            </a:lvl1pPr>
          </a:lstStyle>
          <a:p>
            <a:pPr lvl="0"/>
            <a:r>
              <a:rPr lang="sv"/>
              <a:t>Klicka här om du vill redigera mallrubrikens format</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59502" y="2175642"/>
            <a:ext cx="4380271" cy="4124756"/>
          </a:xfrm>
          <a:blipFill>
            <a:blip r:embed="rId2">
              <a:alphaModFix amt="70000"/>
            </a:blip>
            <a:stretch>
              <a:fillRect/>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FB7A35F-A8C8-4DA9-BE13-530FB142BCA4}" type="datetime1">
              <a:rPr lang="en-US" smtClean="0"/>
              <a:t>9/15/2025</a:t>
            </a:fld>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457201"/>
            <a:ext cx="5585925" cy="5875338"/>
          </a:xfrm>
        </p:spPr>
        <p:txBody>
          <a:bodyPr/>
          <a:lstStyle/>
          <a:p>
            <a:pPr lvl="0"/>
            <a:r>
              <a:rPr lang="sv"/>
              <a:t>Klicka här om du vill redigera malltextstilar</a:t>
            </a:r>
          </a:p>
          <a:p>
            <a:pPr lvl="1"/>
            <a:r>
              <a:rPr lang="sv"/>
              <a:t>Avancerad nivå</a:t>
            </a:r>
          </a:p>
          <a:p>
            <a:pPr lvl="2"/>
            <a:r>
              <a:rPr lang="sv"/>
              <a:t>Nivå Högre</a:t>
            </a:r>
          </a:p>
          <a:p>
            <a:pPr lvl="3"/>
            <a:r>
              <a:rPr lang="sv"/>
              <a:t>Fjärde nivån</a:t>
            </a:r>
          </a:p>
          <a:p>
            <a:pPr lvl="4"/>
            <a:r>
              <a:rPr lang="sv"/>
              <a:t>Femte nivån</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sv"/>
              <a:t>Exempel på text i sidfoten</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372333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cSld name="Content with Pictur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DCA41D-9DCB-DD45-31CF-2ACE1D2C681B}"/>
              </a:ext>
              <a:ext uri="{C183D7F6-B498-43B3-948B-1728B52AA6E4}">
                <adec:decorative xmlns:adec="http://schemas.microsoft.com/office/drawing/2017/decorative" val="1"/>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1F0C67-B5B9-BA90-0D30-7132F7490891}"/>
              </a:ext>
              <a:ext uri="{C183D7F6-B498-43B3-948B-1728B52AA6E4}">
                <adec:decorative xmlns:adec="http://schemas.microsoft.com/office/drawing/2017/decorative" val="1"/>
              </a:ext>
            </a:extLst>
          </p:cNvPr>
          <p:cNvSpPr/>
          <p:nvPr/>
        </p:nvSpPr>
        <p:spPr>
          <a:xfrm flipH="1">
            <a:off x="5247320" y="6400799"/>
            <a:ext cx="6944677"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3912" y="475488"/>
            <a:ext cx="5440680" cy="1197864"/>
          </a:xfrm>
        </p:spPr>
        <p:txBody>
          <a:bodyPr anchor="b"/>
          <a:lstStyle/>
          <a:p>
            <a:r>
              <a:rPr lang="sv"/>
              <a:t>Klicka här om du vill redigera mallrubrikens format</a:t>
            </a:r>
          </a:p>
        </p:txBody>
      </p:sp>
      <p:sp>
        <p:nvSpPr>
          <p:cNvPr id="11" name="Picture Placeholder 10">
            <a:extLst>
              <a:ext uri="{FF2B5EF4-FFF2-40B4-BE49-F238E27FC236}">
                <a16:creationId xmlns:a16="http://schemas.microsoft.com/office/drawing/2014/main" id="{C7A5FBC8-9F7C-5DDE-5C2A-6D231CC88D55}"/>
              </a:ext>
            </a:extLst>
          </p:cNvPr>
          <p:cNvSpPr>
            <a:spLocks noGrp="1"/>
          </p:cNvSpPr>
          <p:nvPr>
            <p:ph type="pic" sz="quarter" idx="15" hasCustomPrompt="1"/>
          </p:nvPr>
        </p:nvSpPr>
        <p:spPr>
          <a:xfrm>
            <a:off x="0" y="-1"/>
            <a:ext cx="5247320" cy="6400369"/>
          </a:xfrm>
          <a:blipFill>
            <a:blip r:embed="rId2">
              <a:alphaModFix amt="70000"/>
            </a:blip>
            <a:stretch>
              <a:fillRect/>
            </a:stretch>
          </a:blipFill>
        </p:spPr>
        <p:txBody>
          <a:bodyPr/>
          <a:lstStyle>
            <a:lvl1pPr marL="0" indent="0">
              <a:buNone/>
              <a:defRPr/>
            </a:lvl1pPr>
          </a:lstStyle>
          <a:p>
            <a:r>
              <a:rPr lang="en-US"/>
              <a:t> </a:t>
            </a:r>
          </a:p>
        </p:txBody>
      </p:sp>
      <p:sp>
        <p:nvSpPr>
          <p:cNvPr id="16" name="Footer Placeholder 15">
            <a:extLst>
              <a:ext uri="{FF2B5EF4-FFF2-40B4-BE49-F238E27FC236}">
                <a16:creationId xmlns:a16="http://schemas.microsoft.com/office/drawing/2014/main" id="{4567FAE1-288E-FD4A-3F64-DC3B7101D933}"/>
              </a:ext>
            </a:extLst>
          </p:cNvPr>
          <p:cNvSpPr>
            <a:spLocks noGrp="1"/>
          </p:cNvSpPr>
          <p:nvPr>
            <p:ph type="ftr" sz="quarter" idx="17"/>
          </p:nvPr>
        </p:nvSpPr>
        <p:spPr>
          <a:xfrm>
            <a:off x="67056" y="6455664"/>
            <a:ext cx="3557016" cy="365760"/>
          </a:xfrm>
        </p:spPr>
        <p:txBody>
          <a:bodyPr/>
          <a:lstStyle>
            <a:lvl1pPr>
              <a:defRPr>
                <a:solidFill>
                  <a:schemeClr val="bg1"/>
                </a:solidFill>
              </a:defRPr>
            </a:lvl1pPr>
          </a:lstStyle>
          <a:p>
            <a:r>
              <a:rPr lang="sv"/>
              <a:t>Exempel på text i sidfoten</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153912" y="1856232"/>
            <a:ext cx="5440680" cy="4005072"/>
          </a:xfrm>
        </p:spPr>
        <p:txBody>
          <a:bodyPr/>
          <a:lstStyle/>
          <a:p>
            <a:pPr lvl="0"/>
            <a:r>
              <a:rPr lang="sv"/>
              <a:t>Klicka här om du vill redigera malltextstilar</a:t>
            </a:r>
          </a:p>
          <a:p>
            <a:pPr lvl="1"/>
            <a:r>
              <a:rPr lang="sv"/>
              <a:t>Avancerad nivå</a:t>
            </a:r>
          </a:p>
          <a:p>
            <a:pPr lvl="2"/>
            <a:r>
              <a:rPr lang="sv"/>
              <a:t>Nivå Högre</a:t>
            </a:r>
          </a:p>
          <a:p>
            <a:pPr lvl="3"/>
            <a:r>
              <a:rPr lang="sv"/>
              <a:t>Fjärde nivån</a:t>
            </a:r>
          </a:p>
          <a:p>
            <a:pPr lvl="4"/>
            <a:r>
              <a:rPr lang="sv"/>
              <a:t>Femte nivån</a:t>
            </a:r>
          </a:p>
        </p:txBody>
      </p:sp>
      <p:sp>
        <p:nvSpPr>
          <p:cNvPr id="15" name="Date Placeholder 14">
            <a:extLst>
              <a:ext uri="{FF2B5EF4-FFF2-40B4-BE49-F238E27FC236}">
                <a16:creationId xmlns:a16="http://schemas.microsoft.com/office/drawing/2014/main" id="{35913992-B8EA-FD20-FD4D-5B72B7A440D1}"/>
              </a:ext>
            </a:extLst>
          </p:cNvPr>
          <p:cNvSpPr>
            <a:spLocks noGrp="1"/>
          </p:cNvSpPr>
          <p:nvPr>
            <p:ph type="dt" sz="half" idx="16"/>
          </p:nvPr>
        </p:nvSpPr>
        <p:spPr/>
        <p:txBody>
          <a:bodyPr/>
          <a:lstStyle/>
          <a:p>
            <a:fld id="{F8C0C47F-6992-403B-A8BD-DAD08522434F}" type="datetime2">
              <a:rPr lang="en-US" smtClean="0"/>
              <a:t>Monday, September 15, 2025</a:t>
            </a:fld>
            <a:endParaRPr lang="en-US"/>
          </a:p>
        </p:txBody>
      </p:sp>
      <p:sp>
        <p:nvSpPr>
          <p:cNvPr id="17" name="Slide Number Placeholder 16">
            <a:extLst>
              <a:ext uri="{FF2B5EF4-FFF2-40B4-BE49-F238E27FC236}">
                <a16:creationId xmlns:a16="http://schemas.microsoft.com/office/drawing/2014/main" id="{D5201357-21DD-EA1C-08A2-FA2DAB225074}"/>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064829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Content with Picture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BB6C2A-5CA9-E68C-069E-E0E25559DCC0}"/>
              </a:ext>
              <a:ext uri="{C183D7F6-B498-43B3-948B-1728B52AA6E4}">
                <adec:decorative xmlns:adec="http://schemas.microsoft.com/office/drawing/2017/decorative" val="1"/>
              </a:ext>
            </a:extLst>
          </p:cNvPr>
          <p:cNvSpPr/>
          <p:nvPr/>
        </p:nvSpPr>
        <p:spPr>
          <a:xfrm flipH="1">
            <a:off x="-1" y="6408741"/>
            <a:ext cx="12191998" cy="449259"/>
          </a:xfrm>
          <a:prstGeom prst="rect">
            <a:avLst/>
          </a:prstGeom>
          <a:gradFill>
            <a:gsLst>
              <a:gs pos="34000">
                <a:srgbClr val="FE4A00">
                  <a:alpha val="72941"/>
                </a:srgbClr>
              </a:gs>
              <a:gs pos="100000">
                <a:srgbClr val="DA002F">
                  <a:alpha val="88627"/>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80550C-DE5E-1065-0630-D03C188FDDD1}"/>
              </a:ext>
              <a:ext uri="{C183D7F6-B498-43B3-948B-1728B52AA6E4}">
                <adec:decorative xmlns:adec="http://schemas.microsoft.com/office/drawing/2017/decorative" val="1"/>
              </a:ext>
            </a:extLst>
          </p:cNvPr>
          <p:cNvSpPr/>
          <p:nvPr/>
        </p:nvSpPr>
        <p:spPr>
          <a:xfrm flipH="1">
            <a:off x="-1" y="6408314"/>
            <a:ext cx="7783998" cy="449686"/>
          </a:xfrm>
          <a:prstGeom prst="rect">
            <a:avLst/>
          </a:prstGeom>
          <a:gradFill>
            <a:gsLst>
              <a:gs pos="0">
                <a:srgbClr val="FD5353">
                  <a:alpha val="54902"/>
                </a:srgbClr>
              </a:gs>
              <a:gs pos="99000">
                <a:srgbClr val="972D8F">
                  <a:alpha val="7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832104"/>
            <a:ext cx="3273552" cy="1947672"/>
          </a:xfrm>
        </p:spPr>
        <p:txBody>
          <a:bodyPr anchor="b"/>
          <a:lstStyle/>
          <a:p>
            <a:r>
              <a:rPr lang="sv"/>
              <a:t>Klicka här om du vill redigera mallrubrikens format</a:t>
            </a:r>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hasCustomPrompt="1"/>
          </p:nvPr>
        </p:nvSpPr>
        <p:spPr>
          <a:xfrm>
            <a:off x="0" y="-1"/>
            <a:ext cx="7783999" cy="6411311"/>
          </a:xfrm>
          <a:blipFill>
            <a:blip r:embed="rId2">
              <a:alphaModFix amt="70000"/>
            </a:blip>
            <a:stretch>
              <a:fillRect/>
            </a:stretch>
          </a:blipFill>
        </p:spPr>
        <p:txBody>
          <a:bodyPr/>
          <a:lstStyle>
            <a:lvl1pPr marL="0" indent="0">
              <a:buNone/>
              <a:defRPr/>
            </a:lvl1pPr>
          </a:lstStyle>
          <a:p>
            <a:r>
              <a:rPr lang="en-US"/>
              <a:t> </a:t>
            </a:r>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a:xfrm>
            <a:off x="67056" y="6455664"/>
            <a:ext cx="3557016" cy="365760"/>
          </a:xfrm>
        </p:spPr>
        <p:txBody>
          <a:bodyPr/>
          <a:lstStyle>
            <a:lvl1pPr>
              <a:defRPr>
                <a:solidFill>
                  <a:schemeClr val="bg1"/>
                </a:solidFill>
              </a:defRPr>
            </a:lvl1pPr>
          </a:lstStyle>
          <a:p>
            <a:r>
              <a:rPr lang="sv"/>
              <a:t>Exempel på text i sidfoten</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2852928"/>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sv"/>
              <a:t>Klicka här om du vill redigera malltextstilar</a:t>
            </a:r>
          </a:p>
          <a:p>
            <a:pPr lvl="1"/>
            <a:r>
              <a:rPr lang="sv"/>
              <a:t>Avancerad nivå</a:t>
            </a:r>
          </a:p>
          <a:p>
            <a:pPr lvl="2"/>
            <a:r>
              <a:rPr lang="sv"/>
              <a:t>Nivå Högre</a:t>
            </a:r>
          </a:p>
          <a:p>
            <a:pPr lvl="3"/>
            <a:r>
              <a:rPr lang="sv"/>
              <a:t>Fjärde nivån</a:t>
            </a:r>
          </a:p>
          <a:p>
            <a:pPr lvl="4"/>
            <a:r>
              <a:rPr lang="sv"/>
              <a:t>Femte nivån</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3F60DE63-5C97-4D17-AD5B-559BE78F8C6E}" type="datetime2">
              <a:rPr lang="en-US" smtClean="0"/>
              <a:t>Monday, September 15, 2025</a:t>
            </a:fld>
            <a:endParaRPr lang="en-US"/>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447471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CDB1A6A-A82E-C28C-BC71-E59067A1D47F}"/>
              </a:ext>
              <a:ext uri="{C183D7F6-B498-43B3-948B-1728B52AA6E4}">
                <adec:decorative xmlns:adec="http://schemas.microsoft.com/office/drawing/2017/decorative" val="1"/>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B683A0-4783-F398-8347-7EAF3DEE633C}"/>
              </a:ext>
              <a:ext uri="{C183D7F6-B498-43B3-948B-1728B52AA6E4}">
                <adec:decorative xmlns:adec="http://schemas.microsoft.com/office/drawing/2017/decorative" val="1"/>
              </a:ext>
            </a:extLst>
          </p:cNvPr>
          <p:cNvSpPr/>
          <p:nvPr/>
        </p:nvSpPr>
        <p:spPr>
          <a:xfrm flipH="1">
            <a:off x="8491125" y="6406116"/>
            <a:ext cx="370087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sv"/>
              <a:t>Klicka här om du vill redigera mallrubrikens format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sv"/>
              <a:t>Exempel på text i sidfoten</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sv"/>
              <a:t>Klicka här om du vill redigera malltextstilar</a:t>
            </a:r>
          </a:p>
          <a:p>
            <a:pPr lvl="1"/>
            <a:r>
              <a:rPr lang="sv"/>
              <a:t>Avancerad nivå</a:t>
            </a:r>
          </a:p>
          <a:p>
            <a:pPr lvl="2"/>
            <a:r>
              <a:rPr lang="sv"/>
              <a:t>Nivå Högre</a:t>
            </a:r>
          </a:p>
          <a:p>
            <a:pPr lvl="3"/>
            <a:r>
              <a:rPr lang="sv"/>
              <a:t>Fjärde nivån</a:t>
            </a:r>
          </a:p>
          <a:p>
            <a:pPr lvl="4"/>
            <a:r>
              <a:rPr lang="sv"/>
              <a:t>Femte nivån</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8CA907A-57F4-4BE4-B9CF-66B2A48FC3D2}" type="datetime2">
              <a:rPr lang="en-US" smtClean="0"/>
              <a:t>Monday, September 15,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64371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lång text lil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91C55F-3E29-F3E8-1A26-D1D8669F1F15}"/>
              </a:ext>
            </a:extLst>
          </p:cNvPr>
          <p:cNvSpPr>
            <a:spLocks noGrp="1"/>
          </p:cNvSpPr>
          <p:nvPr>
            <p:ph type="title" hasCustomPrompt="1"/>
          </p:nvPr>
        </p:nvSpPr>
        <p:spPr>
          <a:xfrm>
            <a:off x="697523" y="482357"/>
            <a:ext cx="10515600" cy="1100016"/>
          </a:xfrm>
        </p:spPr>
        <p:txBody>
          <a:bodyPr>
            <a:noAutofit/>
          </a:bodyPr>
          <a:lstStyle>
            <a:lvl1pPr>
              <a:defRPr b="1">
                <a:latin typeface="+mj-lt"/>
                <a:cs typeface="Arial" panose="020B0604020202020204" pitchFamily="34" charset="0"/>
              </a:defRPr>
            </a:lvl1pPr>
          </a:lstStyle>
          <a:p>
            <a:r>
              <a:rPr lang="sv-SE" dirty="0"/>
              <a:t>Rubrik</a:t>
            </a:r>
          </a:p>
        </p:txBody>
      </p:sp>
      <p:sp>
        <p:nvSpPr>
          <p:cNvPr id="5" name="Rektangel 4">
            <a:extLst>
              <a:ext uri="{FF2B5EF4-FFF2-40B4-BE49-F238E27FC236}">
                <a16:creationId xmlns:a16="http://schemas.microsoft.com/office/drawing/2014/main" id="{3CA9C154-3F92-1358-41C6-E59674103128}"/>
              </a:ext>
            </a:extLst>
          </p:cNvPr>
          <p:cNvSpPr/>
          <p:nvPr userDrawn="1"/>
        </p:nvSpPr>
        <p:spPr>
          <a:xfrm>
            <a:off x="0" y="0"/>
            <a:ext cx="15770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text 6">
            <a:extLst>
              <a:ext uri="{FF2B5EF4-FFF2-40B4-BE49-F238E27FC236}">
                <a16:creationId xmlns:a16="http://schemas.microsoft.com/office/drawing/2014/main" id="{5174E48D-9888-FF57-A97B-A8DEF12F11D8}"/>
              </a:ext>
            </a:extLst>
          </p:cNvPr>
          <p:cNvSpPr>
            <a:spLocks noGrp="1"/>
          </p:cNvSpPr>
          <p:nvPr>
            <p:ph type="body" sz="quarter" idx="15" hasCustomPrompt="1"/>
          </p:nvPr>
        </p:nvSpPr>
        <p:spPr>
          <a:xfrm>
            <a:off x="1281407" y="1751106"/>
            <a:ext cx="9629186" cy="4494306"/>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Tree>
    <p:extLst>
      <p:ext uri="{BB962C8B-B14F-4D97-AF65-F5344CB8AC3E}">
        <p14:creationId xmlns:p14="http://schemas.microsoft.com/office/powerpoint/2010/main" val="4128105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 lång text turko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9B130D2-0718-680B-384F-B233C8A514C9}"/>
              </a:ext>
            </a:extLst>
          </p:cNvPr>
          <p:cNvSpPr/>
          <p:nvPr userDrawn="1"/>
        </p:nvSpPr>
        <p:spPr>
          <a:xfrm>
            <a:off x="0" y="0"/>
            <a:ext cx="157709"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E1AB60EE-B23E-ACB2-D3A3-659A96101B45}"/>
              </a:ext>
            </a:extLst>
          </p:cNvPr>
          <p:cNvSpPr>
            <a:spLocks noGrp="1"/>
          </p:cNvSpPr>
          <p:nvPr>
            <p:ph type="title" hasCustomPrompt="1"/>
          </p:nvPr>
        </p:nvSpPr>
        <p:spPr>
          <a:xfrm>
            <a:off x="697523" y="482357"/>
            <a:ext cx="10515600" cy="1100016"/>
          </a:xfrm>
        </p:spPr>
        <p:txBody>
          <a:bodyPr>
            <a:noAutofit/>
          </a:bodyPr>
          <a:lstStyle>
            <a:lvl1pPr>
              <a:defRPr b="1">
                <a:latin typeface="+mj-lt"/>
                <a:cs typeface="Arial" panose="020B0604020202020204" pitchFamily="34" charset="0"/>
              </a:defRPr>
            </a:lvl1pPr>
          </a:lstStyle>
          <a:p>
            <a:r>
              <a:rPr lang="sv-SE" dirty="0"/>
              <a:t>Rubrik</a:t>
            </a:r>
          </a:p>
        </p:txBody>
      </p:sp>
      <p:sp>
        <p:nvSpPr>
          <p:cNvPr id="2" name="Platshållare för text 6">
            <a:extLst>
              <a:ext uri="{FF2B5EF4-FFF2-40B4-BE49-F238E27FC236}">
                <a16:creationId xmlns:a16="http://schemas.microsoft.com/office/drawing/2014/main" id="{2746BB18-773A-FF79-CA7C-784561631F7A}"/>
              </a:ext>
            </a:extLst>
          </p:cNvPr>
          <p:cNvSpPr>
            <a:spLocks noGrp="1"/>
          </p:cNvSpPr>
          <p:nvPr>
            <p:ph type="body" sz="quarter" idx="15" hasCustomPrompt="1"/>
          </p:nvPr>
        </p:nvSpPr>
        <p:spPr>
          <a:xfrm>
            <a:off x="1281407" y="1751106"/>
            <a:ext cx="9629186" cy="4494306"/>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Tree>
    <p:extLst>
      <p:ext uri="{BB962C8B-B14F-4D97-AF65-F5344CB8AC3E}">
        <p14:creationId xmlns:p14="http://schemas.microsoft.com/office/powerpoint/2010/main" val="2020020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 lång text gu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BE86B8C-6D93-2D45-6604-354068046E6A}"/>
              </a:ext>
            </a:extLst>
          </p:cNvPr>
          <p:cNvSpPr/>
          <p:nvPr userDrawn="1"/>
        </p:nvSpPr>
        <p:spPr>
          <a:xfrm>
            <a:off x="0" y="0"/>
            <a:ext cx="15770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4FA1EDCB-AAF9-9482-D385-927A775E21A9}"/>
              </a:ext>
            </a:extLst>
          </p:cNvPr>
          <p:cNvSpPr>
            <a:spLocks noGrp="1"/>
          </p:cNvSpPr>
          <p:nvPr>
            <p:ph type="title" hasCustomPrompt="1"/>
          </p:nvPr>
        </p:nvSpPr>
        <p:spPr>
          <a:xfrm>
            <a:off x="697523" y="482357"/>
            <a:ext cx="10515600" cy="1100016"/>
          </a:xfrm>
        </p:spPr>
        <p:txBody>
          <a:bodyPr>
            <a:noAutofit/>
          </a:bodyPr>
          <a:lstStyle>
            <a:lvl1pPr>
              <a:defRPr b="1">
                <a:latin typeface="+mj-lt"/>
                <a:cs typeface="Arial" panose="020B0604020202020204" pitchFamily="34" charset="0"/>
              </a:defRPr>
            </a:lvl1pPr>
          </a:lstStyle>
          <a:p>
            <a:r>
              <a:rPr lang="sv-SE" dirty="0"/>
              <a:t>Rubrik</a:t>
            </a:r>
          </a:p>
        </p:txBody>
      </p:sp>
      <p:sp>
        <p:nvSpPr>
          <p:cNvPr id="2" name="Platshållare för text 6">
            <a:extLst>
              <a:ext uri="{FF2B5EF4-FFF2-40B4-BE49-F238E27FC236}">
                <a16:creationId xmlns:a16="http://schemas.microsoft.com/office/drawing/2014/main" id="{A379571B-2022-2664-BF30-C554E52F2C93}"/>
              </a:ext>
            </a:extLst>
          </p:cNvPr>
          <p:cNvSpPr>
            <a:spLocks noGrp="1"/>
          </p:cNvSpPr>
          <p:nvPr>
            <p:ph type="body" sz="quarter" idx="15" hasCustomPrompt="1"/>
          </p:nvPr>
        </p:nvSpPr>
        <p:spPr>
          <a:xfrm>
            <a:off x="1281407" y="1751106"/>
            <a:ext cx="9629186" cy="4494306"/>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Tree>
    <p:extLst>
      <p:ext uri="{BB962C8B-B14F-4D97-AF65-F5344CB8AC3E}">
        <p14:creationId xmlns:p14="http://schemas.microsoft.com/office/powerpoint/2010/main" val="1749891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 lång text sa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BE86B8C-6D93-2D45-6604-354068046E6A}"/>
              </a:ext>
            </a:extLst>
          </p:cNvPr>
          <p:cNvSpPr/>
          <p:nvPr userDrawn="1"/>
        </p:nvSpPr>
        <p:spPr>
          <a:xfrm>
            <a:off x="0" y="0"/>
            <a:ext cx="15770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ubrik 1">
            <a:extLst>
              <a:ext uri="{FF2B5EF4-FFF2-40B4-BE49-F238E27FC236}">
                <a16:creationId xmlns:a16="http://schemas.microsoft.com/office/drawing/2014/main" id="{F8B10836-72DB-7C34-490E-15FD1C04896F}"/>
              </a:ext>
            </a:extLst>
          </p:cNvPr>
          <p:cNvSpPr>
            <a:spLocks noGrp="1"/>
          </p:cNvSpPr>
          <p:nvPr>
            <p:ph type="title" hasCustomPrompt="1"/>
          </p:nvPr>
        </p:nvSpPr>
        <p:spPr>
          <a:xfrm>
            <a:off x="697523" y="482357"/>
            <a:ext cx="10515600" cy="1100016"/>
          </a:xfrm>
        </p:spPr>
        <p:txBody>
          <a:bodyPr>
            <a:noAutofit/>
          </a:bodyPr>
          <a:lstStyle>
            <a:lvl1pPr>
              <a:defRPr b="1">
                <a:latin typeface="+mj-lt"/>
                <a:cs typeface="Arial" panose="020B0604020202020204" pitchFamily="34" charset="0"/>
              </a:defRPr>
            </a:lvl1pPr>
          </a:lstStyle>
          <a:p>
            <a:r>
              <a:rPr lang="sv-SE" dirty="0"/>
              <a:t>Rubrik</a:t>
            </a:r>
          </a:p>
        </p:txBody>
      </p:sp>
      <p:sp>
        <p:nvSpPr>
          <p:cNvPr id="2" name="Platshållare för text 6">
            <a:extLst>
              <a:ext uri="{FF2B5EF4-FFF2-40B4-BE49-F238E27FC236}">
                <a16:creationId xmlns:a16="http://schemas.microsoft.com/office/drawing/2014/main" id="{3885EE44-E551-CEF0-4927-6E2606479255}"/>
              </a:ext>
            </a:extLst>
          </p:cNvPr>
          <p:cNvSpPr>
            <a:spLocks noGrp="1"/>
          </p:cNvSpPr>
          <p:nvPr>
            <p:ph type="body" sz="quarter" idx="15" hasCustomPrompt="1"/>
          </p:nvPr>
        </p:nvSpPr>
        <p:spPr>
          <a:xfrm>
            <a:off x="1281407" y="1751106"/>
            <a:ext cx="9629186" cy="4494306"/>
          </a:xfrm>
        </p:spPr>
        <p:txBody>
          <a:bodyPr numCol="1">
            <a:noAutofit/>
          </a:bodyPr>
          <a:lstStyle>
            <a:lvl1pPr marL="0" indent="0">
              <a:lnSpc>
                <a:spcPct val="100000"/>
              </a:lnSpc>
              <a:buFont typeface="Arial" panose="020B0604020202020204" pitchFamily="34" charset="0"/>
              <a:buNone/>
              <a:defRPr sz="2400">
                <a:latin typeface="+mn-lt"/>
                <a:cs typeface="Times New Roman" panose="02020603050405020304" pitchFamily="18" charset="0"/>
              </a:defRPr>
            </a:lvl1pPr>
            <a:lvl2pPr marL="800100" indent="-342900">
              <a:buFont typeface="Arial" panose="020B0604020202020204" pitchFamily="34" charset="0"/>
              <a:buChar char="•"/>
              <a:defRPr sz="2400">
                <a:latin typeface="+mn-lt"/>
                <a:cs typeface="Arial" panose="020B0604020202020204" pitchFamily="34" charset="0"/>
              </a:defRPr>
            </a:lvl2pPr>
            <a:lvl3pPr>
              <a:defRPr sz="2400">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sv-SE" dirty="0"/>
              <a:t>Text</a:t>
            </a:r>
          </a:p>
        </p:txBody>
      </p:sp>
    </p:spTree>
    <p:extLst>
      <p:ext uri="{BB962C8B-B14F-4D97-AF65-F5344CB8AC3E}">
        <p14:creationId xmlns:p14="http://schemas.microsoft.com/office/powerpoint/2010/main" val="20565673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00CF6F5-7DA8-BC32-D866-17EDE7A86C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80C8212-F59D-DFD3-A298-ABC7391F07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för att lägga till text</a:t>
            </a:r>
          </a:p>
          <a:p>
            <a:pPr lvl="1"/>
            <a:r>
              <a:rPr lang="sv-SE" dirty="0"/>
              <a:t>Nivå två</a:t>
            </a:r>
          </a:p>
          <a:p>
            <a:pPr lvl="2"/>
            <a:r>
              <a:rPr lang="sv-SE" dirty="0"/>
              <a:t>Nivå tre</a:t>
            </a:r>
          </a:p>
        </p:txBody>
      </p:sp>
      <p:sp>
        <p:nvSpPr>
          <p:cNvPr id="4" name="Platshållare för datum 3">
            <a:extLst>
              <a:ext uri="{FF2B5EF4-FFF2-40B4-BE49-F238E27FC236}">
                <a16:creationId xmlns:a16="http://schemas.microsoft.com/office/drawing/2014/main" id="{B56F7AD8-E39D-1379-2C2D-5078CAA3B0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53B77-C6E7-E54B-89C4-577D5F4A9B5D}" type="datetimeFigureOut">
              <a:rPr lang="sv-SE" smtClean="0"/>
              <a:t>2025-09-15</a:t>
            </a:fld>
            <a:endParaRPr lang="sv-SE"/>
          </a:p>
        </p:txBody>
      </p:sp>
      <p:sp>
        <p:nvSpPr>
          <p:cNvPr id="5" name="Platshållare för sidfot 4">
            <a:extLst>
              <a:ext uri="{FF2B5EF4-FFF2-40B4-BE49-F238E27FC236}">
                <a16:creationId xmlns:a16="http://schemas.microsoft.com/office/drawing/2014/main" id="{FCCF3FAD-BD73-1159-5758-3975E85B8E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BABB6BCD-9CB5-26E5-3027-5F4AE90F41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0CEE9-417A-C549-8C5F-07F5B84EC486}" type="slidenum">
              <a:rPr lang="sv-SE" smtClean="0"/>
              <a:t>‹#›</a:t>
            </a:fld>
            <a:endParaRPr lang="sv-SE"/>
          </a:p>
        </p:txBody>
      </p:sp>
    </p:spTree>
    <p:extLst>
      <p:ext uri="{BB962C8B-B14F-4D97-AF65-F5344CB8AC3E}">
        <p14:creationId xmlns:p14="http://schemas.microsoft.com/office/powerpoint/2010/main" val="1885791100"/>
      </p:ext>
    </p:extLst>
  </p:cSld>
  <p:clrMap bg1="lt1" tx1="dk1" bg2="lt2" tx2="dk2" accent1="accent1" accent2="accent2" accent3="accent3" accent4="accent4" accent5="accent5" accent6="accent6" hlink="hlink" folHlink="folHlink"/>
  <p:sldLayoutIdLst>
    <p:sldLayoutId id="2147483682" r:id="rId1"/>
    <p:sldLayoutId id="2147483678" r:id="rId2"/>
    <p:sldLayoutId id="2147483667" r:id="rId3"/>
    <p:sldLayoutId id="2147483705" r:id="rId4"/>
    <p:sldLayoutId id="2147483692" r:id="rId5"/>
    <p:sldLayoutId id="2147483660" r:id="rId6"/>
    <p:sldLayoutId id="2147483668" r:id="rId7"/>
    <p:sldLayoutId id="2147483669" r:id="rId8"/>
    <p:sldLayoutId id="2147483706" r:id="rId9"/>
    <p:sldLayoutId id="2147483695" r:id="rId10"/>
    <p:sldLayoutId id="2147483696" r:id="rId11"/>
    <p:sldLayoutId id="2147483697" r:id="rId12"/>
    <p:sldLayoutId id="2147483703" r:id="rId13"/>
    <p:sldLayoutId id="2147483701" r:id="rId14"/>
    <p:sldLayoutId id="2147483700" r:id="rId15"/>
    <p:sldLayoutId id="2147483702" r:id="rId16"/>
    <p:sldLayoutId id="2147483704" r:id="rId17"/>
    <p:sldLayoutId id="2147483662" r:id="rId18"/>
    <p:sldLayoutId id="2147483659" r:id="rId19"/>
    <p:sldLayoutId id="2147483688" r:id="rId20"/>
    <p:sldLayoutId id="2147483672" r:id="rId21"/>
    <p:sldLayoutId id="2147483653" r:id="rId22"/>
    <p:sldLayoutId id="2147483710" r:id="rId23"/>
    <p:sldLayoutId id="2147483711" r:id="rId24"/>
    <p:sldLayoutId id="2147483712" r:id="rId25"/>
    <p:sldLayoutId id="2147483683" r:id="rId26"/>
    <p:sldLayoutId id="2147483684" r:id="rId27"/>
    <p:sldLayoutId id="2147483685" r:id="rId28"/>
    <p:sldLayoutId id="2147483673" r:id="rId29"/>
    <p:sldLayoutId id="2147483693" r:id="rId30"/>
    <p:sldLayoutId id="2147483694" r:id="rId31"/>
    <p:sldLayoutId id="2147483671" r:id="rId32"/>
    <p:sldLayoutId id="2147483686" r:id="rId33"/>
    <p:sldLayoutId id="2147483687" r:id="rId34"/>
    <p:sldLayoutId id="2147483713" r:id="rId35"/>
    <p:sldLayoutId id="2147483670" r:id="rId36"/>
    <p:sldLayoutId id="2147483674" r:id="rId37"/>
    <p:sldLayoutId id="2147483675" r:id="rId38"/>
    <p:sldLayoutId id="2147483680" r:id="rId39"/>
    <p:sldLayoutId id="2147483681" r:id="rId40"/>
    <p:sldLayoutId id="2147483679" r:id="rId41"/>
    <p:sldLayoutId id="2147483707" r:id="rId42"/>
    <p:sldLayoutId id="2147483665" r:id="rId43"/>
    <p:sldLayoutId id="2147483666" r:id="rId44"/>
    <p:sldLayoutId id="2147483689" r:id="rId45"/>
    <p:sldLayoutId id="2147483708" r:id="rId46"/>
    <p:sldLayoutId id="2147483691" r:id="rId47"/>
    <p:sldLayoutId id="2147483677" r:id="rId48"/>
    <p:sldLayoutId id="2147483714"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8B11F5-F1DD-A260-04A4-9C2F442FEB59}"/>
              </a:ext>
            </a:extLst>
          </p:cNvPr>
          <p:cNvSpPr>
            <a:spLocks noGrp="1"/>
          </p:cNvSpPr>
          <p:nvPr>
            <p:ph type="title"/>
          </p:nvPr>
        </p:nvSpPr>
        <p:spPr>
          <a:xfrm>
            <a:off x="5051389" y="2369365"/>
            <a:ext cx="6317332" cy="1398808"/>
          </a:xfrm>
        </p:spPr>
        <p:txBody>
          <a:bodyPr/>
          <a:lstStyle/>
          <a:p>
            <a:r>
              <a:rPr lang="sv-SE" sz="4000" b="0" dirty="0">
                <a:solidFill>
                  <a:srgbClr val="37393B"/>
                </a:solidFill>
                <a:latin typeface="Rubik"/>
              </a:rPr>
              <a:t>Bostad sist</a:t>
            </a:r>
            <a:r>
              <a:rPr lang="sv-SE" sz="4000" b="0" i="0" dirty="0">
                <a:solidFill>
                  <a:srgbClr val="37393B"/>
                </a:solidFill>
                <a:effectLst/>
                <a:latin typeface="Rubik"/>
              </a:rPr>
              <a:t> – Teorier kring Bostad först</a:t>
            </a:r>
            <a:endParaRPr lang="sv-SE" sz="4000" dirty="0"/>
          </a:p>
        </p:txBody>
      </p:sp>
      <p:sp>
        <p:nvSpPr>
          <p:cNvPr id="3" name="Platshållare för text 2">
            <a:extLst>
              <a:ext uri="{FF2B5EF4-FFF2-40B4-BE49-F238E27FC236}">
                <a16:creationId xmlns:a16="http://schemas.microsoft.com/office/drawing/2014/main" id="{A93DD3CB-071A-FBBE-F57B-B46E1AA61B1C}"/>
              </a:ext>
            </a:extLst>
          </p:cNvPr>
          <p:cNvSpPr>
            <a:spLocks noGrp="1"/>
          </p:cNvSpPr>
          <p:nvPr>
            <p:ph type="body" sz="quarter" idx="10"/>
          </p:nvPr>
        </p:nvSpPr>
        <p:spPr/>
        <p:txBody>
          <a:bodyPr/>
          <a:lstStyle/>
          <a:p>
            <a:r>
              <a:rPr lang="sv-SE" dirty="0"/>
              <a:t>Marcus Knutagård, Urbana studier, Malmö universitet</a:t>
            </a:r>
          </a:p>
        </p:txBody>
      </p:sp>
      <p:sp>
        <p:nvSpPr>
          <p:cNvPr id="4" name="Platshållare för text 3">
            <a:extLst>
              <a:ext uri="{FF2B5EF4-FFF2-40B4-BE49-F238E27FC236}">
                <a16:creationId xmlns:a16="http://schemas.microsoft.com/office/drawing/2014/main" id="{ECA0A3D8-9C87-6AB4-D082-E6BD0862AA3A}"/>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4054649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38769-2958-DA78-907C-42AA5BA472DA}"/>
              </a:ext>
            </a:extLst>
          </p:cNvPr>
          <p:cNvSpPr>
            <a:spLocks noGrp="1"/>
          </p:cNvSpPr>
          <p:nvPr>
            <p:ph type="title"/>
          </p:nvPr>
        </p:nvSpPr>
        <p:spPr>
          <a:xfrm>
            <a:off x="7242526" y="457200"/>
            <a:ext cx="4437283" cy="1410020"/>
          </a:xfrm>
        </p:spPr>
        <p:txBody>
          <a:bodyPr anchor="b">
            <a:normAutofit/>
          </a:bodyPr>
          <a:lstStyle/>
          <a:p>
            <a:r>
              <a:rPr lang="sv" sz="3700"/>
              <a:t>Konsekvenser av att förlora kärnan</a:t>
            </a:r>
          </a:p>
        </p:txBody>
      </p:sp>
      <p:pic>
        <p:nvPicPr>
          <p:cNvPr id="5" name="Content Placeholder 4" descr="Solpanel förnybar energi smarta hus pussel">
            <a:extLst>
              <a:ext uri="{FF2B5EF4-FFF2-40B4-BE49-F238E27FC236}">
                <a16:creationId xmlns:a16="http://schemas.microsoft.com/office/drawing/2014/main" id="{91726DCC-04EB-401E-8E1A-32B882A0A048}"/>
              </a:ext>
            </a:extLst>
          </p:cNvPr>
          <p:cNvPicPr>
            <a:picLocks noGrp="1" noChangeAspect="1"/>
          </p:cNvPicPr>
          <p:nvPr>
            <p:ph type="pic" sz="quarter" idx="13"/>
          </p:nvPr>
        </p:nvPicPr>
        <p:blipFill>
          <a:blip r:embed="rId3"/>
          <a:srcRect l="13247" r="13247"/>
          <a:stretch/>
        </p:blipFill>
        <p:spPr>
          <a:xfrm>
            <a:off x="0" y="165"/>
            <a:ext cx="6721068" cy="6857670"/>
          </a:xfrm>
          <a:prstGeom prst="rect">
            <a:avLst/>
          </a:prstGeom>
          <a:noFill/>
        </p:spPr>
      </p:pic>
      <p:sp>
        <p:nvSpPr>
          <p:cNvPr id="4" name="Content Placeholder 3">
            <a:extLst>
              <a:ext uri="{FF2B5EF4-FFF2-40B4-BE49-F238E27FC236}">
                <a16:creationId xmlns:a16="http://schemas.microsoft.com/office/drawing/2014/main" id="{CD0630B0-48A8-D767-1F1C-2B453D7BAFF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42463" y="2034314"/>
            <a:ext cx="4437283" cy="4274411"/>
          </a:xfrm>
        </p:spPr>
        <p:txBody>
          <a:bodyPr>
            <a:normAutofit/>
          </a:bodyPr>
          <a:lstStyle/>
          <a:p>
            <a:pPr marL="0" indent="0">
              <a:spcBef>
                <a:spcPts val="2500"/>
              </a:spcBef>
              <a:buFont typeface="Arial" panose="020B0604020202020204" pitchFamily="34" charset="0"/>
              <a:buNone/>
            </a:pPr>
            <a:r>
              <a:rPr lang="sv-SE" sz="1400" b="1" dirty="0"/>
              <a:t>En viktig roll för permanenta bostäder</a:t>
            </a:r>
          </a:p>
          <a:p>
            <a:pPr marL="0" lvl="1" indent="0">
              <a:buFont typeface="Arial" panose="020B0604020202020204" pitchFamily="34" charset="0"/>
              <a:buNone/>
            </a:pPr>
            <a:r>
              <a:rPr lang="sv-SE" sz="1400" dirty="0"/>
              <a:t>Permanenta bostäder är en central del. Att ta bort det förändrar Bostad Först-strategin i grunden.</a:t>
            </a:r>
          </a:p>
          <a:p>
            <a:pPr marL="0" indent="0">
              <a:spcBef>
                <a:spcPts val="2500"/>
              </a:spcBef>
              <a:buFont typeface="Arial" panose="020B0604020202020204" pitchFamily="34" charset="0"/>
              <a:buNone/>
            </a:pPr>
            <a:r>
              <a:rPr lang="sv-SE" sz="1400" b="1" dirty="0"/>
              <a:t>Vikten av frivillighet och individualisering</a:t>
            </a:r>
          </a:p>
          <a:p>
            <a:pPr marL="0" lvl="1" indent="0">
              <a:buFont typeface="Arial" panose="020B0604020202020204" pitchFamily="34" charset="0"/>
              <a:buNone/>
            </a:pPr>
            <a:r>
              <a:rPr lang="sv-SE" sz="1400" dirty="0"/>
              <a:t>Frivillighet och anpassning till individuella behov är avgörande för att modellen ska vara effektiv mot hemlöshet.</a:t>
            </a:r>
          </a:p>
          <a:p>
            <a:pPr marL="0" indent="0">
              <a:spcBef>
                <a:spcPts val="2500"/>
              </a:spcBef>
              <a:buFont typeface="Arial" panose="020B0604020202020204" pitchFamily="34" charset="0"/>
              <a:buNone/>
            </a:pPr>
            <a:r>
              <a:rPr lang="sv-SE" sz="1400" b="1" dirty="0"/>
              <a:t>Enkelhet som styrka</a:t>
            </a:r>
          </a:p>
          <a:p>
            <a:pPr marL="0" lvl="1" indent="0">
              <a:buFont typeface="Arial" panose="020B0604020202020204" pitchFamily="34" charset="0"/>
              <a:buNone/>
            </a:pPr>
            <a:r>
              <a:rPr lang="sv-SE" sz="1400" dirty="0"/>
              <a:t>Modellens enkelhet är avsiktlig och nyckeln till dess sammanhållna och effektiva design.</a:t>
            </a:r>
          </a:p>
        </p:txBody>
      </p:sp>
    </p:spTree>
    <p:extLst>
      <p:ext uri="{BB962C8B-B14F-4D97-AF65-F5344CB8AC3E}">
        <p14:creationId xmlns:p14="http://schemas.microsoft.com/office/powerpoint/2010/main" val="1371179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BBDB547-DAE7-F3EF-13CB-D6BDA0EE137B}"/>
              </a:ext>
            </a:extLst>
          </p:cNvPr>
          <p:cNvSpPr>
            <a:spLocks noGrp="1"/>
          </p:cNvSpPr>
          <p:nvPr>
            <p:ph type="title"/>
          </p:nvPr>
        </p:nvSpPr>
        <p:spPr>
          <a:xfrm>
            <a:off x="697523" y="482356"/>
            <a:ext cx="10515600" cy="936869"/>
          </a:xfrm>
        </p:spPr>
        <p:txBody>
          <a:bodyPr/>
          <a:lstStyle/>
          <a:p>
            <a:endParaRPr lang="en-US"/>
          </a:p>
        </p:txBody>
      </p:sp>
      <p:graphicFrame>
        <p:nvGraphicFramePr>
          <p:cNvPr id="4" name="Tabell 3">
            <a:extLst>
              <a:ext uri="{FF2B5EF4-FFF2-40B4-BE49-F238E27FC236}">
                <a16:creationId xmlns:a16="http://schemas.microsoft.com/office/drawing/2014/main" id="{3340A4A8-B002-0128-9A7A-31E34B41E2DD}"/>
              </a:ext>
            </a:extLst>
          </p:cNvPr>
          <p:cNvGraphicFramePr>
            <a:graphicFrameLocks noGrp="1"/>
          </p:cNvGraphicFramePr>
          <p:nvPr>
            <p:extLst>
              <p:ext uri="{D42A27DB-BD31-4B8C-83A1-F6EECF244321}">
                <p14:modId xmlns:p14="http://schemas.microsoft.com/office/powerpoint/2010/main" val="1114730219"/>
              </p:ext>
            </p:extLst>
          </p:nvPr>
        </p:nvGraphicFramePr>
        <p:xfrm>
          <a:off x="697523" y="1692546"/>
          <a:ext cx="10515602" cy="4743192"/>
        </p:xfrm>
        <a:graphic>
          <a:graphicData uri="http://schemas.openxmlformats.org/drawingml/2006/table">
            <a:tbl>
              <a:tblPr firstRow="1" bandRow="1">
                <a:tableStyleId>{21E4AEA4-8DFA-4A89-87EB-49C32662AFE0}</a:tableStyleId>
              </a:tblPr>
              <a:tblGrid>
                <a:gridCol w="3434573">
                  <a:extLst>
                    <a:ext uri="{9D8B030D-6E8A-4147-A177-3AD203B41FA5}">
                      <a16:colId xmlns:a16="http://schemas.microsoft.com/office/drawing/2014/main" val="2474725771"/>
                    </a:ext>
                  </a:extLst>
                </a:gridCol>
                <a:gridCol w="3581771">
                  <a:extLst>
                    <a:ext uri="{9D8B030D-6E8A-4147-A177-3AD203B41FA5}">
                      <a16:colId xmlns:a16="http://schemas.microsoft.com/office/drawing/2014/main" val="1779247072"/>
                    </a:ext>
                  </a:extLst>
                </a:gridCol>
                <a:gridCol w="3499258">
                  <a:extLst>
                    <a:ext uri="{9D8B030D-6E8A-4147-A177-3AD203B41FA5}">
                      <a16:colId xmlns:a16="http://schemas.microsoft.com/office/drawing/2014/main" val="3151241782"/>
                    </a:ext>
                  </a:extLst>
                </a:gridCol>
              </a:tblGrid>
              <a:tr h="255462">
                <a:tc>
                  <a:txBody>
                    <a:bodyPr/>
                    <a:lstStyle/>
                    <a:p>
                      <a:pPr>
                        <a:buNone/>
                      </a:pPr>
                      <a:r>
                        <a:rPr lang="sv-SE" sz="1400" kern="100">
                          <a:effectLst/>
                        </a:rPr>
                        <a:t>Aspekt</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dirty="0">
                          <a:effectLst/>
                        </a:rPr>
                        <a:t>Bostad Först 🏠</a:t>
                      </a:r>
                      <a:endParaRPr lang="sv-SE"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Spaghetti Carbonara 🍝</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1461567163"/>
                  </a:ext>
                </a:extLst>
              </a:tr>
              <a:tr h="465168">
                <a:tc>
                  <a:txBody>
                    <a:bodyPr/>
                    <a:lstStyle/>
                    <a:p>
                      <a:pPr>
                        <a:buNone/>
                      </a:pPr>
                      <a:r>
                        <a:rPr lang="sv-SE" sz="1400" kern="100">
                          <a:effectLst/>
                        </a:rPr>
                        <a:t>Grundprincip</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dirty="0">
                          <a:effectLst/>
                        </a:rPr>
                        <a:t>En bostad är en mänsklig rättighet – det kommer först</a:t>
                      </a:r>
                      <a:endParaRPr lang="sv-SE"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Enkel, balanserad rätt med få men avgörande ingredienser</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1250081574"/>
                  </a:ext>
                </a:extLst>
              </a:tr>
              <a:tr h="255462">
                <a:tc>
                  <a:txBody>
                    <a:bodyPr/>
                    <a:lstStyle/>
                    <a:p>
                      <a:pPr>
                        <a:buNone/>
                      </a:pPr>
                      <a:r>
                        <a:rPr lang="sv-SE" sz="1400" kern="100">
                          <a:effectLst/>
                        </a:rPr>
                        <a:t>Kärnstruktur</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dirty="0">
                          <a:effectLst/>
                        </a:rPr>
                        <a:t>Bostad → Frivilligt stöd → Återhämtning</a:t>
                      </a:r>
                      <a:endParaRPr lang="sv-SE"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Pasta → Ägg → Ost → Kött → Peppar</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1490444472"/>
                  </a:ext>
                </a:extLst>
              </a:tr>
              <a:tr h="255462">
                <a:tc>
                  <a:txBody>
                    <a:bodyPr/>
                    <a:lstStyle/>
                    <a:p>
                      <a:pPr>
                        <a:buNone/>
                      </a:pPr>
                      <a:r>
                        <a:rPr lang="sv-SE" sz="1400" kern="100">
                          <a:effectLst/>
                        </a:rPr>
                        <a:t>Basingrediens</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dirty="0">
                          <a:effectLst/>
                        </a:rPr>
                        <a:t>Permanent bostad</a:t>
                      </a:r>
                      <a:endParaRPr lang="sv-SE"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Spaghetti</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2038958174"/>
                  </a:ext>
                </a:extLst>
              </a:tr>
              <a:tr h="255462">
                <a:tc>
                  <a:txBody>
                    <a:bodyPr/>
                    <a:lstStyle/>
                    <a:p>
                      <a:pPr>
                        <a:buNone/>
                      </a:pPr>
                      <a:r>
                        <a:rPr lang="sv-SE" sz="1400" kern="100">
                          <a:effectLst/>
                        </a:rPr>
                        <a:t>Stabilitet / Proteindel</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Trygghet, stabilitet (likt pancetta)</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Pancetta/guanciale</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2111553707"/>
                  </a:ext>
                </a:extLst>
              </a:tr>
              <a:tr h="465168">
                <a:tc>
                  <a:txBody>
                    <a:bodyPr/>
                    <a:lstStyle/>
                    <a:p>
                      <a:pPr>
                        <a:buNone/>
                      </a:pPr>
                      <a:r>
                        <a:rPr lang="sv-SE" sz="1400" kern="100">
                          <a:effectLst/>
                        </a:rPr>
                        <a:t>Bindemedel</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Frivilligt stöd (skapar sammanhang, men är inte tvingande)</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Ägg (binder ihop rätten)</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436455356"/>
                  </a:ext>
                </a:extLst>
              </a:tr>
              <a:tr h="465168">
                <a:tc>
                  <a:txBody>
                    <a:bodyPr/>
                    <a:lstStyle/>
                    <a:p>
                      <a:pPr>
                        <a:buNone/>
                      </a:pPr>
                      <a:r>
                        <a:rPr lang="sv-SE" sz="1400" kern="100">
                          <a:effectLst/>
                        </a:rPr>
                        <a:t>Smaksättning / värdighet</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Självbestämmande, respekt, skadereducering</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Pecorino/parmesan + svartpeppar</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841534240"/>
                  </a:ext>
                </a:extLst>
              </a:tr>
              <a:tr h="465168">
                <a:tc>
                  <a:txBody>
                    <a:bodyPr/>
                    <a:lstStyle/>
                    <a:p>
                      <a:pPr>
                        <a:buNone/>
                      </a:pPr>
                      <a:r>
                        <a:rPr lang="sv-SE" sz="1400" kern="100">
                          <a:effectLst/>
                        </a:rPr>
                        <a:t>Grädde (onödig tillsats)</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dirty="0">
                          <a:effectLst/>
                        </a:rPr>
                        <a:t>Tvångsåtgärder, krav på nykterhet före bostad</a:t>
                      </a:r>
                      <a:endParaRPr lang="sv-SE"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Grädde – betraktas som “fel” i originalreceptet</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3015620769"/>
                  </a:ext>
                </a:extLst>
              </a:tr>
              <a:tr h="465168">
                <a:tc>
                  <a:txBody>
                    <a:bodyPr/>
                    <a:lstStyle/>
                    <a:p>
                      <a:pPr>
                        <a:buNone/>
                      </a:pPr>
                      <a:r>
                        <a:rPr lang="sv-SE" sz="1400" kern="100">
                          <a:effectLst/>
                        </a:rPr>
                        <a:t>Anpassning</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Lokalt stöd, kulturella variationer så länge grunden består</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dirty="0">
                          <a:effectLst/>
                        </a:rPr>
                        <a:t>Kan byta t.ex. </a:t>
                      </a:r>
                      <a:r>
                        <a:rPr lang="sv-SE" sz="1400" kern="100" dirty="0" err="1">
                          <a:effectLst/>
                        </a:rPr>
                        <a:t>pancetta</a:t>
                      </a:r>
                      <a:r>
                        <a:rPr lang="sv-SE" sz="1400" kern="100" dirty="0">
                          <a:effectLst/>
                        </a:rPr>
                        <a:t> mot bacon, men inte äggen</a:t>
                      </a:r>
                      <a:endParaRPr lang="sv-SE"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1827269961"/>
                  </a:ext>
                </a:extLst>
              </a:tr>
              <a:tr h="465168">
                <a:tc>
                  <a:txBody>
                    <a:bodyPr/>
                    <a:lstStyle/>
                    <a:p>
                      <a:pPr>
                        <a:buNone/>
                      </a:pPr>
                      <a:r>
                        <a:rPr lang="sv-SE" sz="1400" kern="100">
                          <a:effectLst/>
                        </a:rPr>
                        <a:t>Om man tar bort kärnan?</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dirty="0">
                          <a:effectLst/>
                        </a:rPr>
                        <a:t>Tar du bort “bostad först” → det är inte Bostad Först!</a:t>
                      </a:r>
                      <a:endParaRPr lang="sv-SE"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Tar du bort ägg → det är inte carbonara</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1186754762"/>
                  </a:ext>
                </a:extLst>
              </a:tr>
              <a:tr h="465168">
                <a:tc>
                  <a:txBody>
                    <a:bodyPr/>
                    <a:lstStyle/>
                    <a:p>
                      <a:pPr>
                        <a:buNone/>
                      </a:pPr>
                      <a:r>
                        <a:rPr lang="sv-SE" sz="1400" kern="100">
                          <a:effectLst/>
                        </a:rPr>
                        <a:t>Kritisk balans</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Bostad + frivillighet + respekt</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Ägg + ost + peppar + rätt tillagningstemperatur</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2338234316"/>
                  </a:ext>
                </a:extLst>
              </a:tr>
              <a:tr h="465168">
                <a:tc>
                  <a:txBody>
                    <a:bodyPr/>
                    <a:lstStyle/>
                    <a:p>
                      <a:pPr>
                        <a:buNone/>
                      </a:pPr>
                      <a:r>
                        <a:rPr lang="sv-SE" sz="1400" kern="100">
                          <a:effectLst/>
                        </a:rPr>
                        <a:t>Resultat när det funkar</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a:effectLst/>
                        </a:rPr>
                        <a:t>Människor återhämtar sig snabbare, ökad livskvalitet</a:t>
                      </a:r>
                      <a:endParaRPr lang="sv-SE" sz="1400" kern="10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tc>
                  <a:txBody>
                    <a:bodyPr/>
                    <a:lstStyle/>
                    <a:p>
                      <a:pPr>
                        <a:buNone/>
                      </a:pPr>
                      <a:r>
                        <a:rPr lang="sv-SE" sz="1400" kern="100" dirty="0">
                          <a:effectLst/>
                        </a:rPr>
                        <a:t>En krämig, balanserad rätt med stark karaktär</a:t>
                      </a:r>
                      <a:endParaRPr lang="sv-SE"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649" marR="81649" marT="0" marB="0"/>
                </a:tc>
                <a:extLst>
                  <a:ext uri="{0D108BD9-81ED-4DB2-BD59-A6C34878D82A}">
                    <a16:rowId xmlns:a16="http://schemas.microsoft.com/office/drawing/2014/main" val="299586403"/>
                  </a:ext>
                </a:extLst>
              </a:tr>
            </a:tbl>
          </a:graphicData>
        </a:graphic>
      </p:graphicFrame>
    </p:spTree>
    <p:extLst>
      <p:ext uri="{BB962C8B-B14F-4D97-AF65-F5344CB8AC3E}">
        <p14:creationId xmlns:p14="http://schemas.microsoft.com/office/powerpoint/2010/main" val="1132289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A5CC-C132-6A30-6E3A-36F5AC38AF0E}"/>
              </a:ext>
            </a:extLst>
          </p:cNvPr>
          <p:cNvSpPr>
            <a:spLocks noGrp="1"/>
          </p:cNvSpPr>
          <p:nvPr>
            <p:ph type="title"/>
          </p:nvPr>
        </p:nvSpPr>
        <p:spPr>
          <a:xfrm>
            <a:off x="8064062" y="457199"/>
            <a:ext cx="3617863" cy="1860331"/>
          </a:xfrm>
        </p:spPr>
        <p:txBody>
          <a:bodyPr anchor="b">
            <a:normAutofit/>
          </a:bodyPr>
          <a:lstStyle/>
          <a:p>
            <a:r>
              <a:rPr lang="sv"/>
              <a:t>Slutsats</a:t>
            </a:r>
          </a:p>
        </p:txBody>
      </p:sp>
      <p:pic>
        <p:nvPicPr>
          <p:cNvPr id="10" name="Picture 3" descr="Pennan placerad ovanpå en Signaturrad">
            <a:extLst>
              <a:ext uri="{FF2B5EF4-FFF2-40B4-BE49-F238E27FC236}">
                <a16:creationId xmlns:a16="http://schemas.microsoft.com/office/drawing/2014/main" id="{9CCFB9DD-9D31-DBA8-9301-ED5D838EE82D}"/>
              </a:ext>
            </a:extLst>
          </p:cNvPr>
          <p:cNvPicPr>
            <a:picLocks noChangeAspect="1"/>
          </p:cNvPicPr>
          <p:nvPr/>
        </p:nvPicPr>
        <p:blipFill>
          <a:blip r:embed="rId3"/>
          <a:srcRect l="26586" r="-1" b="-1"/>
          <a:stretch>
            <a:fillRect/>
          </a:stretch>
        </p:blipFill>
        <p:spPr>
          <a:xfrm>
            <a:off x="-1" y="10"/>
            <a:ext cx="7542725" cy="6857990"/>
          </a:xfrm>
          <a:prstGeom prst="rect">
            <a:avLst/>
          </a:prstGeom>
          <a:noFill/>
        </p:spPr>
      </p:pic>
      <p:sp>
        <p:nvSpPr>
          <p:cNvPr id="11" name="Content Placeholder 3">
            <a:extLst>
              <a:ext uri="{FF2B5EF4-FFF2-40B4-BE49-F238E27FC236}">
                <a16:creationId xmlns:a16="http://schemas.microsoft.com/office/drawing/2014/main" id="{FF916804-4DA7-7CC8-4FE4-F3E8249FD2C0}"/>
              </a:ext>
            </a:extLst>
          </p:cNvPr>
          <p:cNvSpPr>
            <a:spLocks noGrp="1"/>
          </p:cNvSpPr>
          <p:nvPr>
            <p:ph sz="quarter" idx="14"/>
          </p:nvPr>
        </p:nvSpPr>
        <p:spPr>
          <a:xfrm>
            <a:off x="8064061" y="2486370"/>
            <a:ext cx="3617863" cy="3857186"/>
          </a:xfrm>
        </p:spPr>
        <p:txBody>
          <a:bodyPr/>
          <a:lstStyle/>
          <a:p>
            <a:endParaRPr lang="en-US"/>
          </a:p>
        </p:txBody>
      </p:sp>
    </p:spTree>
    <p:extLst>
      <p:ext uri="{BB962C8B-B14F-4D97-AF65-F5344CB8AC3E}">
        <p14:creationId xmlns:p14="http://schemas.microsoft.com/office/powerpoint/2010/main" val="480741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F16A-002A-9283-F351-72FD13411D44}"/>
              </a:ext>
            </a:extLst>
          </p:cNvPr>
          <p:cNvSpPr>
            <a:spLocks noGrp="1"/>
          </p:cNvSpPr>
          <p:nvPr>
            <p:ph type="title"/>
          </p:nvPr>
        </p:nvSpPr>
        <p:spPr>
          <a:xfrm>
            <a:off x="697523" y="482356"/>
            <a:ext cx="10515600" cy="936869"/>
          </a:xfrm>
        </p:spPr>
        <p:txBody>
          <a:bodyPr anchor="ctr">
            <a:normAutofit/>
          </a:bodyPr>
          <a:lstStyle/>
          <a:p>
            <a:r>
              <a:rPr lang="sv"/>
              <a:t>Följ receptet – bevara modellen</a:t>
            </a:r>
          </a:p>
        </p:txBody>
      </p:sp>
      <p:graphicFrame>
        <p:nvGraphicFramePr>
          <p:cNvPr id="4" name="Content Placeholder 3">
            <a:extLst>
              <a:ext uri="{FF2B5EF4-FFF2-40B4-BE49-F238E27FC236}">
                <a16:creationId xmlns:a16="http://schemas.microsoft.com/office/drawing/2014/main" id="{212A55FA-2685-470A-BFDB-12DF1F7AB7C1}"/>
              </a:ext>
            </a:extLst>
          </p:cNvPr>
          <p:cNvGraphicFramePr>
            <a:graphicFrameLocks noGrp="1"/>
          </p:cNvGraphicFramePr>
          <p:nvPr>
            <p:ph type="chart" sz="quarter" idx="10"/>
            <p:extLst>
              <p:ext uri="{D42A27DB-BD31-4B8C-83A1-F6EECF244321}">
                <p14:modId xmlns:p14="http://schemas.microsoft.com/office/powerpoint/2010/main" val="2711165487"/>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697523" y="1595718"/>
          <a:ext cx="10515600" cy="4936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742736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4FB0-ABB4-BE7C-536D-0ACB29D69E78}"/>
              </a:ext>
            </a:extLst>
          </p:cNvPr>
          <p:cNvSpPr>
            <a:spLocks noGrp="1"/>
          </p:cNvSpPr>
          <p:nvPr>
            <p:ph type="title"/>
          </p:nvPr>
        </p:nvSpPr>
        <p:spPr>
          <a:xfrm>
            <a:off x="731520" y="2596896"/>
            <a:ext cx="8933688" cy="3566160"/>
          </a:xfrm>
        </p:spPr>
        <p:txBody>
          <a:bodyPr anchor="b">
            <a:normAutofit/>
          </a:bodyPr>
          <a:lstStyle/>
          <a:p>
            <a:r>
              <a:rPr lang="sv"/>
              <a:t>Teoretiska grunder</a:t>
            </a:r>
          </a:p>
        </p:txBody>
      </p:sp>
    </p:spTree>
    <p:extLst>
      <p:ext uri="{BB962C8B-B14F-4D97-AF65-F5344CB8AC3E}">
        <p14:creationId xmlns:p14="http://schemas.microsoft.com/office/powerpoint/2010/main" val="2037522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vå kägelmodeller utanför nya ambitioner för uthyrning av bostäder i hem....">
            <a:extLst>
              <a:ext uri="{FF2B5EF4-FFF2-40B4-BE49-F238E27FC236}">
                <a16:creationId xmlns:a16="http://schemas.microsoft.com/office/drawing/2014/main" id="{DAF28E6D-A67F-4C4C-B737-A5CC5615DD6F}"/>
              </a:ext>
            </a:extLst>
          </p:cNvPr>
          <p:cNvPicPr>
            <a:picLocks noGrp="1" noChangeAspect="1"/>
          </p:cNvPicPr>
          <p:nvPr>
            <p:ph type="pic" sz="quarter" idx="14"/>
          </p:nvPr>
        </p:nvPicPr>
        <p:blipFill>
          <a:blip r:embed="rId3"/>
          <a:srcRect l="39175" r="6827"/>
          <a:stretch>
            <a:fillRect/>
          </a:stretch>
        </p:blipFill>
        <p:spPr>
          <a:xfrm>
            <a:off x="6621517" y="-2168"/>
            <a:ext cx="5570484" cy="6860167"/>
          </a:xfrm>
          <a:prstGeom prst="rect">
            <a:avLst/>
          </a:prstGeom>
          <a:noFill/>
        </p:spPr>
      </p:pic>
      <p:sp>
        <p:nvSpPr>
          <p:cNvPr id="4" name="Content Placeholder 3">
            <a:extLst>
              <a:ext uri="{FF2B5EF4-FFF2-40B4-BE49-F238E27FC236}">
                <a16:creationId xmlns:a16="http://schemas.microsoft.com/office/drawing/2014/main" id="{17BF6488-43D2-BB1B-215C-9798F019A908}"/>
              </a:ext>
            </a:extLst>
          </p:cNvPr>
          <p:cNvSpPr>
            <a:spLocks noGrp="1"/>
          </p:cNvSpPr>
          <p:nvPr>
            <p:ph type="body" sz="quarter" idx="17"/>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7524" y="1583767"/>
            <a:ext cx="5773445" cy="4791876"/>
          </a:xfrm>
        </p:spPr>
        <p:txBody>
          <a:bodyPr>
            <a:normAutofit/>
          </a:bodyPr>
          <a:lstStyle/>
          <a:p>
            <a:pPr marL="0" indent="0">
              <a:spcBef>
                <a:spcPts val="2500"/>
              </a:spcBef>
              <a:buFont typeface="Arial" panose="020B0604020202020204" pitchFamily="34" charset="0"/>
              <a:buNone/>
            </a:pPr>
            <a:r>
              <a:rPr lang="sv-SE" sz="1400" b="1" dirty="0"/>
              <a:t>Grundläggande principer för humanistisk psykologi</a:t>
            </a:r>
          </a:p>
          <a:p>
            <a:pPr marL="0" lvl="1" indent="0">
              <a:buFont typeface="Arial" panose="020B0604020202020204" pitchFamily="34" charset="0"/>
              <a:buNone/>
            </a:pPr>
            <a:r>
              <a:rPr lang="sv-SE" sz="1400" dirty="0"/>
              <a:t>Denna psykologi fokuserar på inneboende mänskligt värde, självförverkligande och ovillkorlig respekt för individer.</a:t>
            </a:r>
          </a:p>
          <a:p>
            <a:pPr marL="0" indent="0">
              <a:spcBef>
                <a:spcPts val="2500"/>
              </a:spcBef>
              <a:buFont typeface="Arial" panose="020B0604020202020204" pitchFamily="34" charset="0"/>
              <a:buNone/>
            </a:pPr>
            <a:r>
              <a:rPr lang="sv-SE" sz="1400" b="1" dirty="0"/>
              <a:t>Bostad Först-modell</a:t>
            </a:r>
          </a:p>
          <a:p>
            <a:pPr marL="0" lvl="1" indent="0">
              <a:buFont typeface="Arial" panose="020B0604020202020204" pitchFamily="34" charset="0"/>
              <a:buNone/>
            </a:pPr>
            <a:r>
              <a:rPr lang="sv-SE" sz="1400" dirty="0"/>
              <a:t>Bostad Först erbjuder bostad som en grundläggande rättighet som speglar humanistiska värderingar genom att stödja individer oavsett bakgrund eller förutsättningar.</a:t>
            </a:r>
          </a:p>
          <a:p>
            <a:pPr marL="0" indent="0">
              <a:spcBef>
                <a:spcPts val="2500"/>
              </a:spcBef>
              <a:buFont typeface="Arial" panose="020B0604020202020204" pitchFamily="34" charset="0"/>
              <a:buNone/>
            </a:pPr>
            <a:r>
              <a:rPr lang="sv-SE" sz="1400" b="1" dirty="0"/>
              <a:t>Icke-dömandets filosofi</a:t>
            </a:r>
          </a:p>
          <a:p>
            <a:pPr marL="0" lvl="1" indent="0">
              <a:buFont typeface="Arial" panose="020B0604020202020204" pitchFamily="34" charset="0"/>
              <a:buNone/>
            </a:pPr>
            <a:r>
              <a:rPr lang="sv-SE" sz="1400" dirty="0"/>
              <a:t>Modellen främjar nyfikenhet och förståelse snarare än dömande, med betoning på unik potential för tillväxt.</a:t>
            </a:r>
          </a:p>
        </p:txBody>
      </p:sp>
      <p:sp>
        <p:nvSpPr>
          <p:cNvPr id="2" name="Title 1">
            <a:extLst>
              <a:ext uri="{FF2B5EF4-FFF2-40B4-BE49-F238E27FC236}">
                <a16:creationId xmlns:a16="http://schemas.microsoft.com/office/drawing/2014/main" id="{3364B385-49D4-2F26-FB4D-2A7720FDDA4D}"/>
              </a:ext>
            </a:extLst>
          </p:cNvPr>
          <p:cNvSpPr>
            <a:spLocks noGrp="1"/>
          </p:cNvSpPr>
          <p:nvPr>
            <p:ph type="title"/>
          </p:nvPr>
        </p:nvSpPr>
        <p:spPr>
          <a:xfrm>
            <a:off x="697523" y="482358"/>
            <a:ext cx="5773445" cy="896075"/>
          </a:xfrm>
        </p:spPr>
        <p:txBody>
          <a:bodyPr anchor="ctr">
            <a:normAutofit/>
          </a:bodyPr>
          <a:lstStyle/>
          <a:p>
            <a:r>
              <a:rPr lang="sv" sz="3700"/>
              <a:t>Humanistisk psykologi</a:t>
            </a:r>
          </a:p>
        </p:txBody>
      </p:sp>
    </p:spTree>
    <p:extLst>
      <p:ext uri="{BB962C8B-B14F-4D97-AF65-F5344CB8AC3E}">
        <p14:creationId xmlns:p14="http://schemas.microsoft.com/office/powerpoint/2010/main" val="453847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yramidmodell med fem nivåer med olika färger för varje nivå.">
            <a:extLst>
              <a:ext uri="{FF2B5EF4-FFF2-40B4-BE49-F238E27FC236}">
                <a16:creationId xmlns:a16="http://schemas.microsoft.com/office/drawing/2014/main" id="{7D1E624B-6A6D-416B-8844-035D0BB72851}"/>
              </a:ext>
            </a:extLst>
          </p:cNvPr>
          <p:cNvPicPr>
            <a:picLocks noGrp="1" noChangeAspect="1"/>
          </p:cNvPicPr>
          <p:nvPr>
            <p:ph type="pic" sz="quarter" idx="15"/>
          </p:nvPr>
        </p:nvPicPr>
        <p:blipFill>
          <a:blip r:embed="rId3"/>
          <a:srcRect l="8599" r="32722" b="-1"/>
          <a:stretch>
            <a:fillRect/>
          </a:stretch>
        </p:blipFill>
        <p:spPr>
          <a:xfrm>
            <a:off x="20" y="-940"/>
            <a:ext cx="5570518" cy="6858939"/>
          </a:xfrm>
          <a:prstGeom prst="rect">
            <a:avLst/>
          </a:prstGeom>
          <a:noFill/>
        </p:spPr>
      </p:pic>
      <p:sp>
        <p:nvSpPr>
          <p:cNvPr id="4" name="Content Placeholder 3">
            <a:extLst>
              <a:ext uri="{FF2B5EF4-FFF2-40B4-BE49-F238E27FC236}">
                <a16:creationId xmlns:a16="http://schemas.microsoft.com/office/drawing/2014/main" id="{6FED3B8A-AEB3-B5B8-DBD6-36FE79F4F7F2}"/>
              </a:ext>
            </a:extLst>
          </p:cNvPr>
          <p:cNvSpPr>
            <a:spLocks noGrp="1"/>
          </p:cNvSpPr>
          <p:nvPr>
            <p:ph type="body"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78500" y="1583765"/>
            <a:ext cx="5773445" cy="4803831"/>
          </a:xfrm>
        </p:spPr>
        <p:txBody>
          <a:bodyPr>
            <a:normAutofit/>
          </a:bodyPr>
          <a:lstStyle/>
          <a:p>
            <a:pPr marL="0" indent="0">
              <a:spcBef>
                <a:spcPts val="2500"/>
              </a:spcBef>
              <a:buFont typeface="Arial" panose="020B0604020202020204" pitchFamily="34" charset="0"/>
              <a:buNone/>
            </a:pPr>
            <a:r>
              <a:rPr lang="sv-SE" sz="1400" b="1" dirty="0"/>
              <a:t>Hierarki av mänskliga behov</a:t>
            </a:r>
          </a:p>
          <a:p>
            <a:pPr marL="0" lvl="1" indent="0">
              <a:buFont typeface="Arial" panose="020B0604020202020204" pitchFamily="34" charset="0"/>
              <a:buNone/>
            </a:pPr>
            <a:r>
              <a:rPr lang="sv-SE" sz="1400" dirty="0" err="1"/>
              <a:t>Maslows</a:t>
            </a:r>
            <a:r>
              <a:rPr lang="sv-SE" sz="1400" dirty="0"/>
              <a:t> teori förklarar motivation genom olika nivåer av behov, från grundläggande fysiska behov till självförverkligande.</a:t>
            </a:r>
          </a:p>
          <a:p>
            <a:pPr marL="0" indent="0">
              <a:spcBef>
                <a:spcPts val="2500"/>
              </a:spcBef>
              <a:buFont typeface="Arial" panose="020B0604020202020204" pitchFamily="34" charset="0"/>
              <a:buNone/>
            </a:pPr>
            <a:r>
              <a:rPr lang="sv-SE" sz="1400" b="1" dirty="0"/>
              <a:t>Bostad Först-modell</a:t>
            </a:r>
          </a:p>
          <a:p>
            <a:pPr marL="0" lvl="1" indent="0">
              <a:buFont typeface="Arial" panose="020B0604020202020204" pitchFamily="34" charset="0"/>
              <a:buNone/>
            </a:pPr>
            <a:r>
              <a:rPr lang="sv-SE" sz="1400" dirty="0"/>
              <a:t>Bostad Först prioriterar att tillhandahålla bostäder för att garantera säkerhet innan de strävar efter högre personliga mål som återhämtning.</a:t>
            </a:r>
          </a:p>
          <a:p>
            <a:pPr marL="0" indent="0">
              <a:spcBef>
                <a:spcPts val="2500"/>
              </a:spcBef>
              <a:buFont typeface="Arial" panose="020B0604020202020204" pitchFamily="34" charset="0"/>
              <a:buNone/>
            </a:pPr>
            <a:r>
              <a:rPr lang="sv-SE" sz="1400" b="1" dirty="0"/>
              <a:t>Icke-dömande förhållningssätt</a:t>
            </a:r>
          </a:p>
          <a:p>
            <a:pPr marL="0" lvl="1" indent="0">
              <a:buFont typeface="Arial" panose="020B0604020202020204" pitchFamily="34" charset="0"/>
              <a:buNone/>
            </a:pPr>
            <a:r>
              <a:rPr lang="sv-SE" sz="1400" dirty="0"/>
              <a:t>Modellen ersätter dömande med nyfikenhet på individuella behov, vilket främjar bättre integration och stöd.</a:t>
            </a:r>
          </a:p>
        </p:txBody>
      </p:sp>
      <p:sp>
        <p:nvSpPr>
          <p:cNvPr id="2" name="Title 1">
            <a:extLst>
              <a:ext uri="{FF2B5EF4-FFF2-40B4-BE49-F238E27FC236}">
                <a16:creationId xmlns:a16="http://schemas.microsoft.com/office/drawing/2014/main" id="{DE559AF0-95DE-3D48-88CB-54EF96C8E67E}"/>
              </a:ext>
            </a:extLst>
          </p:cNvPr>
          <p:cNvSpPr>
            <a:spLocks noGrp="1"/>
          </p:cNvSpPr>
          <p:nvPr>
            <p:ph type="title"/>
          </p:nvPr>
        </p:nvSpPr>
        <p:spPr>
          <a:xfrm>
            <a:off x="5778498" y="482356"/>
            <a:ext cx="5773445" cy="936869"/>
          </a:xfrm>
        </p:spPr>
        <p:txBody>
          <a:bodyPr anchor="ctr">
            <a:normAutofit/>
          </a:bodyPr>
          <a:lstStyle/>
          <a:p>
            <a:r>
              <a:rPr lang="sv" sz="3700"/>
              <a:t>Maslows behovshierarki</a:t>
            </a:r>
          </a:p>
        </p:txBody>
      </p:sp>
    </p:spTree>
    <p:extLst>
      <p:ext uri="{BB962C8B-B14F-4D97-AF65-F5344CB8AC3E}">
        <p14:creationId xmlns:p14="http://schemas.microsoft.com/office/powerpoint/2010/main" val="2322573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önt hus formpapper på fönster, med bakgrund av gröna träd.">
            <a:extLst>
              <a:ext uri="{FF2B5EF4-FFF2-40B4-BE49-F238E27FC236}">
                <a16:creationId xmlns:a16="http://schemas.microsoft.com/office/drawing/2014/main" id="{6825CFD7-D5E5-4B8B-9574-5A18C53AE96E}"/>
              </a:ext>
            </a:extLst>
          </p:cNvPr>
          <p:cNvPicPr>
            <a:picLocks noGrp="1" noChangeAspect="1"/>
          </p:cNvPicPr>
          <p:nvPr>
            <p:ph type="pic" sz="quarter" idx="14"/>
          </p:nvPr>
        </p:nvPicPr>
        <p:blipFill>
          <a:blip r:embed="rId3"/>
          <a:srcRect l="24636" r="14260" b="-1"/>
          <a:stretch>
            <a:fillRect/>
          </a:stretch>
        </p:blipFill>
        <p:spPr>
          <a:xfrm>
            <a:off x="6621517" y="-2168"/>
            <a:ext cx="5570484" cy="6860167"/>
          </a:xfrm>
          <a:prstGeom prst="rect">
            <a:avLst/>
          </a:prstGeom>
          <a:noFill/>
        </p:spPr>
      </p:pic>
      <p:sp>
        <p:nvSpPr>
          <p:cNvPr id="4" name="Content Placeholder 3">
            <a:extLst>
              <a:ext uri="{FF2B5EF4-FFF2-40B4-BE49-F238E27FC236}">
                <a16:creationId xmlns:a16="http://schemas.microsoft.com/office/drawing/2014/main" id="{379AF535-816E-9930-E2B9-54C334694093}"/>
              </a:ext>
            </a:extLst>
          </p:cNvPr>
          <p:cNvSpPr>
            <a:spLocks noGrp="1"/>
          </p:cNvSpPr>
          <p:nvPr>
            <p:ph type="body" sz="quarter" idx="17"/>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7524" y="1583767"/>
            <a:ext cx="5773445" cy="4791876"/>
          </a:xfrm>
        </p:spPr>
        <p:txBody>
          <a:bodyPr>
            <a:normAutofit/>
          </a:bodyPr>
          <a:lstStyle/>
          <a:p>
            <a:pPr marL="0" indent="0">
              <a:spcBef>
                <a:spcPts val="2500"/>
              </a:spcBef>
              <a:buFont typeface="Arial" panose="020B0604020202020204" pitchFamily="34" charset="0"/>
              <a:buNone/>
            </a:pPr>
            <a:r>
              <a:rPr lang="sv-SE" sz="1400" b="1" dirty="0"/>
              <a:t>Individualiserad återhämtningsväg</a:t>
            </a:r>
          </a:p>
          <a:p>
            <a:pPr marL="0" lvl="1" indent="0">
              <a:buFont typeface="Arial" panose="020B0604020202020204" pitchFamily="34" charset="0"/>
              <a:buNone/>
            </a:pPr>
            <a:r>
              <a:rPr lang="sv-SE" sz="1400" dirty="0"/>
              <a:t>Återhämtningsmodellen betonar personliga mål och behov framför standardiserade återhämtningssekvenser.</a:t>
            </a:r>
          </a:p>
          <a:p>
            <a:pPr marL="0" indent="0">
              <a:spcBef>
                <a:spcPts val="2500"/>
              </a:spcBef>
              <a:buFont typeface="Arial" panose="020B0604020202020204" pitchFamily="34" charset="0"/>
              <a:buNone/>
            </a:pPr>
            <a:r>
              <a:rPr lang="sv-SE" sz="1400" b="1" dirty="0"/>
              <a:t>Bostad Först-strategi</a:t>
            </a:r>
          </a:p>
          <a:p>
            <a:pPr marL="0" lvl="1" indent="0">
              <a:buNone/>
            </a:pPr>
            <a:r>
              <a:rPr lang="sv-SE" sz="1400" dirty="0"/>
              <a:t>Bostad Först erbjuder villkorslöst boende som ger individer möjlighet att definiera sin återhämtning. </a:t>
            </a:r>
          </a:p>
          <a:p>
            <a:pPr marL="0" lvl="1" indent="0">
              <a:buNone/>
            </a:pPr>
            <a:endParaRPr lang="sv-SE" sz="1400" dirty="0"/>
          </a:p>
          <a:p>
            <a:pPr marL="0" lvl="1" indent="0">
              <a:buNone/>
            </a:pPr>
            <a:r>
              <a:rPr lang="sv-SE" sz="1400" dirty="0"/>
              <a:t>Bostad Först bygger på idén att återhämtning från psykisk ohälsa eller missbruk är mer sannolik när individen har en trygg och stabil miljö. Det tar bort kravet på nykterhet eller behandlingsmedverkan innan man får tillgång till bostad, vilket ligger i linje med personcentrerade återhämtningsmodeller.</a:t>
            </a:r>
          </a:p>
          <a:p>
            <a:pPr marL="0" indent="0">
              <a:spcBef>
                <a:spcPts val="2500"/>
              </a:spcBef>
              <a:buFont typeface="Arial" panose="020B0604020202020204" pitchFamily="34" charset="0"/>
              <a:buNone/>
            </a:pPr>
            <a:r>
              <a:rPr lang="sv-SE" sz="1400" b="1" dirty="0"/>
              <a:t>Nyfikenhet och respekt i vården</a:t>
            </a:r>
          </a:p>
          <a:p>
            <a:pPr marL="0" lvl="1" indent="0">
              <a:buFont typeface="Arial" panose="020B0604020202020204" pitchFamily="34" charset="0"/>
              <a:buNone/>
            </a:pPr>
            <a:r>
              <a:rPr lang="sv-SE" sz="1400" dirty="0"/>
              <a:t>Nyfikenhet och respekt ersätter dömande, vilket främjar positiv förändring och etiska vårdmetoder.</a:t>
            </a:r>
          </a:p>
        </p:txBody>
      </p:sp>
      <p:sp>
        <p:nvSpPr>
          <p:cNvPr id="2" name="Title 1">
            <a:extLst>
              <a:ext uri="{FF2B5EF4-FFF2-40B4-BE49-F238E27FC236}">
                <a16:creationId xmlns:a16="http://schemas.microsoft.com/office/drawing/2014/main" id="{80F0EBA9-B56C-BFC6-2D35-B1CF48398155}"/>
              </a:ext>
            </a:extLst>
          </p:cNvPr>
          <p:cNvSpPr>
            <a:spLocks noGrp="1"/>
          </p:cNvSpPr>
          <p:nvPr>
            <p:ph type="title"/>
          </p:nvPr>
        </p:nvSpPr>
        <p:spPr>
          <a:xfrm>
            <a:off x="697523" y="482358"/>
            <a:ext cx="5773445" cy="896075"/>
          </a:xfrm>
        </p:spPr>
        <p:txBody>
          <a:bodyPr anchor="ctr">
            <a:normAutofit/>
          </a:bodyPr>
          <a:lstStyle/>
          <a:p>
            <a:r>
              <a:rPr lang="sv"/>
              <a:t>Recovery-modellen</a:t>
            </a:r>
          </a:p>
        </p:txBody>
      </p:sp>
    </p:spTree>
    <p:extLst>
      <p:ext uri="{BB962C8B-B14F-4D97-AF65-F5344CB8AC3E}">
        <p14:creationId xmlns:p14="http://schemas.microsoft.com/office/powerpoint/2010/main" val="3761086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apperssilhuetter av mångfärgade män som springer i spår">
            <a:extLst>
              <a:ext uri="{FF2B5EF4-FFF2-40B4-BE49-F238E27FC236}">
                <a16:creationId xmlns:a16="http://schemas.microsoft.com/office/drawing/2014/main" id="{8F13D782-ACA0-4A91-8E35-3402CC478C9D}"/>
              </a:ext>
            </a:extLst>
          </p:cNvPr>
          <p:cNvPicPr>
            <a:picLocks noGrp="1" noChangeAspect="1"/>
          </p:cNvPicPr>
          <p:nvPr>
            <p:ph type="pic" sz="quarter" idx="14"/>
          </p:nvPr>
        </p:nvPicPr>
        <p:blipFill>
          <a:blip r:embed="rId3"/>
          <a:srcRect l="27084" r="18716" b="2"/>
          <a:stretch>
            <a:fillRect/>
          </a:stretch>
        </p:blipFill>
        <p:spPr>
          <a:xfrm>
            <a:off x="6621517" y="-2168"/>
            <a:ext cx="5570484" cy="6860167"/>
          </a:xfrm>
          <a:prstGeom prst="rect">
            <a:avLst/>
          </a:prstGeom>
          <a:noFill/>
        </p:spPr>
      </p:pic>
      <p:sp>
        <p:nvSpPr>
          <p:cNvPr id="4" name="Content Placeholder 3">
            <a:extLst>
              <a:ext uri="{FF2B5EF4-FFF2-40B4-BE49-F238E27FC236}">
                <a16:creationId xmlns:a16="http://schemas.microsoft.com/office/drawing/2014/main" id="{CADD86FA-2F1D-F04F-6135-50C11274120C}"/>
              </a:ext>
            </a:extLst>
          </p:cNvPr>
          <p:cNvSpPr>
            <a:spLocks noGrp="1"/>
          </p:cNvSpPr>
          <p:nvPr>
            <p:ph type="body" sz="quarter" idx="17"/>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7524" y="1583767"/>
            <a:ext cx="5773445" cy="4791876"/>
          </a:xfrm>
        </p:spPr>
        <p:txBody>
          <a:bodyPr>
            <a:normAutofit/>
          </a:bodyPr>
          <a:lstStyle/>
          <a:p>
            <a:pPr marL="0" indent="0">
              <a:spcBef>
                <a:spcPts val="2500"/>
              </a:spcBef>
              <a:buFont typeface="Arial" panose="020B0604020202020204" pitchFamily="34" charset="0"/>
              <a:buNone/>
            </a:pPr>
            <a:r>
              <a:rPr lang="sv-SE" sz="1400" b="1" dirty="0" err="1"/>
              <a:t>Empowerment</a:t>
            </a:r>
            <a:r>
              <a:rPr lang="sv-SE" sz="1400" b="1" dirty="0"/>
              <a:t> koncept</a:t>
            </a:r>
          </a:p>
          <a:p>
            <a:pPr marL="0" lvl="1" indent="0">
              <a:buFont typeface="Arial" panose="020B0604020202020204" pitchFamily="34" charset="0"/>
              <a:buNone/>
            </a:pPr>
            <a:r>
              <a:rPr lang="sv-SE" sz="1400" dirty="0" err="1"/>
              <a:t>Empowerment</a:t>
            </a:r>
            <a:r>
              <a:rPr lang="sv-SE" sz="1400" dirty="0"/>
              <a:t>-teorin stärker individers förmåga att fatta beslut om sitt eget liv med rätt stöd.</a:t>
            </a:r>
          </a:p>
          <a:p>
            <a:pPr marL="0" indent="0">
              <a:spcBef>
                <a:spcPts val="2500"/>
              </a:spcBef>
              <a:buFont typeface="Arial" panose="020B0604020202020204" pitchFamily="34" charset="0"/>
              <a:buNone/>
            </a:pPr>
            <a:r>
              <a:rPr lang="sv-SE" sz="1400" b="1" dirty="0"/>
              <a:t>Bostad Först-strategi</a:t>
            </a:r>
          </a:p>
          <a:p>
            <a:pPr marL="0" lvl="1" indent="0">
              <a:buFont typeface="Arial" panose="020B0604020202020204" pitchFamily="34" charset="0"/>
              <a:buNone/>
            </a:pPr>
            <a:r>
              <a:rPr lang="sv-SE" sz="1400" dirty="0"/>
              <a:t>Bostad Först tillämpar </a:t>
            </a:r>
            <a:r>
              <a:rPr lang="sv-SE" sz="1400" dirty="0" err="1"/>
              <a:t>empowerment</a:t>
            </a:r>
            <a:r>
              <a:rPr lang="sv-SE" sz="1400" dirty="0"/>
              <a:t> genom att tillåta val av bostad och ovillkorlig (utöver hyreslagen) hyresrätt med personligt stöd.</a:t>
            </a:r>
          </a:p>
          <a:p>
            <a:pPr marL="0" indent="0">
              <a:spcBef>
                <a:spcPts val="2500"/>
              </a:spcBef>
              <a:buFont typeface="Arial" panose="020B0604020202020204" pitchFamily="34" charset="0"/>
              <a:buNone/>
            </a:pPr>
            <a:r>
              <a:rPr lang="sv-SE" sz="1400" b="1" dirty="0"/>
              <a:t>Kontroll och ansvar</a:t>
            </a:r>
          </a:p>
          <a:p>
            <a:pPr marL="0" lvl="1" indent="0">
              <a:buFont typeface="Arial" panose="020B0604020202020204" pitchFamily="34" charset="0"/>
              <a:buNone/>
            </a:pPr>
            <a:r>
              <a:rPr lang="sv-SE" sz="1400" dirty="0"/>
              <a:t>Att känna kontroll och ansvar är avgörande för långsiktig förändring genom </a:t>
            </a:r>
            <a:r>
              <a:rPr lang="sv-SE" sz="1400" dirty="0" err="1"/>
              <a:t>empowermentteori</a:t>
            </a:r>
            <a:r>
              <a:rPr lang="sv-SE" sz="1400" dirty="0"/>
              <a:t> i praktiken.</a:t>
            </a:r>
          </a:p>
          <a:p>
            <a:pPr marL="0" indent="0">
              <a:spcBef>
                <a:spcPts val="2500"/>
              </a:spcBef>
              <a:buFont typeface="Arial" panose="020B0604020202020204" pitchFamily="34" charset="0"/>
              <a:buNone/>
            </a:pPr>
            <a:r>
              <a:rPr lang="sv-SE" sz="1400" b="1" dirty="0"/>
              <a:t>Icke-dömandets filosofi</a:t>
            </a:r>
          </a:p>
          <a:p>
            <a:pPr marL="0" lvl="1" indent="0">
              <a:buFont typeface="Arial" panose="020B0604020202020204" pitchFamily="34" charset="0"/>
              <a:buNone/>
            </a:pPr>
            <a:r>
              <a:rPr lang="sv-SE" sz="1400" dirty="0"/>
              <a:t>Nyfikenhet på potential snarare än dömande av tidigare misslyckanden. ”</a:t>
            </a:r>
            <a:r>
              <a:rPr lang="sv-SE" sz="1400" dirty="0" err="1"/>
              <a:t>Strenghts</a:t>
            </a:r>
            <a:r>
              <a:rPr lang="sv-SE" sz="1400" dirty="0"/>
              <a:t> </a:t>
            </a:r>
            <a:r>
              <a:rPr lang="sv-SE" sz="1400" dirty="0" err="1"/>
              <a:t>Spotting</a:t>
            </a:r>
            <a:r>
              <a:rPr lang="sv-SE" sz="1400" dirty="0"/>
              <a:t>”</a:t>
            </a:r>
          </a:p>
        </p:txBody>
      </p:sp>
      <p:sp>
        <p:nvSpPr>
          <p:cNvPr id="2" name="Title 1">
            <a:extLst>
              <a:ext uri="{FF2B5EF4-FFF2-40B4-BE49-F238E27FC236}">
                <a16:creationId xmlns:a16="http://schemas.microsoft.com/office/drawing/2014/main" id="{34A1A15B-D86B-1A37-B73D-A685F4D8D148}"/>
              </a:ext>
            </a:extLst>
          </p:cNvPr>
          <p:cNvSpPr>
            <a:spLocks noGrp="1"/>
          </p:cNvSpPr>
          <p:nvPr>
            <p:ph type="title"/>
          </p:nvPr>
        </p:nvSpPr>
        <p:spPr>
          <a:xfrm>
            <a:off x="697523" y="482358"/>
            <a:ext cx="5773445" cy="896075"/>
          </a:xfrm>
        </p:spPr>
        <p:txBody>
          <a:bodyPr anchor="ctr">
            <a:normAutofit/>
          </a:bodyPr>
          <a:lstStyle/>
          <a:p>
            <a:r>
              <a:rPr lang="sv"/>
              <a:t>Empowerment-teorin</a:t>
            </a:r>
          </a:p>
        </p:txBody>
      </p:sp>
    </p:spTree>
    <p:extLst>
      <p:ext uri="{BB962C8B-B14F-4D97-AF65-F5344CB8AC3E}">
        <p14:creationId xmlns:p14="http://schemas.microsoft.com/office/powerpoint/2010/main" val="1434448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Viktning av röda och blå brädspelspjäser på vågen">
            <a:extLst>
              <a:ext uri="{FF2B5EF4-FFF2-40B4-BE49-F238E27FC236}">
                <a16:creationId xmlns:a16="http://schemas.microsoft.com/office/drawing/2014/main" id="{9B4C49EB-D2B1-4257-80C2-7039CB701CA3}"/>
              </a:ext>
            </a:extLst>
          </p:cNvPr>
          <p:cNvPicPr>
            <a:picLocks noGrp="1" noChangeAspect="1"/>
          </p:cNvPicPr>
          <p:nvPr>
            <p:ph type="pic" sz="quarter" idx="14"/>
          </p:nvPr>
        </p:nvPicPr>
        <p:blipFill>
          <a:blip r:embed="rId3"/>
          <a:srcRect l="18686" r="21022" b="-1"/>
          <a:stretch>
            <a:fillRect/>
          </a:stretch>
        </p:blipFill>
        <p:spPr>
          <a:xfrm>
            <a:off x="6621517" y="-2168"/>
            <a:ext cx="5570484" cy="6860167"/>
          </a:xfrm>
          <a:prstGeom prst="rect">
            <a:avLst/>
          </a:prstGeom>
          <a:noFill/>
        </p:spPr>
      </p:pic>
      <p:sp>
        <p:nvSpPr>
          <p:cNvPr id="4" name="Content Placeholder 3">
            <a:extLst>
              <a:ext uri="{FF2B5EF4-FFF2-40B4-BE49-F238E27FC236}">
                <a16:creationId xmlns:a16="http://schemas.microsoft.com/office/drawing/2014/main" id="{315791DA-CC8F-A1B3-6A82-52813060EFDE}"/>
              </a:ext>
            </a:extLst>
          </p:cNvPr>
          <p:cNvSpPr>
            <a:spLocks noGrp="1"/>
          </p:cNvSpPr>
          <p:nvPr>
            <p:ph type="body" sz="quarter" idx="17"/>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7524" y="1583767"/>
            <a:ext cx="5773445" cy="4791876"/>
          </a:xfrm>
        </p:spPr>
        <p:txBody>
          <a:bodyPr>
            <a:normAutofit/>
          </a:bodyPr>
          <a:lstStyle/>
          <a:p>
            <a:pPr marL="0" indent="0">
              <a:spcBef>
                <a:spcPts val="2500"/>
              </a:spcBef>
              <a:buFont typeface="Arial" panose="020B0604020202020204" pitchFamily="34" charset="0"/>
              <a:buNone/>
            </a:pPr>
            <a:r>
              <a:rPr lang="sv-SE" sz="1400" b="1" dirty="0"/>
              <a:t>Begreppet social rättvisa</a:t>
            </a:r>
          </a:p>
          <a:p>
            <a:pPr marL="0" lvl="1" indent="0">
              <a:buFont typeface="Arial" panose="020B0604020202020204" pitchFamily="34" charset="0"/>
              <a:buNone/>
            </a:pPr>
            <a:r>
              <a:rPr lang="sv-SE" sz="1400" dirty="0"/>
              <a:t>Social rättvisa fokuserar på jämlikhet, rättvisa och lika tillgång till resurser för alla medborgare.</a:t>
            </a:r>
          </a:p>
          <a:p>
            <a:pPr marL="0" indent="0">
              <a:spcBef>
                <a:spcPts val="2500"/>
              </a:spcBef>
              <a:buFont typeface="Arial" panose="020B0604020202020204" pitchFamily="34" charset="0"/>
              <a:buNone/>
            </a:pPr>
            <a:r>
              <a:rPr lang="sv-SE" sz="1400" b="1" dirty="0"/>
              <a:t>Bostad Först-modell</a:t>
            </a:r>
          </a:p>
          <a:p>
            <a:pPr marL="0" lvl="1" indent="0">
              <a:buFont typeface="Arial" panose="020B0604020202020204" pitchFamily="34" charset="0"/>
              <a:buNone/>
            </a:pPr>
            <a:r>
              <a:rPr lang="sv-SE" sz="1400" dirty="0"/>
              <a:t>Bostad Först erkänner bostad som en mänsklig rättighet och bemöter hemlöshet med värdighet och respekt.</a:t>
            </a:r>
          </a:p>
          <a:p>
            <a:pPr marL="0" indent="0">
              <a:spcBef>
                <a:spcPts val="2500"/>
              </a:spcBef>
              <a:buFont typeface="Arial" panose="020B0604020202020204" pitchFamily="34" charset="0"/>
              <a:buNone/>
            </a:pPr>
            <a:r>
              <a:rPr lang="sv-SE" sz="1400" b="1" dirty="0"/>
              <a:t>Utmana strukturell ojämlikhet</a:t>
            </a:r>
          </a:p>
          <a:p>
            <a:pPr marL="0" lvl="1" indent="0">
              <a:buFont typeface="Arial" panose="020B0604020202020204" pitchFamily="34" charset="0"/>
              <a:buNone/>
            </a:pPr>
            <a:r>
              <a:rPr lang="sv-SE" sz="1400" dirty="0"/>
              <a:t>Modellen utmanar traditionella bedömningssystem och strukturell diskriminering genom att fokusera på systemisk påverkan.</a:t>
            </a:r>
          </a:p>
          <a:p>
            <a:pPr marL="0" indent="0">
              <a:spcBef>
                <a:spcPts val="2500"/>
              </a:spcBef>
              <a:buFont typeface="Arial" panose="020B0604020202020204" pitchFamily="34" charset="0"/>
              <a:buNone/>
            </a:pPr>
            <a:r>
              <a:rPr lang="sv-SE" sz="1400" b="1" dirty="0"/>
              <a:t>Whitmans perspektiv</a:t>
            </a:r>
          </a:p>
          <a:p>
            <a:pPr marL="0" lvl="1" indent="0">
              <a:buFont typeface="Arial" panose="020B0604020202020204" pitchFamily="34" charset="0"/>
              <a:buNone/>
            </a:pPr>
            <a:r>
              <a:rPr lang="sv-SE" sz="1400" dirty="0"/>
              <a:t>Whitman manar till nyfikenhet på systemeffekter på individer snarare än att skylla på individens situation.</a:t>
            </a:r>
          </a:p>
        </p:txBody>
      </p:sp>
      <p:sp>
        <p:nvSpPr>
          <p:cNvPr id="2" name="Title 1">
            <a:extLst>
              <a:ext uri="{FF2B5EF4-FFF2-40B4-BE49-F238E27FC236}">
                <a16:creationId xmlns:a16="http://schemas.microsoft.com/office/drawing/2014/main" id="{F02CD1B2-032F-F682-246D-BC0B51C7ED34}"/>
              </a:ext>
            </a:extLst>
          </p:cNvPr>
          <p:cNvSpPr>
            <a:spLocks noGrp="1"/>
          </p:cNvSpPr>
          <p:nvPr>
            <p:ph type="title"/>
          </p:nvPr>
        </p:nvSpPr>
        <p:spPr>
          <a:xfrm>
            <a:off x="697523" y="482358"/>
            <a:ext cx="5773445" cy="896075"/>
          </a:xfrm>
        </p:spPr>
        <p:txBody>
          <a:bodyPr anchor="ctr">
            <a:normAutofit/>
          </a:bodyPr>
          <a:lstStyle/>
          <a:p>
            <a:r>
              <a:rPr lang="sv"/>
              <a:t>Social rättvisa</a:t>
            </a:r>
          </a:p>
        </p:txBody>
      </p:sp>
    </p:spTree>
    <p:extLst>
      <p:ext uri="{BB962C8B-B14F-4D97-AF65-F5344CB8AC3E}">
        <p14:creationId xmlns:p14="http://schemas.microsoft.com/office/powerpoint/2010/main" val="2811257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E3673-3CE6-9041-68CA-7DF89ADE0CE4}"/>
            </a:ext>
          </a:extLst>
        </p:cNvPr>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298BAF2-4A22-6DE6-7C53-6AB7BA9F96A6}"/>
              </a:ext>
            </a:extLst>
          </p:cNvPr>
          <p:cNvSpPr>
            <a:spLocks noGrp="1"/>
          </p:cNvSpPr>
          <p:nvPr>
            <p:ph type="body" sz="quarter" idx="16"/>
          </p:nvPr>
        </p:nvSpPr>
        <p:spPr/>
        <p:txBody>
          <a:bodyPr/>
          <a:lstStyle/>
          <a:p>
            <a:r>
              <a:rPr lang="en-US" sz="2400" kern="100" dirty="0">
                <a:effectLst/>
                <a:latin typeface="Aptos" panose="020B0004020202020204" pitchFamily="34" charset="0"/>
                <a:ea typeface="Aptos" panose="020B0004020202020204" pitchFamily="34" charset="0"/>
                <a:cs typeface="Times New Roman" panose="02020603050405020304" pitchFamily="18" charset="0"/>
              </a:rPr>
              <a:t>(</a:t>
            </a:r>
            <a:r>
              <a:rPr lang="en-US" kern="100" dirty="0">
                <a:latin typeface="Aptos" panose="020B0004020202020204" pitchFamily="34" charset="0"/>
                <a:ea typeface="Aptos" panose="020B0004020202020204" pitchFamily="34" charset="0"/>
                <a:cs typeface="Times New Roman" panose="02020603050405020304" pitchFamily="18" charset="0"/>
              </a:rPr>
              <a:t>Walt Whitman</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a:t>
            </a:r>
            <a:endParaRPr lang="sv-SE"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Platshållare för text 2">
            <a:extLst>
              <a:ext uri="{FF2B5EF4-FFF2-40B4-BE49-F238E27FC236}">
                <a16:creationId xmlns:a16="http://schemas.microsoft.com/office/drawing/2014/main" id="{2C9CC4EC-57BA-CFE8-C198-62928CCC6248}"/>
              </a:ext>
            </a:extLst>
          </p:cNvPr>
          <p:cNvSpPr>
            <a:spLocks noGrp="1"/>
          </p:cNvSpPr>
          <p:nvPr>
            <p:ph type="body" sz="quarter" idx="15"/>
          </p:nvPr>
        </p:nvSpPr>
        <p:spPr/>
        <p:txBody>
          <a:bodyPr/>
          <a:lstStyle/>
          <a:p>
            <a:r>
              <a:rPr lang="en-US" sz="3200" kern="100" dirty="0">
                <a:effectLst/>
                <a:latin typeface="Aptos" panose="020B0004020202020204" pitchFamily="34" charset="0"/>
                <a:ea typeface="Aptos" panose="020B0004020202020204" pitchFamily="34" charset="0"/>
                <a:cs typeface="Times New Roman" panose="02020603050405020304" pitchFamily="18" charset="0"/>
              </a:rPr>
              <a:t>“judge not as the judge judges but as the sun falling round a helpless thing”</a:t>
            </a:r>
            <a:endParaRPr lang="sv-SE" sz="3200" dirty="0"/>
          </a:p>
        </p:txBody>
      </p:sp>
    </p:spTree>
    <p:extLst>
      <p:ext uri="{BB962C8B-B14F-4D97-AF65-F5344CB8AC3E}">
        <p14:creationId xmlns:p14="http://schemas.microsoft.com/office/powerpoint/2010/main" val="841771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A06DA1-E7FD-8B45-B09D-9C473F344BCF}"/>
              </a:ext>
            </a:extLst>
          </p:cNvPr>
          <p:cNvSpPr>
            <a:spLocks noGrp="1"/>
          </p:cNvSpPr>
          <p:nvPr>
            <p:ph type="title"/>
          </p:nvPr>
        </p:nvSpPr>
        <p:spPr>
          <a:xfrm>
            <a:off x="697523" y="482356"/>
            <a:ext cx="10515600" cy="936869"/>
          </a:xfrm>
        </p:spPr>
        <p:txBody>
          <a:bodyPr/>
          <a:lstStyle/>
          <a:p>
            <a:endParaRPr lang="en-US"/>
          </a:p>
        </p:txBody>
      </p:sp>
      <p:graphicFrame>
        <p:nvGraphicFramePr>
          <p:cNvPr id="4" name="Tabell 3">
            <a:extLst>
              <a:ext uri="{FF2B5EF4-FFF2-40B4-BE49-F238E27FC236}">
                <a16:creationId xmlns:a16="http://schemas.microsoft.com/office/drawing/2014/main" id="{CE063782-4B0E-0CA0-E5A9-A4E90874209E}"/>
              </a:ext>
            </a:extLst>
          </p:cNvPr>
          <p:cNvGraphicFramePr>
            <a:graphicFrameLocks noGrp="1"/>
          </p:cNvGraphicFramePr>
          <p:nvPr>
            <p:extLst>
              <p:ext uri="{D42A27DB-BD31-4B8C-83A1-F6EECF244321}">
                <p14:modId xmlns:p14="http://schemas.microsoft.com/office/powerpoint/2010/main" val="190961835"/>
              </p:ext>
            </p:extLst>
          </p:nvPr>
        </p:nvGraphicFramePr>
        <p:xfrm>
          <a:off x="697523" y="1746708"/>
          <a:ext cx="10515601" cy="4634867"/>
        </p:xfrm>
        <a:graphic>
          <a:graphicData uri="http://schemas.openxmlformats.org/drawingml/2006/table">
            <a:tbl>
              <a:tblPr firstRow="1" bandRow="1">
                <a:tableStyleId>{21E4AEA4-8DFA-4A89-87EB-49C32662AFE0}</a:tableStyleId>
              </a:tblPr>
              <a:tblGrid>
                <a:gridCol w="3505389">
                  <a:extLst>
                    <a:ext uri="{9D8B030D-6E8A-4147-A177-3AD203B41FA5}">
                      <a16:colId xmlns:a16="http://schemas.microsoft.com/office/drawing/2014/main" val="1414972008"/>
                    </a:ext>
                  </a:extLst>
                </a:gridCol>
                <a:gridCol w="3526356">
                  <a:extLst>
                    <a:ext uri="{9D8B030D-6E8A-4147-A177-3AD203B41FA5}">
                      <a16:colId xmlns:a16="http://schemas.microsoft.com/office/drawing/2014/main" val="3199815826"/>
                    </a:ext>
                  </a:extLst>
                </a:gridCol>
                <a:gridCol w="3483856">
                  <a:extLst>
                    <a:ext uri="{9D8B030D-6E8A-4147-A177-3AD203B41FA5}">
                      <a16:colId xmlns:a16="http://schemas.microsoft.com/office/drawing/2014/main" val="2490030882"/>
                    </a:ext>
                  </a:extLst>
                </a:gridCol>
              </a:tblGrid>
              <a:tr h="391679">
                <a:tc>
                  <a:txBody>
                    <a:bodyPr/>
                    <a:lstStyle/>
                    <a:p>
                      <a:pPr>
                        <a:buNone/>
                      </a:pPr>
                      <a:r>
                        <a:rPr lang="sv-SE" sz="2100" kern="100">
                          <a:effectLst/>
                        </a:rPr>
                        <a:t>Teori</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dirty="0">
                          <a:effectLst/>
                        </a:rPr>
                        <a:t>Syn på Bostad Först</a:t>
                      </a:r>
                      <a:endParaRPr lang="sv-SE"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a:effectLst/>
                        </a:rPr>
                        <a:t>Risk vid fel tillämpning</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extLst>
                  <a:ext uri="{0D108BD9-81ED-4DB2-BD59-A6C34878D82A}">
                    <a16:rowId xmlns:a16="http://schemas.microsoft.com/office/drawing/2014/main" val="4005481944"/>
                  </a:ext>
                </a:extLst>
              </a:tr>
              <a:tr h="718078">
                <a:tc>
                  <a:txBody>
                    <a:bodyPr/>
                    <a:lstStyle/>
                    <a:p>
                      <a:pPr>
                        <a:buNone/>
                      </a:pPr>
                      <a:r>
                        <a:rPr lang="sv-SE" sz="2100" kern="100">
                          <a:effectLst/>
                        </a:rPr>
                        <a:t>1. Rättighetsbaserad</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dirty="0">
                          <a:effectLst/>
                        </a:rPr>
                        <a:t>Bostad = mänsklig rättighet</a:t>
                      </a:r>
                      <a:endParaRPr lang="sv-SE"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a:effectLst/>
                        </a:rPr>
                        <a:t>Villkorat boende → urholkad rättighet</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extLst>
                  <a:ext uri="{0D108BD9-81ED-4DB2-BD59-A6C34878D82A}">
                    <a16:rowId xmlns:a16="http://schemas.microsoft.com/office/drawing/2014/main" val="2852406247"/>
                  </a:ext>
                </a:extLst>
              </a:tr>
              <a:tr h="718078">
                <a:tc>
                  <a:txBody>
                    <a:bodyPr/>
                    <a:lstStyle/>
                    <a:p>
                      <a:pPr>
                        <a:buNone/>
                      </a:pPr>
                      <a:r>
                        <a:rPr lang="sv-SE" sz="2100" kern="100">
                          <a:effectLst/>
                        </a:rPr>
                        <a:t>2. Recovery/återhämtning</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dirty="0">
                          <a:effectLst/>
                        </a:rPr>
                        <a:t>En bostad möjliggör personlig utveckling</a:t>
                      </a:r>
                      <a:endParaRPr lang="sv-SE"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a:effectLst/>
                        </a:rPr>
                        <a:t>Tvång → tappar kontroll och tillit</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extLst>
                  <a:ext uri="{0D108BD9-81ED-4DB2-BD59-A6C34878D82A}">
                    <a16:rowId xmlns:a16="http://schemas.microsoft.com/office/drawing/2014/main" val="4070480773"/>
                  </a:ext>
                </a:extLst>
              </a:tr>
              <a:tr h="718078">
                <a:tc>
                  <a:txBody>
                    <a:bodyPr/>
                    <a:lstStyle/>
                    <a:p>
                      <a:pPr>
                        <a:buNone/>
                      </a:pPr>
                      <a:r>
                        <a:rPr lang="sv-SE" sz="2100" kern="100">
                          <a:effectLst/>
                        </a:rPr>
                        <a:t>3. Strukturellt/kritiskt</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a:effectLst/>
                        </a:rPr>
                        <a:t>Systemet ska anpassas till individen, inte tvärtom</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a:effectLst/>
                        </a:rPr>
                        <a:t>Blir endast för en “speciell” grupp</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extLst>
                  <a:ext uri="{0D108BD9-81ED-4DB2-BD59-A6C34878D82A}">
                    <a16:rowId xmlns:a16="http://schemas.microsoft.com/office/drawing/2014/main" val="3969032824"/>
                  </a:ext>
                </a:extLst>
              </a:tr>
              <a:tr h="1044477">
                <a:tc>
                  <a:txBody>
                    <a:bodyPr/>
                    <a:lstStyle/>
                    <a:p>
                      <a:pPr>
                        <a:buNone/>
                      </a:pPr>
                      <a:r>
                        <a:rPr lang="sv-SE" sz="2100" kern="100">
                          <a:effectLst/>
                        </a:rPr>
                        <a:t>4. Evidensbaserad/pragmatisk</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a:effectLst/>
                        </a:rPr>
                        <a:t>Det fungerar – därför bör det användas</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a:effectLst/>
                        </a:rPr>
                        <a:t>Mätresultat prioriteras över relation och behov</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extLst>
                  <a:ext uri="{0D108BD9-81ED-4DB2-BD59-A6C34878D82A}">
                    <a16:rowId xmlns:a16="http://schemas.microsoft.com/office/drawing/2014/main" val="1672521626"/>
                  </a:ext>
                </a:extLst>
              </a:tr>
              <a:tr h="1044477">
                <a:tc>
                  <a:txBody>
                    <a:bodyPr/>
                    <a:lstStyle/>
                    <a:p>
                      <a:pPr>
                        <a:buNone/>
                      </a:pPr>
                      <a:r>
                        <a:rPr lang="sv-SE" sz="2100" kern="100">
                          <a:effectLst/>
                        </a:rPr>
                        <a:t>5. “Last Resort” / Kritisk diskurs</a:t>
                      </a:r>
                      <a:endParaRPr lang="sv-SE" sz="2100" kern="10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dirty="0">
                          <a:effectLst/>
                        </a:rPr>
                        <a:t>Används först när allt annat misslyckats = Bostad Sist</a:t>
                      </a:r>
                      <a:endParaRPr lang="sv-SE"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tc>
                  <a:txBody>
                    <a:bodyPr/>
                    <a:lstStyle/>
                    <a:p>
                      <a:pPr>
                        <a:buNone/>
                      </a:pPr>
                      <a:r>
                        <a:rPr lang="sv-SE" sz="2100" kern="100" dirty="0">
                          <a:effectLst/>
                        </a:rPr>
                        <a:t>Urvattnat, cementerar trappmodellens logik</a:t>
                      </a:r>
                      <a:endParaRPr lang="sv-SE"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22400" marR="122400" marT="0" marB="0"/>
                </a:tc>
                <a:extLst>
                  <a:ext uri="{0D108BD9-81ED-4DB2-BD59-A6C34878D82A}">
                    <a16:rowId xmlns:a16="http://schemas.microsoft.com/office/drawing/2014/main" val="1036830300"/>
                  </a:ext>
                </a:extLst>
              </a:tr>
            </a:tbl>
          </a:graphicData>
        </a:graphic>
      </p:graphicFrame>
    </p:spTree>
    <p:extLst>
      <p:ext uri="{BB962C8B-B14F-4D97-AF65-F5344CB8AC3E}">
        <p14:creationId xmlns:p14="http://schemas.microsoft.com/office/powerpoint/2010/main" val="460290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descr="Successful man celebrating on top of a ladder. Image symbol of the overcoming of the human being.">
            <a:extLst>
              <a:ext uri="{FF2B5EF4-FFF2-40B4-BE49-F238E27FC236}">
                <a16:creationId xmlns:a16="http://schemas.microsoft.com/office/drawing/2014/main" id="{37A43953-CA75-119E-9C7A-5DA8D2D18294}"/>
              </a:ext>
            </a:extLst>
          </p:cNvPr>
          <p:cNvPicPr>
            <a:picLocks noChangeAspect="1"/>
          </p:cNvPicPr>
          <p:nvPr/>
        </p:nvPicPr>
        <p:blipFill>
          <a:blip r:embed="rId2"/>
          <a:srcRect l="4021" r="44418" b="2"/>
          <a:stretch>
            <a:fillRect/>
          </a:stretch>
        </p:blipFill>
        <p:spPr>
          <a:xfrm>
            <a:off x="6621517" y="-2168"/>
            <a:ext cx="5570484" cy="6860167"/>
          </a:xfrm>
          <a:custGeom>
            <a:avLst/>
            <a:gdLst>
              <a:gd name="connsiteX0" fmla="*/ 0 w 5570484"/>
              <a:gd name="connsiteY0" fmla="*/ 6858000 h 6858000"/>
              <a:gd name="connsiteX1" fmla="*/ 0 w 5570484"/>
              <a:gd name="connsiteY1" fmla="*/ 0 h 6858000"/>
              <a:gd name="connsiteX2" fmla="*/ 5570484 w 5570484"/>
              <a:gd name="connsiteY2" fmla="*/ 0 h 6858000"/>
              <a:gd name="connsiteX3" fmla="*/ 5570484 w 5570484"/>
              <a:gd name="connsiteY3" fmla="*/ 6858000 h 6858000"/>
              <a:gd name="connsiteX4" fmla="*/ 0 w 5570484"/>
              <a:gd name="connsiteY4" fmla="*/ 6858000 h 6858000"/>
              <a:gd name="connsiteX0" fmla="*/ 0 w 5570484"/>
              <a:gd name="connsiteY0" fmla="*/ 6863977 h 6863977"/>
              <a:gd name="connsiteX1" fmla="*/ 657412 w 5570484"/>
              <a:gd name="connsiteY1" fmla="*/ 0 h 6863977"/>
              <a:gd name="connsiteX2" fmla="*/ 5570484 w 5570484"/>
              <a:gd name="connsiteY2" fmla="*/ 5977 h 6863977"/>
              <a:gd name="connsiteX3" fmla="*/ 5570484 w 5570484"/>
              <a:gd name="connsiteY3" fmla="*/ 6863977 h 6863977"/>
              <a:gd name="connsiteX4" fmla="*/ 0 w 5570484"/>
              <a:gd name="connsiteY4" fmla="*/ 6863977 h 6863977"/>
              <a:gd name="connsiteX0" fmla="*/ 0 w 5570484"/>
              <a:gd name="connsiteY0" fmla="*/ 6860167 h 6860167"/>
              <a:gd name="connsiteX1" fmla="*/ 645982 w 5570484"/>
              <a:gd name="connsiteY1" fmla="*/ 0 h 6860167"/>
              <a:gd name="connsiteX2" fmla="*/ 5570484 w 5570484"/>
              <a:gd name="connsiteY2" fmla="*/ 2167 h 6860167"/>
              <a:gd name="connsiteX3" fmla="*/ 5570484 w 5570484"/>
              <a:gd name="connsiteY3" fmla="*/ 6860167 h 6860167"/>
              <a:gd name="connsiteX4" fmla="*/ 0 w 5570484"/>
              <a:gd name="connsiteY4" fmla="*/ 6860167 h 6860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484" h="6860167">
                <a:moveTo>
                  <a:pt x="0" y="6860167"/>
                </a:moveTo>
                <a:lnTo>
                  <a:pt x="645982" y="0"/>
                </a:lnTo>
                <a:lnTo>
                  <a:pt x="5570484" y="2167"/>
                </a:lnTo>
                <a:lnTo>
                  <a:pt x="5570484" y="6860167"/>
                </a:lnTo>
                <a:lnTo>
                  <a:pt x="0" y="6860167"/>
                </a:lnTo>
                <a:close/>
              </a:path>
            </a:pathLst>
          </a:custGeom>
          <a:noFill/>
        </p:spPr>
      </p:pic>
      <p:sp>
        <p:nvSpPr>
          <p:cNvPr id="3" name="Content Placeholder 2"/>
          <p:cNvSpPr>
            <a:spLocks noGrp="1"/>
          </p:cNvSpPr>
          <p:nvPr>
            <p:ph type="body" sz="quarter" idx="17"/>
          </p:nvPr>
        </p:nvSpPr>
        <p:spPr>
          <a:xfrm>
            <a:off x="697524" y="1583767"/>
            <a:ext cx="5773445" cy="4791876"/>
          </a:xfrm>
        </p:spPr>
        <p:txBody>
          <a:bodyPr>
            <a:normAutofit fontScale="92500" lnSpcReduction="10000"/>
          </a:bodyPr>
          <a:lstStyle/>
          <a:p>
            <a:r>
              <a:rPr dirty="0" err="1"/>
              <a:t>Erbjud</a:t>
            </a:r>
            <a:r>
              <a:rPr dirty="0"/>
              <a:t> permanent </a:t>
            </a:r>
            <a:r>
              <a:rPr dirty="0" err="1"/>
              <a:t>bostad</a:t>
            </a:r>
            <a:r>
              <a:rPr dirty="0"/>
              <a:t> </a:t>
            </a:r>
            <a:r>
              <a:rPr dirty="0" err="1"/>
              <a:t>utan</a:t>
            </a:r>
            <a:r>
              <a:rPr dirty="0"/>
              <a:t> </a:t>
            </a:r>
            <a:r>
              <a:rPr dirty="0" err="1"/>
              <a:t>krav</a:t>
            </a:r>
            <a:r>
              <a:rPr dirty="0"/>
              <a:t> </a:t>
            </a:r>
            <a:r>
              <a:rPr dirty="0" err="1"/>
              <a:t>på</a:t>
            </a:r>
            <a:r>
              <a:rPr dirty="0"/>
              <a:t> </a:t>
            </a:r>
            <a:r>
              <a:rPr dirty="0" err="1"/>
              <a:t>nykterhet</a:t>
            </a:r>
            <a:r>
              <a:rPr dirty="0"/>
              <a:t> </a:t>
            </a:r>
            <a:r>
              <a:rPr dirty="0" err="1"/>
              <a:t>eller</a:t>
            </a:r>
            <a:r>
              <a:rPr dirty="0"/>
              <a:t> </a:t>
            </a:r>
            <a:r>
              <a:rPr dirty="0" err="1"/>
              <a:t>behandling</a:t>
            </a:r>
            <a:r>
              <a:rPr dirty="0"/>
              <a:t>.</a:t>
            </a:r>
          </a:p>
          <a:p>
            <a:r>
              <a:rPr dirty="0" err="1"/>
              <a:t>Utgå</a:t>
            </a:r>
            <a:r>
              <a:rPr dirty="0"/>
              <a:t> </a:t>
            </a:r>
            <a:r>
              <a:rPr dirty="0" err="1"/>
              <a:t>från</a:t>
            </a:r>
            <a:r>
              <a:rPr dirty="0"/>
              <a:t> </a:t>
            </a:r>
            <a:r>
              <a:rPr dirty="0" err="1"/>
              <a:t>individens</a:t>
            </a:r>
            <a:r>
              <a:rPr dirty="0"/>
              <a:t> </a:t>
            </a:r>
            <a:r>
              <a:rPr dirty="0" err="1"/>
              <a:t>behov</a:t>
            </a:r>
            <a:r>
              <a:rPr dirty="0"/>
              <a:t> </a:t>
            </a:r>
            <a:r>
              <a:rPr dirty="0" err="1"/>
              <a:t>och</a:t>
            </a:r>
            <a:r>
              <a:rPr dirty="0"/>
              <a:t> </a:t>
            </a:r>
            <a:r>
              <a:rPr dirty="0" err="1"/>
              <a:t>önskemål</a:t>
            </a:r>
            <a:r>
              <a:rPr dirty="0"/>
              <a:t> vid </a:t>
            </a:r>
            <a:r>
              <a:rPr dirty="0" err="1"/>
              <a:t>stödinsatser</a:t>
            </a:r>
            <a:r>
              <a:rPr dirty="0"/>
              <a:t>.</a:t>
            </a:r>
            <a:r>
              <a:rPr lang="sv-SE" dirty="0"/>
              <a:t> Personcentrerat!</a:t>
            </a:r>
            <a:endParaRPr dirty="0"/>
          </a:p>
          <a:p>
            <a:r>
              <a:rPr dirty="0" err="1"/>
              <a:t>Säkerställ</a:t>
            </a:r>
            <a:r>
              <a:rPr dirty="0"/>
              <a:t> </a:t>
            </a:r>
            <a:r>
              <a:rPr dirty="0" err="1"/>
              <a:t>tvärsektoriellt</a:t>
            </a:r>
            <a:r>
              <a:rPr dirty="0"/>
              <a:t> </a:t>
            </a:r>
            <a:r>
              <a:rPr dirty="0" err="1"/>
              <a:t>samarbete</a:t>
            </a:r>
            <a:r>
              <a:rPr dirty="0"/>
              <a:t> </a:t>
            </a:r>
            <a:r>
              <a:rPr dirty="0" err="1"/>
              <a:t>mellan</a:t>
            </a:r>
            <a:r>
              <a:rPr dirty="0"/>
              <a:t> </a:t>
            </a:r>
            <a:r>
              <a:rPr dirty="0" err="1"/>
              <a:t>socialtjänst</a:t>
            </a:r>
            <a:r>
              <a:rPr dirty="0"/>
              <a:t>, </a:t>
            </a:r>
            <a:r>
              <a:rPr dirty="0" err="1"/>
              <a:t>vård</a:t>
            </a:r>
            <a:r>
              <a:rPr dirty="0"/>
              <a:t> </a:t>
            </a:r>
            <a:r>
              <a:rPr dirty="0" err="1"/>
              <a:t>och</a:t>
            </a:r>
            <a:r>
              <a:rPr dirty="0"/>
              <a:t> </a:t>
            </a:r>
            <a:r>
              <a:rPr dirty="0" err="1"/>
              <a:t>bostadssektor</a:t>
            </a:r>
            <a:r>
              <a:rPr dirty="0"/>
              <a:t>.</a:t>
            </a:r>
          </a:p>
          <a:p>
            <a:r>
              <a:rPr dirty="0"/>
              <a:t>Skapa </a:t>
            </a:r>
            <a:r>
              <a:rPr dirty="0" err="1"/>
              <a:t>långsiktiga</a:t>
            </a:r>
            <a:r>
              <a:rPr dirty="0"/>
              <a:t> </a:t>
            </a:r>
            <a:r>
              <a:rPr dirty="0" err="1"/>
              <a:t>finansieringslösningar</a:t>
            </a:r>
            <a:r>
              <a:rPr dirty="0"/>
              <a:t> för </a:t>
            </a:r>
            <a:r>
              <a:rPr dirty="0" err="1"/>
              <a:t>boendestöd</a:t>
            </a:r>
            <a:r>
              <a:rPr dirty="0"/>
              <a:t> </a:t>
            </a:r>
            <a:r>
              <a:rPr dirty="0" err="1"/>
              <a:t>och</a:t>
            </a:r>
            <a:r>
              <a:rPr dirty="0"/>
              <a:t> </a:t>
            </a:r>
            <a:r>
              <a:rPr dirty="0" err="1"/>
              <a:t>uppföljning</a:t>
            </a:r>
            <a:r>
              <a:rPr dirty="0"/>
              <a:t>.</a:t>
            </a:r>
          </a:p>
          <a:p>
            <a:r>
              <a:rPr dirty="0" err="1"/>
              <a:t>Utbilda</a:t>
            </a:r>
            <a:r>
              <a:rPr dirty="0"/>
              <a:t> personal </a:t>
            </a:r>
            <a:r>
              <a:rPr dirty="0" err="1"/>
              <a:t>i</a:t>
            </a:r>
            <a:r>
              <a:rPr dirty="0"/>
              <a:t> </a:t>
            </a:r>
            <a:r>
              <a:rPr dirty="0" err="1"/>
              <a:t>icke-dömande</a:t>
            </a:r>
            <a:r>
              <a:rPr dirty="0"/>
              <a:t> </a:t>
            </a:r>
            <a:r>
              <a:rPr dirty="0" err="1"/>
              <a:t>bemötand</a:t>
            </a:r>
            <a:r>
              <a:rPr lang="sv-SE" dirty="0"/>
              <a:t>e, </a:t>
            </a:r>
            <a:r>
              <a:rPr dirty="0"/>
              <a:t>trauma-</a:t>
            </a:r>
            <a:r>
              <a:rPr dirty="0" err="1"/>
              <a:t>medvetet</a:t>
            </a:r>
            <a:r>
              <a:rPr dirty="0"/>
              <a:t> </a:t>
            </a:r>
            <a:r>
              <a:rPr lang="sv-SE" dirty="0"/>
              <a:t>och styrkebaserat </a:t>
            </a:r>
            <a:r>
              <a:rPr dirty="0" err="1"/>
              <a:t>arbetssätt</a:t>
            </a:r>
            <a:r>
              <a:rPr dirty="0"/>
              <a:t>.</a:t>
            </a:r>
            <a:r>
              <a:rPr lang="sv-SE" dirty="0"/>
              <a:t> Värdegrund och tro på modellen helt avgörande!</a:t>
            </a:r>
          </a:p>
          <a:p>
            <a:r>
              <a:rPr lang="sv"/>
              <a:t>Laga rätt rätt – med rätt ingredienser!</a:t>
            </a:r>
            <a:endParaRPr dirty="0"/>
          </a:p>
        </p:txBody>
      </p:sp>
      <p:sp>
        <p:nvSpPr>
          <p:cNvPr id="2" name="Title 1"/>
          <p:cNvSpPr>
            <a:spLocks noGrp="1"/>
          </p:cNvSpPr>
          <p:nvPr>
            <p:ph type="title"/>
          </p:nvPr>
        </p:nvSpPr>
        <p:spPr>
          <a:xfrm>
            <a:off x="697523" y="482358"/>
            <a:ext cx="5773445" cy="896075"/>
          </a:xfrm>
        </p:spPr>
        <p:txBody>
          <a:bodyPr anchor="ctr">
            <a:normAutofit/>
          </a:bodyPr>
          <a:lstStyle/>
          <a:p>
            <a:r>
              <a:rPr dirty="0" err="1"/>
              <a:t>Policyimplikationer</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03090A0-4421-5F95-F5EF-E6CCFDD2015C}"/>
              </a:ext>
            </a:extLst>
          </p:cNvPr>
          <p:cNvSpPr>
            <a:spLocks noGrp="1"/>
          </p:cNvSpPr>
          <p:nvPr>
            <p:ph type="body" sz="quarter" idx="19"/>
          </p:nvPr>
        </p:nvSpPr>
        <p:spPr/>
        <p:txBody>
          <a:bodyPr/>
          <a:lstStyle/>
          <a:p>
            <a:r>
              <a:rPr lang="sv-SE" dirty="0"/>
              <a:t>Tack för er tid!</a:t>
            </a:r>
          </a:p>
        </p:txBody>
      </p:sp>
    </p:spTree>
    <p:extLst>
      <p:ext uri="{BB962C8B-B14F-4D97-AF65-F5344CB8AC3E}">
        <p14:creationId xmlns:p14="http://schemas.microsoft.com/office/powerpoint/2010/main" val="260990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9A323-FB2C-918F-5D04-23AD636B53BE}"/>
            </a:ext>
          </a:extLst>
        </p:cNvPr>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07B5363-0B28-92CE-7A11-9B27F3EFE0FB}"/>
              </a:ext>
            </a:extLst>
          </p:cNvPr>
          <p:cNvSpPr>
            <a:spLocks noGrp="1"/>
          </p:cNvSpPr>
          <p:nvPr>
            <p:ph type="title"/>
          </p:nvPr>
        </p:nvSpPr>
        <p:spPr>
          <a:xfrm>
            <a:off x="7242526" y="457200"/>
            <a:ext cx="4437283" cy="1410020"/>
          </a:xfrm>
        </p:spPr>
        <p:txBody>
          <a:bodyPr anchor="b">
            <a:normAutofit/>
          </a:bodyPr>
          <a:lstStyle/>
          <a:p>
            <a:r>
              <a:rPr lang="sv-SE" sz="3100" dirty="0"/>
              <a:t>Bostad Först, Bostad Kanske, Bostad sist eller aldrig?</a:t>
            </a:r>
          </a:p>
        </p:txBody>
      </p:sp>
      <p:pic>
        <p:nvPicPr>
          <p:cNvPr id="5" name="Picture 4" descr="Hus i vinter">
            <a:extLst>
              <a:ext uri="{FF2B5EF4-FFF2-40B4-BE49-F238E27FC236}">
                <a16:creationId xmlns:a16="http://schemas.microsoft.com/office/drawing/2014/main" id="{D9FDF8F6-5042-2AD1-701F-4E56CA6BB22C}"/>
              </a:ext>
            </a:extLst>
          </p:cNvPr>
          <p:cNvPicPr>
            <a:picLocks noChangeAspect="1"/>
          </p:cNvPicPr>
          <p:nvPr/>
        </p:nvPicPr>
        <p:blipFill>
          <a:blip r:embed="rId2"/>
          <a:srcRect l="22342" r="12240" b="-1"/>
          <a:stretch>
            <a:fillRect/>
          </a:stretch>
        </p:blipFill>
        <p:spPr>
          <a:xfrm>
            <a:off x="20" y="10"/>
            <a:ext cx="6721048" cy="6857990"/>
          </a:xfrm>
          <a:prstGeom prst="rect">
            <a:avLst/>
          </a:prstGeom>
          <a:noFill/>
        </p:spPr>
      </p:pic>
      <p:sp>
        <p:nvSpPr>
          <p:cNvPr id="3" name="Platshållare för text 2">
            <a:extLst>
              <a:ext uri="{FF2B5EF4-FFF2-40B4-BE49-F238E27FC236}">
                <a16:creationId xmlns:a16="http://schemas.microsoft.com/office/drawing/2014/main" id="{363A4123-6C81-843C-7813-2F5221709780}"/>
              </a:ext>
            </a:extLst>
          </p:cNvPr>
          <p:cNvSpPr>
            <a:spLocks noGrp="1"/>
          </p:cNvSpPr>
          <p:nvPr>
            <p:ph sz="quarter" idx="14"/>
          </p:nvPr>
        </p:nvSpPr>
        <p:spPr>
          <a:xfrm>
            <a:off x="7242463" y="2034314"/>
            <a:ext cx="4437283" cy="4274411"/>
          </a:xfrm>
        </p:spPr>
        <p:txBody>
          <a:bodyPr>
            <a:normAutofit/>
          </a:bodyPr>
          <a:lstStyle/>
          <a:p>
            <a:r>
              <a:rPr lang="sv-SE" dirty="0"/>
              <a:t>Studien visar att inom den svenska kontexten, där restriktiv narkotikapolitik råder och socialtjänsten har skyldighet att motverka droganvändning, framstår Bostad Först ofta som en "sista utväg" för klienter som anses vara icke-föränderliga, snarare än som en rättighetsbaserad förstahandsinsats. </a:t>
            </a:r>
          </a:p>
          <a:p>
            <a:r>
              <a:rPr lang="sv-SE" dirty="0"/>
              <a:t>Lindwall (2024)</a:t>
            </a:r>
          </a:p>
          <a:p>
            <a:endParaRPr lang="sv-SE" dirty="0"/>
          </a:p>
        </p:txBody>
      </p:sp>
    </p:spTree>
    <p:extLst>
      <p:ext uri="{BB962C8B-B14F-4D97-AF65-F5344CB8AC3E}">
        <p14:creationId xmlns:p14="http://schemas.microsoft.com/office/powerpoint/2010/main" val="3284995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sta nudlar virvlade på en förgrening">
            <a:extLst>
              <a:ext uri="{FF2B5EF4-FFF2-40B4-BE49-F238E27FC236}">
                <a16:creationId xmlns:a16="http://schemas.microsoft.com/office/drawing/2014/main" id="{D2090F4D-99B4-A58B-695A-81EB8D1B144E}"/>
              </a:ext>
            </a:extLst>
          </p:cNvPr>
          <p:cNvPicPr>
            <a:picLocks noChangeAspect="1"/>
          </p:cNvPicPr>
          <p:nvPr/>
        </p:nvPicPr>
        <p:blipFill>
          <a:blip r:embed="rId3"/>
          <a:srcRect l="28189" r="17610" b="2"/>
          <a:stretch>
            <a:fillRect/>
          </a:stretch>
        </p:blipFill>
        <p:spPr>
          <a:xfrm>
            <a:off x="6621517" y="-2168"/>
            <a:ext cx="5570484" cy="6860167"/>
          </a:xfrm>
          <a:custGeom>
            <a:avLst/>
            <a:gdLst>
              <a:gd name="connsiteX0" fmla="*/ 0 w 5570484"/>
              <a:gd name="connsiteY0" fmla="*/ 6858000 h 6858000"/>
              <a:gd name="connsiteX1" fmla="*/ 0 w 5570484"/>
              <a:gd name="connsiteY1" fmla="*/ 0 h 6858000"/>
              <a:gd name="connsiteX2" fmla="*/ 5570484 w 5570484"/>
              <a:gd name="connsiteY2" fmla="*/ 0 h 6858000"/>
              <a:gd name="connsiteX3" fmla="*/ 5570484 w 5570484"/>
              <a:gd name="connsiteY3" fmla="*/ 6858000 h 6858000"/>
              <a:gd name="connsiteX4" fmla="*/ 0 w 5570484"/>
              <a:gd name="connsiteY4" fmla="*/ 6858000 h 6858000"/>
              <a:gd name="connsiteX0" fmla="*/ 0 w 5570484"/>
              <a:gd name="connsiteY0" fmla="*/ 6863977 h 6863977"/>
              <a:gd name="connsiteX1" fmla="*/ 657412 w 5570484"/>
              <a:gd name="connsiteY1" fmla="*/ 0 h 6863977"/>
              <a:gd name="connsiteX2" fmla="*/ 5570484 w 5570484"/>
              <a:gd name="connsiteY2" fmla="*/ 5977 h 6863977"/>
              <a:gd name="connsiteX3" fmla="*/ 5570484 w 5570484"/>
              <a:gd name="connsiteY3" fmla="*/ 6863977 h 6863977"/>
              <a:gd name="connsiteX4" fmla="*/ 0 w 5570484"/>
              <a:gd name="connsiteY4" fmla="*/ 6863977 h 6863977"/>
              <a:gd name="connsiteX0" fmla="*/ 0 w 5570484"/>
              <a:gd name="connsiteY0" fmla="*/ 6860167 h 6860167"/>
              <a:gd name="connsiteX1" fmla="*/ 645982 w 5570484"/>
              <a:gd name="connsiteY1" fmla="*/ 0 h 6860167"/>
              <a:gd name="connsiteX2" fmla="*/ 5570484 w 5570484"/>
              <a:gd name="connsiteY2" fmla="*/ 2167 h 6860167"/>
              <a:gd name="connsiteX3" fmla="*/ 5570484 w 5570484"/>
              <a:gd name="connsiteY3" fmla="*/ 6860167 h 6860167"/>
              <a:gd name="connsiteX4" fmla="*/ 0 w 5570484"/>
              <a:gd name="connsiteY4" fmla="*/ 6860167 h 6860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484" h="6860167">
                <a:moveTo>
                  <a:pt x="0" y="6860167"/>
                </a:moveTo>
                <a:lnTo>
                  <a:pt x="645982" y="0"/>
                </a:lnTo>
                <a:lnTo>
                  <a:pt x="5570484" y="2167"/>
                </a:lnTo>
                <a:lnTo>
                  <a:pt x="5570484" y="6860167"/>
                </a:lnTo>
                <a:lnTo>
                  <a:pt x="0" y="6860167"/>
                </a:lnTo>
                <a:close/>
              </a:path>
            </a:pathLst>
          </a:custGeom>
          <a:noFill/>
        </p:spPr>
      </p:pic>
      <p:sp>
        <p:nvSpPr>
          <p:cNvPr id="3" name="Subtitle 2">
            <a:extLst>
              <a:ext uri="{FF2B5EF4-FFF2-40B4-BE49-F238E27FC236}">
                <a16:creationId xmlns:a16="http://schemas.microsoft.com/office/drawing/2014/main" id="{DC2BE8A5-CB13-F8F6-321F-6072530A6A6C}"/>
              </a:ext>
            </a:extLst>
          </p:cNvPr>
          <p:cNvSpPr>
            <a:spLocks noGrp="1"/>
          </p:cNvSpPr>
          <p:nvPr>
            <p:ph type="body" sz="quarter" idx="17"/>
          </p:nvPr>
        </p:nvSpPr>
        <p:spPr>
          <a:xfrm>
            <a:off x="697524" y="1583767"/>
            <a:ext cx="5773445" cy="4791876"/>
          </a:xfrm>
        </p:spPr>
        <p:txBody>
          <a:bodyPr>
            <a:normAutofit/>
          </a:bodyPr>
          <a:lstStyle/>
          <a:p>
            <a:endParaRPr lang="sv" dirty="0"/>
          </a:p>
        </p:txBody>
      </p:sp>
      <p:sp>
        <p:nvSpPr>
          <p:cNvPr id="2" name="Title 1">
            <a:extLst>
              <a:ext uri="{FF2B5EF4-FFF2-40B4-BE49-F238E27FC236}">
                <a16:creationId xmlns:a16="http://schemas.microsoft.com/office/drawing/2014/main" id="{C6E051E8-CD71-FD15-2D12-2249E3FAE53B}"/>
              </a:ext>
            </a:extLst>
          </p:cNvPr>
          <p:cNvSpPr>
            <a:spLocks noGrp="1"/>
          </p:cNvSpPr>
          <p:nvPr>
            <p:ph type="title"/>
          </p:nvPr>
        </p:nvSpPr>
        <p:spPr>
          <a:xfrm>
            <a:off x="697523" y="482358"/>
            <a:ext cx="5773445" cy="896075"/>
          </a:xfrm>
        </p:spPr>
        <p:txBody>
          <a:bodyPr anchor="ctr">
            <a:normAutofit/>
          </a:bodyPr>
          <a:lstStyle/>
          <a:p>
            <a:r>
              <a:rPr lang="sv" sz="2800" dirty="0"/>
              <a:t>Bostad Först vs. Spaghetti Carbonara</a:t>
            </a:r>
          </a:p>
        </p:txBody>
      </p:sp>
    </p:spTree>
    <p:extLst>
      <p:ext uri="{BB962C8B-B14F-4D97-AF65-F5344CB8AC3E}">
        <p14:creationId xmlns:p14="http://schemas.microsoft.com/office/powerpoint/2010/main" val="24260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nodePh="1">
                                  <p:stCondLst>
                                    <p:cond delay="1000"/>
                                  </p:stCondLst>
                                  <p:endCondLst>
                                    <p:cond evt="begin" delay="0">
                                      <p:tn val="8"/>
                                    </p:cond>
                                  </p:end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1" nodeType="withEffect" nodePh="1">
                                  <p:stCondLst>
                                    <p:cond delay="250"/>
                                  </p:stCondLst>
                                  <p:endCondLst>
                                    <p:cond evt="begin" delay="0">
                                      <p:tn val="11"/>
                                    </p:cond>
                                  </p:end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ED37-2C88-995E-5AD7-DE062F40084D}"/>
              </a:ext>
            </a:extLst>
          </p:cNvPr>
          <p:cNvSpPr>
            <a:spLocks noGrp="1"/>
          </p:cNvSpPr>
          <p:nvPr>
            <p:ph type="title"/>
          </p:nvPr>
        </p:nvSpPr>
        <p:spPr>
          <a:xfrm>
            <a:off x="8064062" y="457199"/>
            <a:ext cx="3617863" cy="1860331"/>
          </a:xfrm>
        </p:spPr>
        <p:txBody>
          <a:bodyPr anchor="b">
            <a:normAutofit/>
          </a:bodyPr>
          <a:lstStyle/>
          <a:p>
            <a:r>
              <a:rPr lang="sv" sz="4100"/>
              <a:t>Bostad först vs. Spaghetti Carbonara</a:t>
            </a:r>
          </a:p>
        </p:txBody>
      </p:sp>
      <p:pic>
        <p:nvPicPr>
          <p:cNvPr id="3" name="Content Placeholder 4">
            <a:extLst>
              <a:ext uri="{FF2B5EF4-FFF2-40B4-BE49-F238E27FC236}">
                <a16:creationId xmlns:a16="http://schemas.microsoft.com/office/drawing/2014/main" id="{DA1ECBD1-FACE-9A18-1D7B-C8301E92A90D}"/>
              </a:ext>
            </a:extLst>
          </p:cNvPr>
          <p:cNvPicPr>
            <a:picLocks noChangeAspect="1"/>
          </p:cNvPicPr>
          <p:nvPr/>
        </p:nvPicPr>
        <p:blipFill>
          <a:blip r:embed="rId3"/>
          <a:srcRect l="14944" r="11640" b="-1"/>
          <a:stretch>
            <a:fillRect/>
          </a:stretch>
        </p:blipFill>
        <p:spPr>
          <a:xfrm>
            <a:off x="-1" y="10"/>
            <a:ext cx="7542725" cy="6857990"/>
          </a:xfrm>
          <a:prstGeom prst="rect">
            <a:avLst/>
          </a:prstGeom>
          <a:noFill/>
        </p:spPr>
      </p:pic>
      <p:sp>
        <p:nvSpPr>
          <p:cNvPr id="4" name="Content Placeholder 3">
            <a:extLst>
              <a:ext uri="{FF2B5EF4-FFF2-40B4-BE49-F238E27FC236}">
                <a16:creationId xmlns:a16="http://schemas.microsoft.com/office/drawing/2014/main" id="{618A0673-CDA8-A075-C842-BE57DFA42E0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064061" y="2486370"/>
            <a:ext cx="3617863" cy="3857186"/>
          </a:xfrm>
        </p:spPr>
        <p:txBody>
          <a:bodyPr>
            <a:normAutofit lnSpcReduction="10000"/>
          </a:bodyPr>
          <a:lstStyle/>
          <a:p>
            <a:pPr marL="0" indent="0">
              <a:spcBef>
                <a:spcPts val="2500"/>
              </a:spcBef>
              <a:buFont typeface="Arial" panose="020B0604020202020204" pitchFamily="34" charset="0"/>
              <a:buNone/>
            </a:pPr>
            <a:r>
              <a:rPr lang="sv-SE" sz="1400" b="1" dirty="0"/>
              <a:t>Grundläggande principer för Bostad först</a:t>
            </a:r>
          </a:p>
          <a:p>
            <a:pPr marL="0" lvl="1" indent="0">
              <a:buFont typeface="Arial" panose="020B0604020202020204" pitchFamily="34" charset="0"/>
              <a:buNone/>
            </a:pPr>
            <a:r>
              <a:rPr lang="sv-SE" sz="1400" dirty="0"/>
              <a:t>Bostad först fokuserar på omedelbar bostaddirekt utan förhandsvillkor och betonar klientens autonomi och stöd. Bostad Först handlar om människor! Det grundläggande är att lyssna! Och, Bostad Först är inget utslussningsprogram! Hembesök.</a:t>
            </a:r>
          </a:p>
          <a:p>
            <a:pPr marL="0" indent="0">
              <a:spcBef>
                <a:spcPts val="2500"/>
              </a:spcBef>
              <a:buFont typeface="Arial" panose="020B0604020202020204" pitchFamily="34" charset="0"/>
              <a:buNone/>
            </a:pPr>
            <a:r>
              <a:rPr lang="sv-SE" sz="1400" b="1" dirty="0"/>
              <a:t>Traditionell Spaghetti </a:t>
            </a:r>
            <a:r>
              <a:rPr lang="sv-SE" sz="1400" b="1" dirty="0" err="1"/>
              <a:t>Carbonara</a:t>
            </a:r>
            <a:endParaRPr lang="sv-SE" sz="1400" b="1" dirty="0"/>
          </a:p>
          <a:p>
            <a:pPr marL="0" lvl="1" indent="0">
              <a:buFont typeface="Arial" panose="020B0604020202020204" pitchFamily="34" charset="0"/>
              <a:buNone/>
            </a:pPr>
            <a:r>
              <a:rPr lang="sv-SE" sz="1400" dirty="0"/>
              <a:t>Traditionell </a:t>
            </a:r>
            <a:r>
              <a:rPr lang="sv-SE" sz="1400" dirty="0" err="1"/>
              <a:t>carbonara</a:t>
            </a:r>
            <a:r>
              <a:rPr lang="sv-SE" sz="1400" dirty="0"/>
              <a:t> använder enkla ingredienser som ägg, ost, </a:t>
            </a:r>
            <a:r>
              <a:rPr lang="sv-SE" sz="1400" dirty="0" err="1"/>
              <a:t>pancetta</a:t>
            </a:r>
            <a:r>
              <a:rPr lang="sv-SE" sz="1400" dirty="0"/>
              <a:t> och peppar för sin distinkta smak.</a:t>
            </a:r>
          </a:p>
          <a:p>
            <a:pPr marL="0" indent="0">
              <a:spcBef>
                <a:spcPts val="2500"/>
              </a:spcBef>
              <a:buFont typeface="Arial" panose="020B0604020202020204" pitchFamily="34" charset="0"/>
              <a:buNone/>
            </a:pPr>
            <a:r>
              <a:rPr lang="sv-SE" sz="1400" b="1" dirty="0"/>
              <a:t>Metafor för integritet</a:t>
            </a:r>
          </a:p>
          <a:p>
            <a:pPr marL="0" lvl="1" indent="0">
              <a:buFont typeface="Arial" panose="020B0604020202020204" pitchFamily="34" charset="0"/>
              <a:buNone/>
            </a:pPr>
            <a:r>
              <a:rPr lang="sv-SE" sz="1400" dirty="0"/>
              <a:t>Precis som </a:t>
            </a:r>
            <a:r>
              <a:rPr lang="sv-SE" sz="1400" dirty="0" err="1"/>
              <a:t>carbonara</a:t>
            </a:r>
            <a:r>
              <a:rPr lang="sv-SE" sz="1400" dirty="0"/>
              <a:t> kräver autentiska ingredienser, beror Bostad </a:t>
            </a:r>
            <a:r>
              <a:rPr lang="sv-SE" sz="1400" dirty="0" err="1"/>
              <a:t>Försts</a:t>
            </a:r>
            <a:r>
              <a:rPr lang="sv-SE" sz="1400" dirty="0"/>
              <a:t> effektivitet på att man följer dess </a:t>
            </a:r>
            <a:r>
              <a:rPr lang="sv-SE" sz="1400" dirty="0" err="1"/>
              <a:t>kärnprinciper</a:t>
            </a:r>
            <a:r>
              <a:rPr lang="sv-SE" sz="1400" dirty="0"/>
              <a:t>. En enkel modell för människor med komplexa behov.</a:t>
            </a:r>
          </a:p>
        </p:txBody>
      </p:sp>
    </p:spTree>
    <p:extLst>
      <p:ext uri="{BB962C8B-B14F-4D97-AF65-F5344CB8AC3E}">
        <p14:creationId xmlns:p14="http://schemas.microsoft.com/office/powerpoint/2010/main" val="2787990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odell av ett hus på en solros, Dream House Concept">
            <a:extLst>
              <a:ext uri="{FF2B5EF4-FFF2-40B4-BE49-F238E27FC236}">
                <a16:creationId xmlns:a16="http://schemas.microsoft.com/office/drawing/2014/main" id="{025B403B-FC87-40EF-84E7-452DAE5459BF}"/>
              </a:ext>
            </a:extLst>
          </p:cNvPr>
          <p:cNvPicPr>
            <a:picLocks noGrp="1" noChangeAspect="1"/>
          </p:cNvPicPr>
          <p:nvPr>
            <p:ph type="pic" sz="quarter" idx="14"/>
          </p:nvPr>
        </p:nvPicPr>
        <p:blipFill>
          <a:blip r:embed="rId3"/>
          <a:srcRect l="2966" r="42834" b="2"/>
          <a:stretch>
            <a:fillRect/>
          </a:stretch>
        </p:blipFill>
        <p:spPr>
          <a:xfrm>
            <a:off x="6621517" y="-2168"/>
            <a:ext cx="5570484" cy="6860167"/>
          </a:xfrm>
          <a:prstGeom prst="rect">
            <a:avLst/>
          </a:prstGeom>
          <a:noFill/>
        </p:spPr>
      </p:pic>
      <p:sp>
        <p:nvSpPr>
          <p:cNvPr id="4" name="Content Placeholder 3">
            <a:extLst>
              <a:ext uri="{FF2B5EF4-FFF2-40B4-BE49-F238E27FC236}">
                <a16:creationId xmlns:a16="http://schemas.microsoft.com/office/drawing/2014/main" id="{5002AF6D-8250-5332-0635-8328CB7B047A}"/>
              </a:ext>
            </a:extLst>
          </p:cNvPr>
          <p:cNvSpPr>
            <a:spLocks noGrp="1"/>
          </p:cNvSpPr>
          <p:nvPr>
            <p:ph type="body" sz="quarter" idx="17"/>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7524" y="1583767"/>
            <a:ext cx="5773445" cy="4791876"/>
          </a:xfrm>
        </p:spPr>
        <p:txBody>
          <a:bodyPr>
            <a:normAutofit fontScale="92500" lnSpcReduction="20000"/>
          </a:bodyPr>
          <a:lstStyle/>
          <a:p>
            <a:r>
              <a:rPr lang="sv-SE" b="1" dirty="0"/>
              <a:t>”KONSUMENTVAL”</a:t>
            </a:r>
            <a:r>
              <a:rPr lang="sv-SE" dirty="0"/>
              <a:t> Val i boende och tjänster betonar självbestämmande</a:t>
            </a:r>
          </a:p>
          <a:p>
            <a:r>
              <a:rPr lang="sv-SE" b="1" dirty="0"/>
              <a:t>SEPARATION AV BOENDE OCH BEHANDLING </a:t>
            </a:r>
            <a:r>
              <a:rPr lang="sv-SE" dirty="0"/>
              <a:t>Omedelbar tillgång till boende utan behandling eller nykterhet som förutsättningar</a:t>
            </a:r>
          </a:p>
          <a:p>
            <a:r>
              <a:rPr lang="sv-SE" b="1" dirty="0"/>
              <a:t>TILLHANDAHÅLLA TJÄNSTER SOM MATCHAR BEHOV</a:t>
            </a:r>
            <a:r>
              <a:rPr lang="sv-SE" dirty="0"/>
              <a:t> Programmet tillhandahåller eller samordnar tjänster</a:t>
            </a:r>
          </a:p>
          <a:p>
            <a:r>
              <a:rPr lang="sv-SE" b="1" dirty="0"/>
              <a:t>ÅTERHÄMTNINGSORIENTERAD TJÄNSTEFILOSOFI</a:t>
            </a:r>
            <a:r>
              <a:rPr lang="sv-SE" dirty="0"/>
              <a:t> Pågående, positiv, hoppfull, bekräftande stöd</a:t>
            </a:r>
          </a:p>
          <a:p>
            <a:r>
              <a:rPr lang="sv-SE" b="1" dirty="0"/>
              <a:t>SOCIAL GEMENSKAPSINTEGRATION</a:t>
            </a:r>
            <a:r>
              <a:rPr lang="sv-SE" dirty="0"/>
              <a:t> Stödjer ett liv i samhället som alla andra</a:t>
            </a:r>
          </a:p>
        </p:txBody>
      </p:sp>
      <p:sp>
        <p:nvSpPr>
          <p:cNvPr id="2" name="Title 1">
            <a:extLst>
              <a:ext uri="{FF2B5EF4-FFF2-40B4-BE49-F238E27FC236}">
                <a16:creationId xmlns:a16="http://schemas.microsoft.com/office/drawing/2014/main" id="{78E36C48-4656-05DD-D85C-8FA0CD76FBC6}"/>
              </a:ext>
            </a:extLst>
          </p:cNvPr>
          <p:cNvSpPr>
            <a:spLocks noGrp="1"/>
          </p:cNvSpPr>
          <p:nvPr>
            <p:ph type="title"/>
          </p:nvPr>
        </p:nvSpPr>
        <p:spPr>
          <a:xfrm>
            <a:off x="697523" y="482358"/>
            <a:ext cx="5773445" cy="896075"/>
          </a:xfrm>
        </p:spPr>
        <p:txBody>
          <a:bodyPr anchor="ctr">
            <a:normAutofit/>
          </a:bodyPr>
          <a:lstStyle/>
          <a:p>
            <a:r>
              <a:rPr lang="sv" sz="2800" dirty="0"/>
              <a:t>Grundprinciper i Bostad Först</a:t>
            </a:r>
          </a:p>
        </p:txBody>
      </p:sp>
    </p:spTree>
    <p:extLst>
      <p:ext uri="{BB962C8B-B14F-4D97-AF65-F5344CB8AC3E}">
        <p14:creationId xmlns:p14="http://schemas.microsoft.com/office/powerpoint/2010/main" val="3735040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7ADE9-EAC7-91C6-F446-D7995E27B1EE}"/>
              </a:ext>
            </a:extLst>
          </p:cNvPr>
          <p:cNvSpPr>
            <a:spLocks noGrp="1"/>
          </p:cNvSpPr>
          <p:nvPr>
            <p:ph type="ctrTitle"/>
          </p:nvPr>
        </p:nvSpPr>
        <p:spPr>
          <a:xfrm>
            <a:off x="457199" y="925186"/>
            <a:ext cx="7876287" cy="3592629"/>
          </a:xfrm>
        </p:spPr>
        <p:txBody>
          <a:bodyPr anchor="b">
            <a:normAutofit/>
          </a:bodyPr>
          <a:lstStyle/>
          <a:p>
            <a:r>
              <a:rPr lang="sv"/>
              <a:t>Vad händer om vi lägger till för mycket?</a:t>
            </a:r>
          </a:p>
        </p:txBody>
      </p:sp>
      <p:sp>
        <p:nvSpPr>
          <p:cNvPr id="7" name="Subtitle 2">
            <a:extLst>
              <a:ext uri="{FF2B5EF4-FFF2-40B4-BE49-F238E27FC236}">
                <a16:creationId xmlns:a16="http://schemas.microsoft.com/office/drawing/2014/main" id="{0C8524C7-2835-A0B1-1FF0-007628B72660}"/>
              </a:ext>
            </a:extLst>
          </p:cNvPr>
          <p:cNvSpPr>
            <a:spLocks noGrp="1"/>
          </p:cNvSpPr>
          <p:nvPr>
            <p:ph type="subTitle" idx="1"/>
          </p:nvPr>
        </p:nvSpPr>
        <p:spPr>
          <a:xfrm>
            <a:off x="457198" y="5376439"/>
            <a:ext cx="7876287" cy="981451"/>
          </a:xfrm>
        </p:spPr>
        <p:txBody>
          <a:bodyPr/>
          <a:lstStyle/>
          <a:p>
            <a:endParaRPr lang="en-US"/>
          </a:p>
        </p:txBody>
      </p:sp>
    </p:spTree>
    <p:extLst>
      <p:ext uri="{BB962C8B-B14F-4D97-AF65-F5344CB8AC3E}">
        <p14:creationId xmlns:p14="http://schemas.microsoft.com/office/powerpoint/2010/main" val="1458499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12082-922D-2A8B-9882-BA53F42D2438}"/>
              </a:ext>
            </a:extLst>
          </p:cNvPr>
          <p:cNvSpPr>
            <a:spLocks noGrp="1"/>
          </p:cNvSpPr>
          <p:nvPr>
            <p:ph type="title"/>
          </p:nvPr>
        </p:nvSpPr>
        <p:spPr>
          <a:xfrm>
            <a:off x="697523" y="482356"/>
            <a:ext cx="10515600" cy="936869"/>
          </a:xfrm>
        </p:spPr>
        <p:txBody>
          <a:bodyPr anchor="ctr">
            <a:normAutofit/>
          </a:bodyPr>
          <a:lstStyle/>
          <a:p>
            <a:r>
              <a:rPr lang="sv"/>
              <a:t>Risker med överkomplicering</a:t>
            </a:r>
          </a:p>
        </p:txBody>
      </p:sp>
      <p:graphicFrame>
        <p:nvGraphicFramePr>
          <p:cNvPr id="4" name="Content Placeholder 3">
            <a:extLst>
              <a:ext uri="{FF2B5EF4-FFF2-40B4-BE49-F238E27FC236}">
                <a16:creationId xmlns:a16="http://schemas.microsoft.com/office/drawing/2014/main" id="{50DE08B5-07A9-4056-81E7-B93F840054A6}"/>
              </a:ext>
            </a:extLst>
          </p:cNvPr>
          <p:cNvGraphicFramePr>
            <a:graphicFrameLocks noGrp="1"/>
          </p:cNvGraphicFramePr>
          <p:nvPr>
            <p:ph type="chart" sz="quarter" idx="10"/>
            <p:extLst>
              <p:ext uri="{D42A27DB-BD31-4B8C-83A1-F6EECF244321}">
                <p14:modId xmlns:p14="http://schemas.microsoft.com/office/powerpoint/2010/main" val="850121009"/>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697523" y="1595718"/>
          <a:ext cx="10515600" cy="4936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03611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DA54-CA91-36E2-C246-ADC0C221F905}"/>
              </a:ext>
            </a:extLst>
          </p:cNvPr>
          <p:cNvSpPr>
            <a:spLocks noGrp="1"/>
          </p:cNvSpPr>
          <p:nvPr>
            <p:ph type="ctrTitle"/>
          </p:nvPr>
        </p:nvSpPr>
        <p:spPr>
          <a:xfrm>
            <a:off x="457199" y="925186"/>
            <a:ext cx="7876287" cy="3592629"/>
          </a:xfrm>
        </p:spPr>
        <p:txBody>
          <a:bodyPr anchor="b">
            <a:normAutofit/>
          </a:bodyPr>
          <a:lstStyle/>
          <a:p>
            <a:r>
              <a:rPr lang="sv"/>
              <a:t>Vad händer om vi tar bort något viktigt?</a:t>
            </a:r>
          </a:p>
        </p:txBody>
      </p:sp>
      <p:sp>
        <p:nvSpPr>
          <p:cNvPr id="7" name="Subtitle 2">
            <a:extLst>
              <a:ext uri="{FF2B5EF4-FFF2-40B4-BE49-F238E27FC236}">
                <a16:creationId xmlns:a16="http://schemas.microsoft.com/office/drawing/2014/main" id="{FECE99ED-81C5-2552-05E3-FB2ADA265534}"/>
              </a:ext>
            </a:extLst>
          </p:cNvPr>
          <p:cNvSpPr>
            <a:spLocks noGrp="1"/>
          </p:cNvSpPr>
          <p:nvPr>
            <p:ph type="subTitle" idx="1"/>
          </p:nvPr>
        </p:nvSpPr>
        <p:spPr>
          <a:xfrm>
            <a:off x="457198" y="5376439"/>
            <a:ext cx="7876287" cy="981451"/>
          </a:xfrm>
        </p:spPr>
        <p:txBody>
          <a:bodyPr/>
          <a:lstStyle/>
          <a:p>
            <a:endParaRPr lang="en-US"/>
          </a:p>
        </p:txBody>
      </p:sp>
    </p:spTree>
    <p:extLst>
      <p:ext uri="{BB962C8B-B14F-4D97-AF65-F5344CB8AC3E}">
        <p14:creationId xmlns:p14="http://schemas.microsoft.com/office/powerpoint/2010/main" val="3585667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tema">
  <a:themeElements>
    <a:clrScheme name="Malmö universitets profilfärger">
      <a:dk1>
        <a:sysClr val="windowText" lastClr="000000"/>
      </a:dk1>
      <a:lt1>
        <a:srgbClr val="FFFFFF"/>
      </a:lt1>
      <a:dk2>
        <a:srgbClr val="FDE1D1"/>
      </a:dk2>
      <a:lt2>
        <a:srgbClr val="E0F2EF"/>
      </a:lt2>
      <a:accent1>
        <a:srgbClr val="98D1C9"/>
      </a:accent1>
      <a:accent2>
        <a:srgbClr val="3E397C"/>
      </a:accent2>
      <a:accent3>
        <a:srgbClr val="958DB7"/>
      </a:accent3>
      <a:accent4>
        <a:srgbClr val="DEDDEC"/>
      </a:accent4>
      <a:accent5>
        <a:srgbClr val="FFEA84"/>
      </a:accent5>
      <a:accent6>
        <a:srgbClr val="FFF8D2"/>
      </a:accent6>
      <a:hlink>
        <a:srgbClr val="000000"/>
      </a:hlink>
      <a:folHlink>
        <a:srgbClr val="000000"/>
      </a:folHlink>
    </a:clrScheme>
    <a:fontScheme name="Typsnitt Malmö universitet">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11318</TotalTime>
  <Words>2206</Words>
  <Application>Microsoft Office PowerPoint</Application>
  <PresentationFormat>Bredbild</PresentationFormat>
  <Paragraphs>180</Paragraphs>
  <Slides>22</Slides>
  <Notes>17</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22</vt:i4>
      </vt:variant>
    </vt:vector>
  </HeadingPairs>
  <TitlesOfParts>
    <vt:vector size="28" baseType="lpstr">
      <vt:lpstr>Arial</vt:lpstr>
      <vt:lpstr>Aptos</vt:lpstr>
      <vt:lpstr>Rubik</vt:lpstr>
      <vt:lpstr>Trebuchet MS</vt:lpstr>
      <vt:lpstr>Times New Roman</vt:lpstr>
      <vt:lpstr>Office-tema</vt:lpstr>
      <vt:lpstr>Bostad sist – Teorier kring Bostad först</vt:lpstr>
      <vt:lpstr>PowerPoint-presentation</vt:lpstr>
      <vt:lpstr>Bostad Först, Bostad Kanske, Bostad sist eller aldrig?</vt:lpstr>
      <vt:lpstr>Bostad Först vs. Spaghetti Carbonara</vt:lpstr>
      <vt:lpstr>Bostad först vs. Spaghetti Carbonara</vt:lpstr>
      <vt:lpstr>Grundprinciper i Bostad Först</vt:lpstr>
      <vt:lpstr>Vad händer om vi lägger till för mycket?</vt:lpstr>
      <vt:lpstr>Risker med överkomplicering</vt:lpstr>
      <vt:lpstr>Vad händer om vi tar bort något viktigt?</vt:lpstr>
      <vt:lpstr>Konsekvenser av att förlora kärnan</vt:lpstr>
      <vt:lpstr>PowerPoint-presentation</vt:lpstr>
      <vt:lpstr>Slutsats</vt:lpstr>
      <vt:lpstr>Följ receptet – bevara modellen</vt:lpstr>
      <vt:lpstr>Teoretiska grunder</vt:lpstr>
      <vt:lpstr>Humanistisk psykologi</vt:lpstr>
      <vt:lpstr>Maslows behovshierarki</vt:lpstr>
      <vt:lpstr>Recovery-modellen</vt:lpstr>
      <vt:lpstr>Empowerment-teorin</vt:lpstr>
      <vt:lpstr>Social rättvisa</vt:lpstr>
      <vt:lpstr>PowerPoint-presentation</vt:lpstr>
      <vt:lpstr>Policyimplikationer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MAU PowerPoint-presentation</dc:title>
  <dc:creator>MAU</dc:creator>
  <cp:lastModifiedBy>Karin Gamble</cp:lastModifiedBy>
  <cp:revision>223</cp:revision>
  <dcterms:created xsi:type="dcterms:W3CDTF">2024-01-12T08:59:24Z</dcterms:created>
  <dcterms:modified xsi:type="dcterms:W3CDTF">2025-09-15T06:11:39Z</dcterms:modified>
</cp:coreProperties>
</file>