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60" r:id="rId5"/>
  </p:sldMasterIdLst>
  <p:notesMasterIdLst>
    <p:notesMasterId r:id="rId16"/>
  </p:notesMasterIdLst>
  <p:sldIdLst>
    <p:sldId id="286" r:id="rId6"/>
    <p:sldId id="333" r:id="rId7"/>
    <p:sldId id="334" r:id="rId8"/>
    <p:sldId id="339" r:id="rId9"/>
    <p:sldId id="351" r:id="rId10"/>
    <p:sldId id="340" r:id="rId11"/>
    <p:sldId id="343" r:id="rId12"/>
    <p:sldId id="346" r:id="rId13"/>
    <p:sldId id="271" r:id="rId14"/>
    <p:sldId id="268"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0FEEF6-D0E1-58D9-C99B-D88A91BC9833}" v="1" dt="2025-09-11T08:58:06.0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569519-E7CB-4EBB-A0F8-02677749ADEA}"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55DE1BBD-AAC0-4A58-8F50-9C9EE6000A46}">
      <dgm:prSet/>
      <dgm:spPr/>
      <dgm:t>
        <a:bodyPr/>
        <a:lstStyle/>
        <a:p>
          <a:pPr rtl="0">
            <a:defRPr cap="all"/>
          </a:pPr>
          <a:r>
            <a:rPr lang="en-US" i="0" err="1">
              <a:latin typeface="Calibri Light"/>
              <a:ea typeface="Calibri Light"/>
              <a:cs typeface="Calibri Light"/>
            </a:rPr>
            <a:t>Vuxna</a:t>
          </a:r>
          <a:r>
            <a:rPr lang="en-US" i="0">
              <a:latin typeface="Calibri Light"/>
              <a:ea typeface="Calibri Light"/>
              <a:cs typeface="Calibri Light"/>
            </a:rPr>
            <a:t> </a:t>
          </a:r>
          <a:r>
            <a:rPr lang="en-US" i="0" err="1">
              <a:latin typeface="Calibri Light"/>
              <a:ea typeface="Calibri Light"/>
              <a:cs typeface="Calibri Light"/>
            </a:rPr>
            <a:t>som</a:t>
          </a:r>
          <a:r>
            <a:rPr lang="en-US" i="0">
              <a:latin typeface="Calibri Light"/>
              <a:ea typeface="Calibri Light"/>
              <a:cs typeface="Calibri Light"/>
            </a:rPr>
            <a:t> ger </a:t>
          </a:r>
          <a:r>
            <a:rPr lang="en-US" i="0" err="1">
              <a:latin typeface="Calibri Light"/>
              <a:ea typeface="Calibri Light"/>
              <a:cs typeface="Calibri Light"/>
            </a:rPr>
            <a:t>samtycke</a:t>
          </a:r>
          <a:r>
            <a:rPr lang="en-US" i="0">
              <a:latin typeface="Calibri Light"/>
              <a:ea typeface="Calibri Light"/>
              <a:cs typeface="Calibri Light"/>
            </a:rPr>
            <a:t> till </a:t>
          </a:r>
          <a:r>
            <a:rPr lang="en-US" i="0" err="1">
              <a:latin typeface="Calibri Light"/>
              <a:ea typeface="Calibri Light"/>
              <a:cs typeface="Calibri Light"/>
            </a:rPr>
            <a:t>samverkan</a:t>
          </a:r>
          <a:endParaRPr lang="en-US" i="0">
            <a:latin typeface="Calibri Light"/>
            <a:ea typeface="Calibri Light"/>
            <a:cs typeface="Calibri Light"/>
          </a:endParaRPr>
        </a:p>
      </dgm:t>
    </dgm:pt>
    <dgm:pt modelId="{468448AB-5A31-47A2-A2F6-1438D071856C}" type="parTrans" cxnId="{43F14494-D616-413A-AA42-F47C2BC2CB70}">
      <dgm:prSet/>
      <dgm:spPr/>
      <dgm:t>
        <a:bodyPr/>
        <a:lstStyle/>
        <a:p>
          <a:endParaRPr lang="en-US"/>
        </a:p>
      </dgm:t>
    </dgm:pt>
    <dgm:pt modelId="{CB962543-B953-448D-B983-B154C5E27734}" type="sibTrans" cxnId="{43F14494-D616-413A-AA42-F47C2BC2CB70}">
      <dgm:prSet/>
      <dgm:spPr/>
      <dgm:t>
        <a:bodyPr/>
        <a:lstStyle/>
        <a:p>
          <a:endParaRPr lang="en-US"/>
        </a:p>
      </dgm:t>
    </dgm:pt>
    <dgm:pt modelId="{4887DB2B-AB1A-4E7F-9443-10BDA2EDAC23}">
      <dgm:prSet/>
      <dgm:spPr/>
      <dgm:t>
        <a:bodyPr/>
        <a:lstStyle/>
        <a:p>
          <a:pPr>
            <a:defRPr cap="all"/>
          </a:pPr>
          <a:r>
            <a:rPr lang="en-US" i="0" err="1">
              <a:latin typeface="Calibri Light" panose="020F0302020204030204" pitchFamily="34" charset="0"/>
              <a:cs typeface="Calibri Light" panose="020F0302020204030204" pitchFamily="34" charset="0"/>
            </a:rPr>
            <a:t>Individer</a:t>
          </a:r>
          <a:r>
            <a:rPr lang="en-US" i="0">
              <a:latin typeface="Calibri Light" panose="020F0302020204030204" pitchFamily="34" charset="0"/>
              <a:cs typeface="Calibri Light" panose="020F0302020204030204" pitchFamily="34" charset="0"/>
            </a:rPr>
            <a:t> med </a:t>
          </a:r>
          <a:r>
            <a:rPr lang="en-US" i="0" err="1">
              <a:latin typeface="Calibri Light" panose="020F0302020204030204" pitchFamily="34" charset="0"/>
              <a:cs typeface="Calibri Light" panose="020F0302020204030204" pitchFamily="34" charset="0"/>
            </a:rPr>
            <a:t>psykisk</a:t>
          </a:r>
          <a:r>
            <a:rPr lang="en-US" i="0">
              <a:latin typeface="Calibri Light" panose="020F0302020204030204" pitchFamily="34" charset="0"/>
              <a:cs typeface="Calibri Light" panose="020F0302020204030204" pitchFamily="34" charset="0"/>
            </a:rPr>
            <a:t> </a:t>
          </a:r>
          <a:r>
            <a:rPr lang="en-US" i="0" err="1">
              <a:latin typeface="Calibri Light" panose="020F0302020204030204" pitchFamily="34" charset="0"/>
              <a:cs typeface="Calibri Light" panose="020F0302020204030204" pitchFamily="34" charset="0"/>
            </a:rPr>
            <a:t>sjukdom</a:t>
          </a:r>
          <a:r>
            <a:rPr lang="en-US" i="0">
              <a:latin typeface="Calibri Light" panose="020F0302020204030204" pitchFamily="34" charset="0"/>
              <a:cs typeface="Calibri Light" panose="020F0302020204030204" pitchFamily="34" charset="0"/>
            </a:rPr>
            <a:t>, med </a:t>
          </a:r>
          <a:r>
            <a:rPr lang="en-US" i="0" err="1">
              <a:latin typeface="Calibri Light" panose="020F0302020204030204" pitchFamily="34" charset="0"/>
              <a:cs typeface="Calibri Light" panose="020F0302020204030204" pitchFamily="34" charset="0"/>
            </a:rPr>
            <a:t>eller</a:t>
          </a:r>
          <a:r>
            <a:rPr lang="en-US" i="0">
              <a:latin typeface="Calibri Light" panose="020F0302020204030204" pitchFamily="34" charset="0"/>
              <a:cs typeface="Calibri Light" panose="020F0302020204030204" pitchFamily="34" charset="0"/>
            </a:rPr>
            <a:t> </a:t>
          </a:r>
          <a:r>
            <a:rPr lang="en-US" i="0" err="1">
              <a:latin typeface="Calibri Light" panose="020F0302020204030204" pitchFamily="34" charset="0"/>
              <a:cs typeface="Calibri Light" panose="020F0302020204030204" pitchFamily="34" charset="0"/>
            </a:rPr>
            <a:t>utan</a:t>
          </a:r>
          <a:r>
            <a:rPr lang="en-US" i="0">
              <a:latin typeface="Calibri Light" panose="020F0302020204030204" pitchFamily="34" charset="0"/>
              <a:cs typeface="Calibri Light" panose="020F0302020204030204" pitchFamily="34" charset="0"/>
            </a:rPr>
            <a:t> </a:t>
          </a:r>
          <a:r>
            <a:rPr lang="en-US" i="0" err="1">
              <a:latin typeface="Calibri Light" panose="020F0302020204030204" pitchFamily="34" charset="0"/>
              <a:cs typeface="Calibri Light" panose="020F0302020204030204" pitchFamily="34" charset="0"/>
            </a:rPr>
            <a:t>beroende</a:t>
          </a:r>
          <a:r>
            <a:rPr lang="en-US" i="0">
              <a:latin typeface="Calibri Light" panose="020F0302020204030204" pitchFamily="34" charset="0"/>
              <a:cs typeface="Calibri Light" panose="020F0302020204030204" pitchFamily="34" charset="0"/>
            </a:rPr>
            <a:t>.  </a:t>
          </a:r>
        </a:p>
      </dgm:t>
    </dgm:pt>
    <dgm:pt modelId="{4FEB4A94-0937-41E9-AC94-32DF60274E57}" type="parTrans" cxnId="{D67C37FA-D521-47B8-A0D2-B15BA6597700}">
      <dgm:prSet/>
      <dgm:spPr/>
      <dgm:t>
        <a:bodyPr/>
        <a:lstStyle/>
        <a:p>
          <a:endParaRPr lang="en-US"/>
        </a:p>
      </dgm:t>
    </dgm:pt>
    <dgm:pt modelId="{1D2F440D-0272-4EE2-BB29-C3645EE1A240}" type="sibTrans" cxnId="{D67C37FA-D521-47B8-A0D2-B15BA6597700}">
      <dgm:prSet/>
      <dgm:spPr/>
      <dgm:t>
        <a:bodyPr/>
        <a:lstStyle/>
        <a:p>
          <a:endParaRPr lang="en-US"/>
        </a:p>
      </dgm:t>
    </dgm:pt>
    <dgm:pt modelId="{54D5B760-F67A-48A4-8E6F-B02CEB1ABC73}">
      <dgm:prSet/>
      <dgm:spPr/>
      <dgm:t>
        <a:bodyPr/>
        <a:lstStyle/>
        <a:p>
          <a:pPr>
            <a:defRPr cap="all"/>
          </a:pPr>
          <a:r>
            <a:rPr lang="en-US" i="0" err="1">
              <a:latin typeface="Calibri Light" panose="020F0302020204030204" pitchFamily="34" charset="0"/>
              <a:cs typeface="Calibri Light" panose="020F0302020204030204" pitchFamily="34" charset="0"/>
            </a:rPr>
            <a:t>Komplexa</a:t>
          </a:r>
          <a:r>
            <a:rPr lang="en-US" i="0">
              <a:latin typeface="Calibri Light" panose="020F0302020204030204" pitchFamily="34" charset="0"/>
              <a:cs typeface="Calibri Light" panose="020F0302020204030204" pitchFamily="34" charset="0"/>
            </a:rPr>
            <a:t> </a:t>
          </a:r>
          <a:r>
            <a:rPr lang="en-US" i="0" err="1">
              <a:latin typeface="Calibri Light" panose="020F0302020204030204" pitchFamily="34" charset="0"/>
              <a:cs typeface="Calibri Light" panose="020F0302020204030204" pitchFamily="34" charset="0"/>
            </a:rPr>
            <a:t>behov</a:t>
          </a:r>
          <a:r>
            <a:rPr lang="en-US" i="0">
              <a:latin typeface="Calibri Light" panose="020F0302020204030204" pitchFamily="34" charset="0"/>
              <a:cs typeface="Calibri Light" panose="020F0302020204030204" pitchFamily="34" charset="0"/>
            </a:rPr>
            <a:t> av </a:t>
          </a:r>
          <a:r>
            <a:rPr lang="en-US" i="0" err="1">
              <a:latin typeface="Calibri Light" panose="020F0302020204030204" pitchFamily="34" charset="0"/>
              <a:cs typeface="Calibri Light" panose="020F0302020204030204" pitchFamily="34" charset="0"/>
            </a:rPr>
            <a:t>samordnade</a:t>
          </a:r>
          <a:r>
            <a:rPr lang="en-US" i="0">
              <a:latin typeface="Calibri Light" panose="020F0302020204030204" pitchFamily="34" charset="0"/>
              <a:cs typeface="Calibri Light" panose="020F0302020204030204" pitchFamily="34" charset="0"/>
            </a:rPr>
            <a:t> </a:t>
          </a:r>
          <a:r>
            <a:rPr lang="en-US" i="0" err="1">
              <a:latin typeface="Calibri Light" panose="020F0302020204030204" pitchFamily="34" charset="0"/>
              <a:cs typeface="Calibri Light" panose="020F0302020204030204" pitchFamily="34" charset="0"/>
            </a:rPr>
            <a:t>insatser</a:t>
          </a:r>
          <a:r>
            <a:rPr lang="en-US" i="0">
              <a:latin typeface="Calibri Light" panose="020F0302020204030204" pitchFamily="34" charset="0"/>
              <a:cs typeface="Calibri Light" panose="020F0302020204030204" pitchFamily="34" charset="0"/>
            </a:rPr>
            <a:t> </a:t>
          </a:r>
          <a:r>
            <a:rPr lang="en-US" i="0" err="1">
              <a:latin typeface="Calibri Light" panose="020F0302020204030204" pitchFamily="34" charset="0"/>
              <a:cs typeface="Calibri Light" panose="020F0302020204030204" pitchFamily="34" charset="0"/>
            </a:rPr>
            <a:t>från</a:t>
          </a:r>
          <a:r>
            <a:rPr lang="en-US" i="0">
              <a:latin typeface="Calibri Light" panose="020F0302020204030204" pitchFamily="34" charset="0"/>
              <a:cs typeface="Calibri Light" panose="020F0302020204030204" pitchFamily="34" charset="0"/>
            </a:rPr>
            <a:t> </a:t>
          </a:r>
          <a:r>
            <a:rPr lang="en-US" i="0" err="1">
              <a:latin typeface="Calibri Light" panose="020F0302020204030204" pitchFamily="34" charset="0"/>
              <a:cs typeface="Calibri Light" panose="020F0302020204030204" pitchFamily="34" charset="0"/>
            </a:rPr>
            <a:t>sjukvård</a:t>
          </a:r>
          <a:r>
            <a:rPr lang="en-US" i="0">
              <a:latin typeface="Calibri Light" panose="020F0302020204030204" pitchFamily="34" charset="0"/>
              <a:cs typeface="Calibri Light" panose="020F0302020204030204" pitchFamily="34" charset="0"/>
            </a:rPr>
            <a:t> </a:t>
          </a:r>
          <a:r>
            <a:rPr lang="en-US" i="0" err="1">
              <a:latin typeface="Calibri Light" panose="020F0302020204030204" pitchFamily="34" charset="0"/>
              <a:cs typeface="Calibri Light" panose="020F0302020204030204" pitchFamily="34" charset="0"/>
            </a:rPr>
            <a:t>och</a:t>
          </a:r>
          <a:r>
            <a:rPr lang="en-US" i="0">
              <a:latin typeface="Calibri Light" panose="020F0302020204030204" pitchFamily="34" charset="0"/>
              <a:cs typeface="Calibri Light" panose="020F0302020204030204" pitchFamily="34" charset="0"/>
            </a:rPr>
            <a:t> </a:t>
          </a:r>
          <a:r>
            <a:rPr lang="en-US" i="0" err="1">
              <a:latin typeface="Calibri Light" panose="020F0302020204030204" pitchFamily="34" charset="0"/>
              <a:cs typeface="Calibri Light" panose="020F0302020204030204" pitchFamily="34" charset="0"/>
            </a:rPr>
            <a:t>socialtjänst</a:t>
          </a:r>
          <a:r>
            <a:rPr lang="en-US" i="0">
              <a:latin typeface="Calibri Light" panose="020F0302020204030204" pitchFamily="34" charset="0"/>
              <a:cs typeface="Calibri Light" panose="020F0302020204030204" pitchFamily="34" charset="0"/>
            </a:rPr>
            <a:t>.</a:t>
          </a:r>
        </a:p>
      </dgm:t>
    </dgm:pt>
    <dgm:pt modelId="{A6000CDF-160E-4BBA-AD21-E86088297209}" type="parTrans" cxnId="{B42714B3-6CE8-40DF-A43D-A4202FF5E56C}">
      <dgm:prSet/>
      <dgm:spPr/>
      <dgm:t>
        <a:bodyPr/>
        <a:lstStyle/>
        <a:p>
          <a:endParaRPr lang="en-US"/>
        </a:p>
      </dgm:t>
    </dgm:pt>
    <dgm:pt modelId="{1CAA5A67-55A3-4EA2-8F5C-D8580B4DC456}" type="sibTrans" cxnId="{B42714B3-6CE8-40DF-A43D-A4202FF5E56C}">
      <dgm:prSet/>
      <dgm:spPr/>
      <dgm:t>
        <a:bodyPr/>
        <a:lstStyle/>
        <a:p>
          <a:endParaRPr lang="en-US"/>
        </a:p>
      </dgm:t>
    </dgm:pt>
    <dgm:pt modelId="{54A02ECE-479E-4D23-BA94-EA88F7032BD9}" type="pres">
      <dgm:prSet presAssocID="{B4569519-E7CB-4EBB-A0F8-02677749ADEA}" presName="root" presStyleCnt="0">
        <dgm:presLayoutVars>
          <dgm:dir/>
          <dgm:resizeHandles val="exact"/>
        </dgm:presLayoutVars>
      </dgm:prSet>
      <dgm:spPr/>
    </dgm:pt>
    <dgm:pt modelId="{026AF345-74CD-43AA-AB87-B5A485D847B0}" type="pres">
      <dgm:prSet presAssocID="{55DE1BBD-AAC0-4A58-8F50-9C9EE6000A46}" presName="compNode" presStyleCnt="0"/>
      <dgm:spPr/>
    </dgm:pt>
    <dgm:pt modelId="{8C6DAE0A-56D2-4528-BA46-044ADBF9708B}" type="pres">
      <dgm:prSet presAssocID="{55DE1BBD-AAC0-4A58-8F50-9C9EE6000A46}" presName="iconBgRect" presStyleLbl="bgShp" presStyleIdx="0" presStyleCnt="3"/>
      <dgm:spPr/>
    </dgm:pt>
    <dgm:pt modelId="{1457138B-5954-4918-A095-30B3194213D5}" type="pres">
      <dgm:prSet presAssocID="{55DE1BBD-AAC0-4A58-8F50-9C9EE6000A4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pping Hands"/>
        </a:ext>
      </dgm:extLst>
    </dgm:pt>
    <dgm:pt modelId="{72F179C4-4B9E-4893-8FDD-228A83E80531}" type="pres">
      <dgm:prSet presAssocID="{55DE1BBD-AAC0-4A58-8F50-9C9EE6000A46}" presName="spaceRect" presStyleCnt="0"/>
      <dgm:spPr/>
    </dgm:pt>
    <dgm:pt modelId="{0EF09A69-64FD-412D-8F3F-A7F79692B76E}" type="pres">
      <dgm:prSet presAssocID="{55DE1BBD-AAC0-4A58-8F50-9C9EE6000A46}" presName="textRect" presStyleLbl="revTx" presStyleIdx="0" presStyleCnt="3">
        <dgm:presLayoutVars>
          <dgm:chMax val="1"/>
          <dgm:chPref val="1"/>
        </dgm:presLayoutVars>
      </dgm:prSet>
      <dgm:spPr/>
    </dgm:pt>
    <dgm:pt modelId="{A9706C26-701D-40A4-A7D4-580F5E357495}" type="pres">
      <dgm:prSet presAssocID="{CB962543-B953-448D-B983-B154C5E27734}" presName="sibTrans" presStyleCnt="0"/>
      <dgm:spPr/>
    </dgm:pt>
    <dgm:pt modelId="{DA1AAEB1-6BA1-4713-849C-3A316EA8A5E5}" type="pres">
      <dgm:prSet presAssocID="{4887DB2B-AB1A-4E7F-9443-10BDA2EDAC23}" presName="compNode" presStyleCnt="0"/>
      <dgm:spPr/>
    </dgm:pt>
    <dgm:pt modelId="{8A0B2239-9C5B-4522-833E-AF7892DF5B4F}" type="pres">
      <dgm:prSet presAssocID="{4887DB2B-AB1A-4E7F-9443-10BDA2EDAC23}" presName="iconBgRect" presStyleLbl="bgShp" presStyleIdx="1" presStyleCnt="3"/>
      <dgm:spPr/>
    </dgm:pt>
    <dgm:pt modelId="{30EF475B-C651-4A80-93BC-71C23C1F2294}" type="pres">
      <dgm:prSet presAssocID="{4887DB2B-AB1A-4E7F-9443-10BDA2EDAC2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
        </a:ext>
      </dgm:extLst>
    </dgm:pt>
    <dgm:pt modelId="{AADD26BA-6C1D-4693-B977-9484A0224B6F}" type="pres">
      <dgm:prSet presAssocID="{4887DB2B-AB1A-4E7F-9443-10BDA2EDAC23}" presName="spaceRect" presStyleCnt="0"/>
      <dgm:spPr/>
    </dgm:pt>
    <dgm:pt modelId="{420B3E75-6DB8-45DF-9B4A-49F51B4218A6}" type="pres">
      <dgm:prSet presAssocID="{4887DB2B-AB1A-4E7F-9443-10BDA2EDAC23}" presName="textRect" presStyleLbl="revTx" presStyleIdx="1" presStyleCnt="3">
        <dgm:presLayoutVars>
          <dgm:chMax val="1"/>
          <dgm:chPref val="1"/>
        </dgm:presLayoutVars>
      </dgm:prSet>
      <dgm:spPr/>
    </dgm:pt>
    <dgm:pt modelId="{1557DD24-2A6C-4033-90EE-874DE3C2C84D}" type="pres">
      <dgm:prSet presAssocID="{1D2F440D-0272-4EE2-BB29-C3645EE1A240}" presName="sibTrans" presStyleCnt="0"/>
      <dgm:spPr/>
    </dgm:pt>
    <dgm:pt modelId="{468F1D62-6D65-4933-B037-8618BBC6F458}" type="pres">
      <dgm:prSet presAssocID="{54D5B760-F67A-48A4-8E6F-B02CEB1ABC73}" presName="compNode" presStyleCnt="0"/>
      <dgm:spPr/>
    </dgm:pt>
    <dgm:pt modelId="{D818E7DA-9811-4AAD-AE1B-F3F62CDF44FA}" type="pres">
      <dgm:prSet presAssocID="{54D5B760-F67A-48A4-8E6F-B02CEB1ABC73}" presName="iconBgRect" presStyleLbl="bgShp" presStyleIdx="2" presStyleCnt="3"/>
      <dgm:spPr/>
    </dgm:pt>
    <dgm:pt modelId="{849ECD0C-8FA1-49C9-8686-A43D637368EE}" type="pres">
      <dgm:prSet presAssocID="{54D5B760-F67A-48A4-8E6F-B02CEB1ABC7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jukhus"/>
        </a:ext>
      </dgm:extLst>
    </dgm:pt>
    <dgm:pt modelId="{42A9CDCE-558F-4C05-B944-B748DE40455C}" type="pres">
      <dgm:prSet presAssocID="{54D5B760-F67A-48A4-8E6F-B02CEB1ABC73}" presName="spaceRect" presStyleCnt="0"/>
      <dgm:spPr/>
    </dgm:pt>
    <dgm:pt modelId="{3CCEFA73-34E8-45DA-A68E-25162AE2A740}" type="pres">
      <dgm:prSet presAssocID="{54D5B760-F67A-48A4-8E6F-B02CEB1ABC73}" presName="textRect" presStyleLbl="revTx" presStyleIdx="2" presStyleCnt="3">
        <dgm:presLayoutVars>
          <dgm:chMax val="1"/>
          <dgm:chPref val="1"/>
        </dgm:presLayoutVars>
      </dgm:prSet>
      <dgm:spPr/>
    </dgm:pt>
  </dgm:ptLst>
  <dgm:cxnLst>
    <dgm:cxn modelId="{EF46820B-B2DA-4DEE-B989-05F04CDD389A}" type="presOf" srcId="{54D5B760-F67A-48A4-8E6F-B02CEB1ABC73}" destId="{3CCEFA73-34E8-45DA-A68E-25162AE2A740}" srcOrd="0" destOrd="0" presId="urn:microsoft.com/office/officeart/2018/5/layout/IconCircleLabelList"/>
    <dgm:cxn modelId="{20F5054D-3568-4364-A927-D82C77A322F2}" type="presOf" srcId="{4887DB2B-AB1A-4E7F-9443-10BDA2EDAC23}" destId="{420B3E75-6DB8-45DF-9B4A-49F51B4218A6}" srcOrd="0" destOrd="0" presId="urn:microsoft.com/office/officeart/2018/5/layout/IconCircleLabelList"/>
    <dgm:cxn modelId="{F234FD8D-8B11-432E-B842-2722FD8F5473}" type="presOf" srcId="{B4569519-E7CB-4EBB-A0F8-02677749ADEA}" destId="{54A02ECE-479E-4D23-BA94-EA88F7032BD9}" srcOrd="0" destOrd="0" presId="urn:microsoft.com/office/officeart/2018/5/layout/IconCircleLabelList"/>
    <dgm:cxn modelId="{43F14494-D616-413A-AA42-F47C2BC2CB70}" srcId="{B4569519-E7CB-4EBB-A0F8-02677749ADEA}" destId="{55DE1BBD-AAC0-4A58-8F50-9C9EE6000A46}" srcOrd="0" destOrd="0" parTransId="{468448AB-5A31-47A2-A2F6-1438D071856C}" sibTransId="{CB962543-B953-448D-B983-B154C5E27734}"/>
    <dgm:cxn modelId="{5F3CA8A1-C64B-4A1C-8D92-53DA955CE8F3}" type="presOf" srcId="{55DE1BBD-AAC0-4A58-8F50-9C9EE6000A46}" destId="{0EF09A69-64FD-412D-8F3F-A7F79692B76E}" srcOrd="0" destOrd="0" presId="urn:microsoft.com/office/officeart/2018/5/layout/IconCircleLabelList"/>
    <dgm:cxn modelId="{B42714B3-6CE8-40DF-A43D-A4202FF5E56C}" srcId="{B4569519-E7CB-4EBB-A0F8-02677749ADEA}" destId="{54D5B760-F67A-48A4-8E6F-B02CEB1ABC73}" srcOrd="2" destOrd="0" parTransId="{A6000CDF-160E-4BBA-AD21-E86088297209}" sibTransId="{1CAA5A67-55A3-4EA2-8F5C-D8580B4DC456}"/>
    <dgm:cxn modelId="{D67C37FA-D521-47B8-A0D2-B15BA6597700}" srcId="{B4569519-E7CB-4EBB-A0F8-02677749ADEA}" destId="{4887DB2B-AB1A-4E7F-9443-10BDA2EDAC23}" srcOrd="1" destOrd="0" parTransId="{4FEB4A94-0937-41E9-AC94-32DF60274E57}" sibTransId="{1D2F440D-0272-4EE2-BB29-C3645EE1A240}"/>
    <dgm:cxn modelId="{50BB7132-B3F7-4C18-ADEE-A9D11685B36F}" type="presParOf" srcId="{54A02ECE-479E-4D23-BA94-EA88F7032BD9}" destId="{026AF345-74CD-43AA-AB87-B5A485D847B0}" srcOrd="0" destOrd="0" presId="urn:microsoft.com/office/officeart/2018/5/layout/IconCircleLabelList"/>
    <dgm:cxn modelId="{5E68EC1A-8A83-4CB1-A282-60C320AA8C77}" type="presParOf" srcId="{026AF345-74CD-43AA-AB87-B5A485D847B0}" destId="{8C6DAE0A-56D2-4528-BA46-044ADBF9708B}" srcOrd="0" destOrd="0" presId="urn:microsoft.com/office/officeart/2018/5/layout/IconCircleLabelList"/>
    <dgm:cxn modelId="{E40C664F-BCF5-494F-B5D9-6818BCF287E8}" type="presParOf" srcId="{026AF345-74CD-43AA-AB87-B5A485D847B0}" destId="{1457138B-5954-4918-A095-30B3194213D5}" srcOrd="1" destOrd="0" presId="urn:microsoft.com/office/officeart/2018/5/layout/IconCircleLabelList"/>
    <dgm:cxn modelId="{8BC85DA3-5E72-4902-B46F-32D089A94114}" type="presParOf" srcId="{026AF345-74CD-43AA-AB87-B5A485D847B0}" destId="{72F179C4-4B9E-4893-8FDD-228A83E80531}" srcOrd="2" destOrd="0" presId="urn:microsoft.com/office/officeart/2018/5/layout/IconCircleLabelList"/>
    <dgm:cxn modelId="{63FB35C3-1F70-4CE8-AF81-F7E1F7243853}" type="presParOf" srcId="{026AF345-74CD-43AA-AB87-B5A485D847B0}" destId="{0EF09A69-64FD-412D-8F3F-A7F79692B76E}" srcOrd="3" destOrd="0" presId="urn:microsoft.com/office/officeart/2018/5/layout/IconCircleLabelList"/>
    <dgm:cxn modelId="{17EB420B-4B9C-4665-965D-226E79BBEAEF}" type="presParOf" srcId="{54A02ECE-479E-4D23-BA94-EA88F7032BD9}" destId="{A9706C26-701D-40A4-A7D4-580F5E357495}" srcOrd="1" destOrd="0" presId="urn:microsoft.com/office/officeart/2018/5/layout/IconCircleLabelList"/>
    <dgm:cxn modelId="{920EC7EA-6433-41EE-BDF7-CC9F4389E3D1}" type="presParOf" srcId="{54A02ECE-479E-4D23-BA94-EA88F7032BD9}" destId="{DA1AAEB1-6BA1-4713-849C-3A316EA8A5E5}" srcOrd="2" destOrd="0" presId="urn:microsoft.com/office/officeart/2018/5/layout/IconCircleLabelList"/>
    <dgm:cxn modelId="{C1992288-756A-411D-87AF-260479ACAD2D}" type="presParOf" srcId="{DA1AAEB1-6BA1-4713-849C-3A316EA8A5E5}" destId="{8A0B2239-9C5B-4522-833E-AF7892DF5B4F}" srcOrd="0" destOrd="0" presId="urn:microsoft.com/office/officeart/2018/5/layout/IconCircleLabelList"/>
    <dgm:cxn modelId="{979F46AF-DB2D-470E-9BCC-B008316BFC7D}" type="presParOf" srcId="{DA1AAEB1-6BA1-4713-849C-3A316EA8A5E5}" destId="{30EF475B-C651-4A80-93BC-71C23C1F2294}" srcOrd="1" destOrd="0" presId="urn:microsoft.com/office/officeart/2018/5/layout/IconCircleLabelList"/>
    <dgm:cxn modelId="{7D54C017-D551-4E56-88D9-E2EC16A1BE34}" type="presParOf" srcId="{DA1AAEB1-6BA1-4713-849C-3A316EA8A5E5}" destId="{AADD26BA-6C1D-4693-B977-9484A0224B6F}" srcOrd="2" destOrd="0" presId="urn:microsoft.com/office/officeart/2018/5/layout/IconCircleLabelList"/>
    <dgm:cxn modelId="{CED027FE-93A2-4662-9211-9A2BDBF342A6}" type="presParOf" srcId="{DA1AAEB1-6BA1-4713-849C-3A316EA8A5E5}" destId="{420B3E75-6DB8-45DF-9B4A-49F51B4218A6}" srcOrd="3" destOrd="0" presId="urn:microsoft.com/office/officeart/2018/5/layout/IconCircleLabelList"/>
    <dgm:cxn modelId="{4C401B38-6E24-492D-8E43-7BD4121E8979}" type="presParOf" srcId="{54A02ECE-479E-4D23-BA94-EA88F7032BD9}" destId="{1557DD24-2A6C-4033-90EE-874DE3C2C84D}" srcOrd="3" destOrd="0" presId="urn:microsoft.com/office/officeart/2018/5/layout/IconCircleLabelList"/>
    <dgm:cxn modelId="{B59CA6A4-A03F-4B94-AF78-22BBD4484DDA}" type="presParOf" srcId="{54A02ECE-479E-4D23-BA94-EA88F7032BD9}" destId="{468F1D62-6D65-4933-B037-8618BBC6F458}" srcOrd="4" destOrd="0" presId="urn:microsoft.com/office/officeart/2018/5/layout/IconCircleLabelList"/>
    <dgm:cxn modelId="{337711D6-B800-4D59-B48E-21B9FB3605EC}" type="presParOf" srcId="{468F1D62-6D65-4933-B037-8618BBC6F458}" destId="{D818E7DA-9811-4AAD-AE1B-F3F62CDF44FA}" srcOrd="0" destOrd="0" presId="urn:microsoft.com/office/officeart/2018/5/layout/IconCircleLabelList"/>
    <dgm:cxn modelId="{B2684884-4EDB-4E28-A9EC-66BCFFDF8081}" type="presParOf" srcId="{468F1D62-6D65-4933-B037-8618BBC6F458}" destId="{849ECD0C-8FA1-49C9-8686-A43D637368EE}" srcOrd="1" destOrd="0" presId="urn:microsoft.com/office/officeart/2018/5/layout/IconCircleLabelList"/>
    <dgm:cxn modelId="{2D002A20-AB56-4BD2-9167-12217CBF8C95}" type="presParOf" srcId="{468F1D62-6D65-4933-B037-8618BBC6F458}" destId="{42A9CDCE-558F-4C05-B944-B748DE40455C}" srcOrd="2" destOrd="0" presId="urn:microsoft.com/office/officeart/2018/5/layout/IconCircleLabelList"/>
    <dgm:cxn modelId="{92D8B082-84B9-4A5E-815A-2211486DD433}" type="presParOf" srcId="{468F1D62-6D65-4933-B037-8618BBC6F458}" destId="{3CCEFA73-34E8-45DA-A68E-25162AE2A740}"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DAE0A-56D2-4528-BA46-044ADBF9708B}">
      <dsp:nvSpPr>
        <dsp:cNvPr id="0" name=""/>
        <dsp:cNvSpPr/>
      </dsp:nvSpPr>
      <dsp:spPr>
        <a:xfrm>
          <a:off x="689999" y="642981"/>
          <a:ext cx="1921500" cy="19215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57138B-5954-4918-A095-30B3194213D5}">
      <dsp:nvSpPr>
        <dsp:cNvPr id="0" name=""/>
        <dsp:cNvSpPr/>
      </dsp:nvSpPr>
      <dsp:spPr>
        <a:xfrm>
          <a:off x="1099499" y="1052481"/>
          <a:ext cx="1102500" cy="1102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F09A69-64FD-412D-8F3F-A7F79692B76E}">
      <dsp:nvSpPr>
        <dsp:cNvPr id="0" name=""/>
        <dsp:cNvSpPr/>
      </dsp:nvSpPr>
      <dsp:spPr>
        <a:xfrm>
          <a:off x="75749" y="3162981"/>
          <a:ext cx="31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rtl="0">
            <a:lnSpc>
              <a:spcPct val="90000"/>
            </a:lnSpc>
            <a:spcBef>
              <a:spcPct val="0"/>
            </a:spcBef>
            <a:spcAft>
              <a:spcPct val="35000"/>
            </a:spcAft>
            <a:buNone/>
            <a:defRPr cap="all"/>
          </a:pPr>
          <a:r>
            <a:rPr lang="en-US" sz="1700" i="0" kern="1200" err="1">
              <a:latin typeface="Calibri Light"/>
              <a:ea typeface="Calibri Light"/>
              <a:cs typeface="Calibri Light"/>
            </a:rPr>
            <a:t>Vuxna</a:t>
          </a:r>
          <a:r>
            <a:rPr lang="en-US" sz="1700" i="0" kern="1200">
              <a:latin typeface="Calibri Light"/>
              <a:ea typeface="Calibri Light"/>
              <a:cs typeface="Calibri Light"/>
            </a:rPr>
            <a:t> </a:t>
          </a:r>
          <a:r>
            <a:rPr lang="en-US" sz="1700" i="0" kern="1200" err="1">
              <a:latin typeface="Calibri Light"/>
              <a:ea typeface="Calibri Light"/>
              <a:cs typeface="Calibri Light"/>
            </a:rPr>
            <a:t>som</a:t>
          </a:r>
          <a:r>
            <a:rPr lang="en-US" sz="1700" i="0" kern="1200">
              <a:latin typeface="Calibri Light"/>
              <a:ea typeface="Calibri Light"/>
              <a:cs typeface="Calibri Light"/>
            </a:rPr>
            <a:t> ger </a:t>
          </a:r>
          <a:r>
            <a:rPr lang="en-US" sz="1700" i="0" kern="1200" err="1">
              <a:latin typeface="Calibri Light"/>
              <a:ea typeface="Calibri Light"/>
              <a:cs typeface="Calibri Light"/>
            </a:rPr>
            <a:t>samtycke</a:t>
          </a:r>
          <a:r>
            <a:rPr lang="en-US" sz="1700" i="0" kern="1200">
              <a:latin typeface="Calibri Light"/>
              <a:ea typeface="Calibri Light"/>
              <a:cs typeface="Calibri Light"/>
            </a:rPr>
            <a:t> till </a:t>
          </a:r>
          <a:r>
            <a:rPr lang="en-US" sz="1700" i="0" kern="1200" err="1">
              <a:latin typeface="Calibri Light"/>
              <a:ea typeface="Calibri Light"/>
              <a:cs typeface="Calibri Light"/>
            </a:rPr>
            <a:t>samverkan</a:t>
          </a:r>
          <a:endParaRPr lang="en-US" sz="1700" i="0" kern="1200">
            <a:latin typeface="Calibri Light"/>
            <a:ea typeface="Calibri Light"/>
            <a:cs typeface="Calibri Light"/>
          </a:endParaRPr>
        </a:p>
      </dsp:txBody>
      <dsp:txXfrm>
        <a:off x="75749" y="3162981"/>
        <a:ext cx="3150000" cy="720000"/>
      </dsp:txXfrm>
    </dsp:sp>
    <dsp:sp modelId="{8A0B2239-9C5B-4522-833E-AF7892DF5B4F}">
      <dsp:nvSpPr>
        <dsp:cNvPr id="0" name=""/>
        <dsp:cNvSpPr/>
      </dsp:nvSpPr>
      <dsp:spPr>
        <a:xfrm>
          <a:off x="4391250" y="642981"/>
          <a:ext cx="1921500" cy="19215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EF475B-C651-4A80-93BC-71C23C1F2294}">
      <dsp:nvSpPr>
        <dsp:cNvPr id="0" name=""/>
        <dsp:cNvSpPr/>
      </dsp:nvSpPr>
      <dsp:spPr>
        <a:xfrm>
          <a:off x="4800750" y="1052481"/>
          <a:ext cx="1102500" cy="1102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0B3E75-6DB8-45DF-9B4A-49F51B4218A6}">
      <dsp:nvSpPr>
        <dsp:cNvPr id="0" name=""/>
        <dsp:cNvSpPr/>
      </dsp:nvSpPr>
      <dsp:spPr>
        <a:xfrm>
          <a:off x="3777000" y="3162981"/>
          <a:ext cx="31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i="0" kern="1200" err="1">
              <a:latin typeface="Calibri Light" panose="020F0302020204030204" pitchFamily="34" charset="0"/>
              <a:cs typeface="Calibri Light" panose="020F0302020204030204" pitchFamily="34" charset="0"/>
            </a:rPr>
            <a:t>Individer</a:t>
          </a:r>
          <a:r>
            <a:rPr lang="en-US" sz="1700" i="0" kern="1200">
              <a:latin typeface="Calibri Light" panose="020F0302020204030204" pitchFamily="34" charset="0"/>
              <a:cs typeface="Calibri Light" panose="020F0302020204030204" pitchFamily="34" charset="0"/>
            </a:rPr>
            <a:t> med </a:t>
          </a:r>
          <a:r>
            <a:rPr lang="en-US" sz="1700" i="0" kern="1200" err="1">
              <a:latin typeface="Calibri Light" panose="020F0302020204030204" pitchFamily="34" charset="0"/>
              <a:cs typeface="Calibri Light" panose="020F0302020204030204" pitchFamily="34" charset="0"/>
            </a:rPr>
            <a:t>psykisk</a:t>
          </a:r>
          <a:r>
            <a:rPr lang="en-US" sz="1700" i="0" kern="1200">
              <a:latin typeface="Calibri Light" panose="020F0302020204030204" pitchFamily="34" charset="0"/>
              <a:cs typeface="Calibri Light" panose="020F0302020204030204" pitchFamily="34" charset="0"/>
            </a:rPr>
            <a:t> </a:t>
          </a:r>
          <a:r>
            <a:rPr lang="en-US" sz="1700" i="0" kern="1200" err="1">
              <a:latin typeface="Calibri Light" panose="020F0302020204030204" pitchFamily="34" charset="0"/>
              <a:cs typeface="Calibri Light" panose="020F0302020204030204" pitchFamily="34" charset="0"/>
            </a:rPr>
            <a:t>sjukdom</a:t>
          </a:r>
          <a:r>
            <a:rPr lang="en-US" sz="1700" i="0" kern="1200">
              <a:latin typeface="Calibri Light" panose="020F0302020204030204" pitchFamily="34" charset="0"/>
              <a:cs typeface="Calibri Light" panose="020F0302020204030204" pitchFamily="34" charset="0"/>
            </a:rPr>
            <a:t>, med </a:t>
          </a:r>
          <a:r>
            <a:rPr lang="en-US" sz="1700" i="0" kern="1200" err="1">
              <a:latin typeface="Calibri Light" panose="020F0302020204030204" pitchFamily="34" charset="0"/>
              <a:cs typeface="Calibri Light" panose="020F0302020204030204" pitchFamily="34" charset="0"/>
            </a:rPr>
            <a:t>eller</a:t>
          </a:r>
          <a:r>
            <a:rPr lang="en-US" sz="1700" i="0" kern="1200">
              <a:latin typeface="Calibri Light" panose="020F0302020204030204" pitchFamily="34" charset="0"/>
              <a:cs typeface="Calibri Light" panose="020F0302020204030204" pitchFamily="34" charset="0"/>
            </a:rPr>
            <a:t> </a:t>
          </a:r>
          <a:r>
            <a:rPr lang="en-US" sz="1700" i="0" kern="1200" err="1">
              <a:latin typeface="Calibri Light" panose="020F0302020204030204" pitchFamily="34" charset="0"/>
              <a:cs typeface="Calibri Light" panose="020F0302020204030204" pitchFamily="34" charset="0"/>
            </a:rPr>
            <a:t>utan</a:t>
          </a:r>
          <a:r>
            <a:rPr lang="en-US" sz="1700" i="0" kern="1200">
              <a:latin typeface="Calibri Light" panose="020F0302020204030204" pitchFamily="34" charset="0"/>
              <a:cs typeface="Calibri Light" panose="020F0302020204030204" pitchFamily="34" charset="0"/>
            </a:rPr>
            <a:t> </a:t>
          </a:r>
          <a:r>
            <a:rPr lang="en-US" sz="1700" i="0" kern="1200" err="1">
              <a:latin typeface="Calibri Light" panose="020F0302020204030204" pitchFamily="34" charset="0"/>
              <a:cs typeface="Calibri Light" panose="020F0302020204030204" pitchFamily="34" charset="0"/>
            </a:rPr>
            <a:t>beroende</a:t>
          </a:r>
          <a:r>
            <a:rPr lang="en-US" sz="1700" i="0" kern="1200">
              <a:latin typeface="Calibri Light" panose="020F0302020204030204" pitchFamily="34" charset="0"/>
              <a:cs typeface="Calibri Light" panose="020F0302020204030204" pitchFamily="34" charset="0"/>
            </a:rPr>
            <a:t>.  </a:t>
          </a:r>
        </a:p>
      </dsp:txBody>
      <dsp:txXfrm>
        <a:off x="3777000" y="3162981"/>
        <a:ext cx="3150000" cy="720000"/>
      </dsp:txXfrm>
    </dsp:sp>
    <dsp:sp modelId="{D818E7DA-9811-4AAD-AE1B-F3F62CDF44FA}">
      <dsp:nvSpPr>
        <dsp:cNvPr id="0" name=""/>
        <dsp:cNvSpPr/>
      </dsp:nvSpPr>
      <dsp:spPr>
        <a:xfrm>
          <a:off x="8092500" y="642981"/>
          <a:ext cx="1921500" cy="19215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9ECD0C-8FA1-49C9-8686-A43D637368EE}">
      <dsp:nvSpPr>
        <dsp:cNvPr id="0" name=""/>
        <dsp:cNvSpPr/>
      </dsp:nvSpPr>
      <dsp:spPr>
        <a:xfrm>
          <a:off x="8502000" y="1052481"/>
          <a:ext cx="1102500" cy="11025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CEFA73-34E8-45DA-A68E-25162AE2A740}">
      <dsp:nvSpPr>
        <dsp:cNvPr id="0" name=""/>
        <dsp:cNvSpPr/>
      </dsp:nvSpPr>
      <dsp:spPr>
        <a:xfrm>
          <a:off x="7478250" y="3162981"/>
          <a:ext cx="31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i="0" kern="1200" err="1">
              <a:latin typeface="Calibri Light" panose="020F0302020204030204" pitchFamily="34" charset="0"/>
              <a:cs typeface="Calibri Light" panose="020F0302020204030204" pitchFamily="34" charset="0"/>
            </a:rPr>
            <a:t>Komplexa</a:t>
          </a:r>
          <a:r>
            <a:rPr lang="en-US" sz="1700" i="0" kern="1200">
              <a:latin typeface="Calibri Light" panose="020F0302020204030204" pitchFamily="34" charset="0"/>
              <a:cs typeface="Calibri Light" panose="020F0302020204030204" pitchFamily="34" charset="0"/>
            </a:rPr>
            <a:t> </a:t>
          </a:r>
          <a:r>
            <a:rPr lang="en-US" sz="1700" i="0" kern="1200" err="1">
              <a:latin typeface="Calibri Light" panose="020F0302020204030204" pitchFamily="34" charset="0"/>
              <a:cs typeface="Calibri Light" panose="020F0302020204030204" pitchFamily="34" charset="0"/>
            </a:rPr>
            <a:t>behov</a:t>
          </a:r>
          <a:r>
            <a:rPr lang="en-US" sz="1700" i="0" kern="1200">
              <a:latin typeface="Calibri Light" panose="020F0302020204030204" pitchFamily="34" charset="0"/>
              <a:cs typeface="Calibri Light" panose="020F0302020204030204" pitchFamily="34" charset="0"/>
            </a:rPr>
            <a:t> av </a:t>
          </a:r>
          <a:r>
            <a:rPr lang="en-US" sz="1700" i="0" kern="1200" err="1">
              <a:latin typeface="Calibri Light" panose="020F0302020204030204" pitchFamily="34" charset="0"/>
              <a:cs typeface="Calibri Light" panose="020F0302020204030204" pitchFamily="34" charset="0"/>
            </a:rPr>
            <a:t>samordnade</a:t>
          </a:r>
          <a:r>
            <a:rPr lang="en-US" sz="1700" i="0" kern="1200">
              <a:latin typeface="Calibri Light" panose="020F0302020204030204" pitchFamily="34" charset="0"/>
              <a:cs typeface="Calibri Light" panose="020F0302020204030204" pitchFamily="34" charset="0"/>
            </a:rPr>
            <a:t> </a:t>
          </a:r>
          <a:r>
            <a:rPr lang="en-US" sz="1700" i="0" kern="1200" err="1">
              <a:latin typeface="Calibri Light" panose="020F0302020204030204" pitchFamily="34" charset="0"/>
              <a:cs typeface="Calibri Light" panose="020F0302020204030204" pitchFamily="34" charset="0"/>
            </a:rPr>
            <a:t>insatser</a:t>
          </a:r>
          <a:r>
            <a:rPr lang="en-US" sz="1700" i="0" kern="1200">
              <a:latin typeface="Calibri Light" panose="020F0302020204030204" pitchFamily="34" charset="0"/>
              <a:cs typeface="Calibri Light" panose="020F0302020204030204" pitchFamily="34" charset="0"/>
            </a:rPr>
            <a:t> </a:t>
          </a:r>
          <a:r>
            <a:rPr lang="en-US" sz="1700" i="0" kern="1200" err="1">
              <a:latin typeface="Calibri Light" panose="020F0302020204030204" pitchFamily="34" charset="0"/>
              <a:cs typeface="Calibri Light" panose="020F0302020204030204" pitchFamily="34" charset="0"/>
            </a:rPr>
            <a:t>från</a:t>
          </a:r>
          <a:r>
            <a:rPr lang="en-US" sz="1700" i="0" kern="1200">
              <a:latin typeface="Calibri Light" panose="020F0302020204030204" pitchFamily="34" charset="0"/>
              <a:cs typeface="Calibri Light" panose="020F0302020204030204" pitchFamily="34" charset="0"/>
            </a:rPr>
            <a:t> </a:t>
          </a:r>
          <a:r>
            <a:rPr lang="en-US" sz="1700" i="0" kern="1200" err="1">
              <a:latin typeface="Calibri Light" panose="020F0302020204030204" pitchFamily="34" charset="0"/>
              <a:cs typeface="Calibri Light" panose="020F0302020204030204" pitchFamily="34" charset="0"/>
            </a:rPr>
            <a:t>sjukvård</a:t>
          </a:r>
          <a:r>
            <a:rPr lang="en-US" sz="1700" i="0" kern="1200">
              <a:latin typeface="Calibri Light" panose="020F0302020204030204" pitchFamily="34" charset="0"/>
              <a:cs typeface="Calibri Light" panose="020F0302020204030204" pitchFamily="34" charset="0"/>
            </a:rPr>
            <a:t> </a:t>
          </a:r>
          <a:r>
            <a:rPr lang="en-US" sz="1700" i="0" kern="1200" err="1">
              <a:latin typeface="Calibri Light" panose="020F0302020204030204" pitchFamily="34" charset="0"/>
              <a:cs typeface="Calibri Light" panose="020F0302020204030204" pitchFamily="34" charset="0"/>
            </a:rPr>
            <a:t>och</a:t>
          </a:r>
          <a:r>
            <a:rPr lang="en-US" sz="1700" i="0" kern="1200">
              <a:latin typeface="Calibri Light" panose="020F0302020204030204" pitchFamily="34" charset="0"/>
              <a:cs typeface="Calibri Light" panose="020F0302020204030204" pitchFamily="34" charset="0"/>
            </a:rPr>
            <a:t> </a:t>
          </a:r>
          <a:r>
            <a:rPr lang="en-US" sz="1700" i="0" kern="1200" err="1">
              <a:latin typeface="Calibri Light" panose="020F0302020204030204" pitchFamily="34" charset="0"/>
              <a:cs typeface="Calibri Light" panose="020F0302020204030204" pitchFamily="34" charset="0"/>
            </a:rPr>
            <a:t>socialtjänst</a:t>
          </a:r>
          <a:r>
            <a:rPr lang="en-US" sz="1700" i="0" kern="1200">
              <a:latin typeface="Calibri Light" panose="020F0302020204030204" pitchFamily="34" charset="0"/>
              <a:cs typeface="Calibri Light" panose="020F0302020204030204" pitchFamily="34" charset="0"/>
            </a:rPr>
            <a:t>.</a:t>
          </a:r>
        </a:p>
      </dsp:txBody>
      <dsp:txXfrm>
        <a:off x="7478250" y="3162981"/>
        <a:ext cx="315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8D02F2-FB69-4D4D-A7A0-4E23510E7F8C}" type="datetimeFigureOut">
              <a:rPr lang="sv-SE"/>
              <a:t>2025-09-12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CEA66A-F9DB-4140-9477-CD13F718553D}" type="slidenum">
              <a:rPr lang="sv-SE"/>
              <a:t>‹#›</a:t>
            </a:fld>
            <a:endParaRPr lang="sv-SE"/>
          </a:p>
        </p:txBody>
      </p:sp>
    </p:spTree>
    <p:extLst>
      <p:ext uri="{BB962C8B-B14F-4D97-AF65-F5344CB8AC3E}">
        <p14:creationId xmlns:p14="http://schemas.microsoft.com/office/powerpoint/2010/main" val="3602487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a:t> </a:t>
            </a:r>
          </a:p>
        </p:txBody>
      </p:sp>
      <p:sp>
        <p:nvSpPr>
          <p:cNvPr id="4" name="Platshållare för bildnummer 3"/>
          <p:cNvSpPr>
            <a:spLocks noGrp="1"/>
          </p:cNvSpPr>
          <p:nvPr>
            <p:ph type="sldNum" sz="quarter" idx="10"/>
          </p:nvPr>
        </p:nvSpPr>
        <p:spPr/>
        <p:txBody>
          <a:bodyPr/>
          <a:lstStyle/>
          <a:p>
            <a:fld id="{378970E8-606E-544E-9196-A0321FFF4315}" type="slidenum">
              <a:rPr lang="sv-SE" smtClean="0"/>
              <a:pPr/>
              <a:t>1</a:t>
            </a:fld>
            <a:endParaRPr lang="sv-SE"/>
          </a:p>
        </p:txBody>
      </p:sp>
    </p:spTree>
    <p:extLst>
      <p:ext uri="{BB962C8B-B14F-4D97-AF65-F5344CB8AC3E}">
        <p14:creationId xmlns:p14="http://schemas.microsoft.com/office/powerpoint/2010/main" val="3287077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ACT står för </a:t>
            </a:r>
            <a:r>
              <a:rPr lang="sv-SE" err="1"/>
              <a:t>Assertive</a:t>
            </a:r>
            <a:r>
              <a:rPr lang="sv-SE"/>
              <a:t> </a:t>
            </a:r>
            <a:r>
              <a:rPr lang="sv-SE" err="1"/>
              <a:t>community</a:t>
            </a:r>
            <a:r>
              <a:rPr lang="sv-SE"/>
              <a:t> </a:t>
            </a:r>
            <a:r>
              <a:rPr lang="sv-SE" err="1"/>
              <a:t>treatment</a:t>
            </a:r>
            <a:r>
              <a:rPr lang="sv-SE"/>
              <a:t>, översatt ungefär intensiv samhällsbaserad vård och behandling, att ge vård och behandling/stöd där personen befinner sig.</a:t>
            </a:r>
          </a:p>
          <a:p>
            <a:endParaRPr lang="sv-SE"/>
          </a:p>
          <a:p>
            <a:r>
              <a:rPr lang="sv-SE"/>
              <a:t>Modell som uppkom i USA i slutet av 70-talet. </a:t>
            </a:r>
          </a:p>
          <a:p>
            <a:endParaRPr lang="sv-SE"/>
          </a:p>
          <a:p>
            <a:r>
              <a:rPr lang="sv-SE"/>
              <a:t>Vände sig då främst till psykospatienter som påverkades av att institutioner lades ner</a:t>
            </a:r>
          </a:p>
          <a:p>
            <a:r>
              <a:rPr lang="sv-SE"/>
              <a:t>Och de här personerna skulle flytta ut i vanliga lägenheter och klara sig själva.</a:t>
            </a:r>
          </a:p>
          <a:p>
            <a:endParaRPr lang="sv-SE"/>
          </a:p>
          <a:p>
            <a:pPr>
              <a:lnSpc>
                <a:spcPct val="107000"/>
              </a:lnSpc>
              <a:spcAft>
                <a:spcPts val="600"/>
              </a:spcAft>
            </a:pPr>
            <a:r>
              <a:rPr lang="sv-SE"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Detta ledde i många fall till att tillgången till kontinuerlig medicinering och vård blev sämre,</a:t>
            </a:r>
          </a:p>
          <a:p>
            <a:pPr>
              <a:lnSpc>
                <a:spcPct val="107000"/>
              </a:lnSpc>
              <a:spcAft>
                <a:spcPts val="600"/>
              </a:spcAft>
            </a:pPr>
            <a:r>
              <a:rPr lang="sv-SE"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många klarade inte eget boende, kunde inte fixa mat och räkningar och så vidare. </a:t>
            </a:r>
          </a:p>
          <a:p>
            <a:pPr>
              <a:lnSpc>
                <a:spcPct val="107000"/>
              </a:lnSpc>
              <a:spcAft>
                <a:spcPts val="600"/>
              </a:spcAft>
            </a:pPr>
            <a:r>
              <a:rPr lang="sv-SE"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Lidandet blev stort för dem och gjorde att inläggningar inom slutenvården ökade och fler hamnade i hemlöshet.  </a:t>
            </a:r>
          </a:p>
          <a:p>
            <a:pPr>
              <a:lnSpc>
                <a:spcPct val="107000"/>
              </a:lnSpc>
              <a:spcAft>
                <a:spcPts val="600"/>
              </a:spcAft>
            </a:pP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Metoden bygger på att det finns en Case managers som fungerar lite som spindeln i nätet, Case managern skulle, enligt grundmodellen, finnas tillgänglig dygnet runt om patient/klient blev försämrad och då kunna stötta upp fort för att minska inläggningar.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r>
              <a:rPr lang="sv-SE"/>
              <a:t> </a:t>
            </a:r>
          </a:p>
          <a:p>
            <a:endParaRPr lang="sv-SE"/>
          </a:p>
          <a:p>
            <a:r>
              <a:rPr lang="sv-SE"/>
              <a:t>ACT Göteborg är en samverkansmottagning som funnits sedan 2019 men allt startade mycket tidigare än så.</a:t>
            </a:r>
          </a:p>
          <a:p>
            <a:endParaRPr lang="sv-SE"/>
          </a:p>
          <a:p>
            <a:r>
              <a:rPr lang="sv-SE"/>
              <a:t>Hanna berättar om Hanna </a:t>
            </a:r>
            <a:r>
              <a:rPr lang="sv-SE" err="1"/>
              <a:t>Kataokas</a:t>
            </a:r>
            <a:r>
              <a:rPr lang="sv-SE"/>
              <a:t> uppdrag.</a:t>
            </a:r>
          </a:p>
          <a:p>
            <a:endParaRPr lang="sv-SE"/>
          </a:p>
          <a:p>
            <a:r>
              <a:rPr lang="sv-SE"/>
              <a:t>De mindre teamen: ACT Nordost, 2008, Mobila fältteamet 2012, ACT Hisingen, 2014. Hanna var även ute på akutboenden och pratade med personer där, vårdcentralen för hemlösa och Huldas hus, aktivitetshus för hemlösa kvinnor.</a:t>
            </a:r>
          </a:p>
        </p:txBody>
      </p:sp>
      <p:sp>
        <p:nvSpPr>
          <p:cNvPr id="4" name="Platshållare för bildnummer 3"/>
          <p:cNvSpPr>
            <a:spLocks noGrp="1"/>
          </p:cNvSpPr>
          <p:nvPr>
            <p:ph type="sldNum" sz="quarter" idx="5"/>
          </p:nvPr>
        </p:nvSpPr>
        <p:spPr/>
        <p:txBody>
          <a:bodyPr/>
          <a:lstStyle/>
          <a:p>
            <a:fld id="{378970E8-606E-544E-9196-A0321FFF4315}" type="slidenum">
              <a:rPr lang="sv-SE" smtClean="0"/>
              <a:pPr/>
              <a:t>2</a:t>
            </a:fld>
            <a:endParaRPr lang="sv-SE"/>
          </a:p>
        </p:txBody>
      </p:sp>
    </p:spTree>
    <p:extLst>
      <p:ext uri="{BB962C8B-B14F-4D97-AF65-F5344CB8AC3E}">
        <p14:creationId xmlns:p14="http://schemas.microsoft.com/office/powerpoint/2010/main" val="301855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a:t>Bara nämna de olika utan att gå in i och förklara. </a:t>
            </a:r>
            <a:r>
              <a:rPr lang="sv-SE" b="1"/>
              <a:t>ACT-teamen</a:t>
            </a:r>
            <a:r>
              <a:rPr lang="sv-SE"/>
              <a:t> – 2 sjuksköterskor per team samt två socionomer. </a:t>
            </a:r>
          </a:p>
          <a:p>
            <a:r>
              <a:rPr lang="sv-SE" b="1"/>
              <a:t>BAS</a:t>
            </a:r>
            <a:r>
              <a:rPr lang="sv-SE" b="0"/>
              <a:t> – Nyöppnad del av ACT. Där arbetar sjuksköterskor/skötare som inte åker ut utan har vissa patienter som tidigare tillhört ACT- teamen men som inte längre behöver det utökade stödet av både kommun och sjukvård och som av olika anledningar inte kan remitteras till en vanlig basmottagning som beroende eller psykos. Det kan även vara patienter som tillhör de andra mindre teamen inom ACT.</a:t>
            </a:r>
            <a:endParaRPr lang="sv-SE"/>
          </a:p>
          <a:p>
            <a:r>
              <a:rPr lang="sv-SE" b="1"/>
              <a:t>Remissteam</a:t>
            </a:r>
            <a:endParaRPr lang="sv-SE"/>
          </a:p>
          <a:p>
            <a:r>
              <a:rPr lang="sv-SE" b="1"/>
              <a:t>Team Krans </a:t>
            </a:r>
            <a:r>
              <a:rPr lang="sv-SE"/>
              <a:t>– Partille, Härryda, Mölndal. Fungera som en länk mellan sjukvård och kommun, kunna stötta upp och få igång en samverkan för att personen ska kunna tillgodogöra sig vård och behandling.</a:t>
            </a:r>
          </a:p>
          <a:p>
            <a:r>
              <a:rPr lang="sv-SE" b="1"/>
              <a:t>Team Barn </a:t>
            </a:r>
            <a:r>
              <a:rPr lang="sv-SE"/>
              <a:t>– 1½ sjukvårdsanställd kurator.  Arbetar i tät samverkan med övriga kuratorer inom psykiatri psykos för att stötta upp kring barn som anhöriga.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b="1"/>
              <a:t>Team Viktor </a:t>
            </a:r>
            <a:r>
              <a:rPr lang="sv-SE"/>
              <a:t>– 2 sjuksköterskor. Viktor hasselbladsgata. 3 dagar i veckan. Tisdag, onsdag och torsdag. De arbetar också för konsultation till personal men främst för att fånga upp de personer som av olika anledningar inte har någon sjukvård men kanske har ett behov av det. Kunna initiera till en läkarkontakt och kanske också till att bli en patient/klient till ett av ACT-teamen.</a:t>
            </a:r>
          </a:p>
          <a:p>
            <a:endParaRPr lang="sv-SE"/>
          </a:p>
        </p:txBody>
      </p:sp>
      <p:sp>
        <p:nvSpPr>
          <p:cNvPr id="4" name="Platshållare för bildnummer 3"/>
          <p:cNvSpPr>
            <a:spLocks noGrp="1"/>
          </p:cNvSpPr>
          <p:nvPr>
            <p:ph type="sldNum" sz="quarter" idx="5"/>
          </p:nvPr>
        </p:nvSpPr>
        <p:spPr/>
        <p:txBody>
          <a:bodyPr/>
          <a:lstStyle/>
          <a:p>
            <a:fld id="{378970E8-606E-544E-9196-A0321FFF4315}" type="slidenum">
              <a:rPr lang="sv-SE" smtClean="0"/>
              <a:pPr/>
              <a:t>3</a:t>
            </a:fld>
            <a:endParaRPr lang="sv-SE"/>
          </a:p>
        </p:txBody>
      </p:sp>
    </p:spTree>
    <p:extLst>
      <p:ext uri="{BB962C8B-B14F-4D97-AF65-F5344CB8AC3E}">
        <p14:creationId xmlns:p14="http://schemas.microsoft.com/office/powerpoint/2010/main" val="3346276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Läkare, två överläkare och en ST läkare, varierar över tid. </a:t>
            </a:r>
          </a:p>
          <a:p>
            <a:r>
              <a:rPr lang="sv-SE"/>
              <a:t>Psykolog 50 % främst neuropsykiatriska utredningar</a:t>
            </a:r>
          </a:p>
          <a:p>
            <a:r>
              <a:rPr lang="sv-SE"/>
              <a:t>Chefer – kommun och sjukvård</a:t>
            </a:r>
          </a:p>
          <a:p>
            <a:r>
              <a:rPr lang="sv-SE"/>
              <a:t>Sektionsledare (motsvarar samordnare inom kommunen) – Hanna</a:t>
            </a:r>
          </a:p>
          <a:p>
            <a:r>
              <a:rPr lang="sv-SE"/>
              <a:t>Kommunanställda – 10, främst socionomer</a:t>
            </a:r>
          </a:p>
          <a:p>
            <a:r>
              <a:rPr lang="sv-SE"/>
              <a:t>Sjuksköterskor – ca 12 + några kommunanställda sjuksköterskor</a:t>
            </a:r>
          </a:p>
          <a:p>
            <a:r>
              <a:rPr lang="sv-SE"/>
              <a:t>Patientmottaget – 1 person i väntrum/reception</a:t>
            </a:r>
          </a:p>
          <a:p>
            <a:r>
              <a:rPr lang="sv-SE"/>
              <a:t>Sekreterare –1  medicinsk sekreterare</a:t>
            </a:r>
          </a:p>
          <a:p>
            <a:r>
              <a:rPr lang="sv-SE"/>
              <a:t>Kuratorer – 1 ½ sjukvårdsanställda till Team barn. </a:t>
            </a:r>
          </a:p>
        </p:txBody>
      </p:sp>
      <p:sp>
        <p:nvSpPr>
          <p:cNvPr id="4" name="Platshållare för bildnummer 3"/>
          <p:cNvSpPr>
            <a:spLocks noGrp="1"/>
          </p:cNvSpPr>
          <p:nvPr>
            <p:ph type="sldNum" sz="quarter" idx="5"/>
          </p:nvPr>
        </p:nvSpPr>
        <p:spPr/>
        <p:txBody>
          <a:bodyPr/>
          <a:lstStyle/>
          <a:p>
            <a:fld id="{378970E8-606E-544E-9196-A0321FFF4315}" type="slidenum">
              <a:rPr lang="sv-SE" smtClean="0"/>
              <a:pPr/>
              <a:t>4</a:t>
            </a:fld>
            <a:endParaRPr lang="sv-SE"/>
          </a:p>
        </p:txBody>
      </p:sp>
    </p:spTree>
    <p:extLst>
      <p:ext uri="{BB962C8B-B14F-4D97-AF65-F5344CB8AC3E}">
        <p14:creationId xmlns:p14="http://schemas.microsoft.com/office/powerpoint/2010/main" val="1176877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600"/>
              </a:spcAft>
            </a:pPr>
            <a:r>
              <a:rPr lang="sv-SE"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Det är ju vuxna personer som är över 18 år som har en svår psykisk sjukdom och sammansatta behov som en följd av den psykiatriska problematiken. </a:t>
            </a:r>
          </a:p>
          <a:p>
            <a:pPr>
              <a:lnSpc>
                <a:spcPct val="107000"/>
              </a:lnSpc>
              <a:spcAft>
                <a:spcPts val="600"/>
              </a:spcAft>
            </a:pP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Ofta, men inte alltid, har de här personerna någon form av substansbruksberoende och lever i hemlöshet och med hemlöshet räknas ju inte bara en person som lever på gatan utan även alla de som bor runt på våra olika kommunala eller privata kort- och långtidsboenden, eller träningslägenhet eller liknande.  </a:t>
            </a:r>
          </a:p>
          <a:p>
            <a:pPr>
              <a:lnSpc>
                <a:spcPct val="107000"/>
              </a:lnSpc>
              <a:spcAft>
                <a:spcPts val="600"/>
              </a:spcAft>
            </a:pP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Personerna har heller inte kunnat tillgodogöra sig ordinarie behandlingsinsatser inom specialistpsykiatri eller kunnat ta emot insatser från kommunen.  Ofta har de gjort flera försök att etablera kontakt på basmottagningar men har ju haft svårt att följa deras planering med tider och annat och har skrivits ut på grund av uteblivna besök.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Det krävs också Samtycke för att kunna tillhöra ACT i och med att vi är just en samverkansmottagning med två olika huvudmän, Sahlgrenska och Kommunen.</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r>
              <a:rPr lang="sv-SE"/>
              <a:t> </a:t>
            </a:r>
          </a:p>
          <a:p>
            <a:endParaRPr lang="sv-SE"/>
          </a:p>
        </p:txBody>
      </p:sp>
      <p:sp>
        <p:nvSpPr>
          <p:cNvPr id="4" name="Platshållare för bildnummer 3"/>
          <p:cNvSpPr>
            <a:spLocks noGrp="1"/>
          </p:cNvSpPr>
          <p:nvPr>
            <p:ph type="sldNum" sz="quarter" idx="5"/>
          </p:nvPr>
        </p:nvSpPr>
        <p:spPr/>
        <p:txBody>
          <a:bodyPr/>
          <a:lstStyle/>
          <a:p>
            <a:fld id="{378970E8-606E-544E-9196-A0321FFF4315}" type="slidenum">
              <a:rPr lang="sv-SE" smtClean="0"/>
              <a:pPr/>
              <a:t>5</a:t>
            </a:fld>
            <a:endParaRPr lang="sv-SE"/>
          </a:p>
        </p:txBody>
      </p:sp>
    </p:spTree>
    <p:extLst>
      <p:ext uri="{BB962C8B-B14F-4D97-AF65-F5344CB8AC3E}">
        <p14:creationId xmlns:p14="http://schemas.microsoft.com/office/powerpoint/2010/main" val="623808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600"/>
              </a:spcAft>
            </a:pPr>
            <a:r>
              <a:rPr lang="sv-SE" sz="1800" b="1">
                <a:effectLst/>
                <a:latin typeface="Calibri" panose="020F0502020204030204" pitchFamily="34" charset="0"/>
                <a:ea typeface="Calibri" panose="020F0502020204030204" pitchFamily="34" charset="0"/>
                <a:cs typeface="Times New Roman" panose="02020603050405020304" pitchFamily="18" charset="0"/>
              </a:rPr>
              <a:t>Arbetssättet: </a:t>
            </a:r>
            <a:r>
              <a:rPr lang="sv-SE" sz="1800">
                <a:effectLst/>
                <a:latin typeface="Calibri" panose="020F0502020204030204" pitchFamily="34" charset="0"/>
                <a:ea typeface="Calibri" panose="020F0502020204030204" pitchFamily="34" charset="0"/>
                <a:cs typeface="Times New Roman" panose="02020603050405020304" pitchFamily="18" charset="0"/>
              </a:rPr>
              <a:t>Vi jobbar ju då med Resursgrupps-ACT som är en strukturerad arbetsmodell där man kartlägger noga personens situation och önskemål och utgår alltid från patientens målsättningar. </a:t>
            </a:r>
          </a:p>
          <a:p>
            <a:pPr>
              <a:lnSpc>
                <a:spcPct val="107000"/>
              </a:lnSpc>
              <a:spcAft>
                <a:spcPts val="600"/>
              </a:spcAft>
            </a:pP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a:effectLst/>
                <a:latin typeface="Calibri" panose="020F0502020204030204" pitchFamily="34" charset="0"/>
                <a:ea typeface="Calibri" panose="020F0502020204030204" pitchFamily="34" charset="0"/>
                <a:cs typeface="Times New Roman" panose="02020603050405020304" pitchFamily="18" charset="0"/>
              </a:rPr>
              <a:t>Patienten har alltid två </a:t>
            </a:r>
            <a:r>
              <a:rPr lang="sv-SE" sz="1800" b="1">
                <a:effectLst/>
                <a:latin typeface="Calibri" panose="020F0502020204030204" pitchFamily="34" charset="0"/>
                <a:ea typeface="Calibri" panose="020F0502020204030204" pitchFamily="34" charset="0"/>
                <a:cs typeface="Times New Roman" panose="02020603050405020304" pitchFamily="18" charset="0"/>
              </a:rPr>
              <a:t>Case managers</a:t>
            </a:r>
            <a:r>
              <a:rPr lang="sv-SE" sz="1800">
                <a:effectLst/>
                <a:latin typeface="Calibri" panose="020F0502020204030204" pitchFamily="34" charset="0"/>
                <a:ea typeface="Calibri" panose="020F0502020204030204" pitchFamily="34" charset="0"/>
                <a:cs typeface="Times New Roman" panose="02020603050405020304" pitchFamily="18" charset="0"/>
              </a:rPr>
              <a:t>, CM, och det är oftast att vi jobbar i fasta par en sjuksköterska och en socionom.</a:t>
            </a:r>
          </a:p>
          <a:p>
            <a:pPr>
              <a:lnSpc>
                <a:spcPct val="107000"/>
              </a:lnSpc>
              <a:spcAft>
                <a:spcPts val="600"/>
              </a:spcAft>
            </a:pPr>
            <a:r>
              <a:rPr lang="sv-SE" sz="1800">
                <a:effectLst/>
                <a:latin typeface="Calibri" panose="020F0502020204030204" pitchFamily="34" charset="0"/>
                <a:ea typeface="Calibri" panose="020F0502020204030204" pitchFamily="34" charset="0"/>
                <a:cs typeface="Times New Roman" panose="02020603050405020304" pitchFamily="18" charset="0"/>
              </a:rPr>
              <a:t>Vi gör de flesta hembesöken tillsammans och jobbar lika mycket i patienternas närmiljö som på mottagningen.  CM blir de som bär huvudansvaret för hela behandlingen och blir lite som spindeln i nätet för personen. En CM har ca 20 patienter vilket kan låta lite i jämförelse med andra mottagningar men modellen bygger på att ha hög flexibilitet och utrymme. Om jag kanske träffar Olle ca en timme i veckan för samtal, fylla i blanketter, skriva överklaganden, pratar om mående och så vidare så kanske jag till det också lägger ner 2-3 timmar på telefonsamtal med samverkanspartners, försöker få tag på sätt person på Skatteverket eller vad det kan vara. Som Case manager stöttar jag också upp i att åka med till andra sjukvårdsbesök till exempel vårdcentralen för hemlösa eller går med och intygar person på Skatteverket om det ska ordnas med id-kort. Det händer ganska ofta i och med att id-korten blir stulna eller försvinner på olika sätt för våra patienter.</a:t>
            </a:r>
          </a:p>
          <a:p>
            <a:pPr>
              <a:lnSpc>
                <a:spcPct val="107000"/>
              </a:lnSpc>
              <a:spcAft>
                <a:spcPts val="600"/>
              </a:spcAft>
            </a:pP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Kartläggning</a:t>
            </a:r>
            <a:r>
              <a:rPr lang="sv-SE"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 Under den första tiden försöker vi bygga upp den tilltro till myndigheter som personerna ofta har tappat. Och under kartläggningsfasen, som ska vara ca 3 månader men ofta rullar på längre, kanske på grund av att vi ännu inte skapat tilltron eller har haft svårt att hitta personen, går vi igenom en del arbetsmaterial som vi har till exempel kollar vi över nätverket med hjälp av nätverkskarta, kollar över hur en vanlig dag kan se ut, gör en tidslinje eller livslinje. Syftet är att kartläggningen ska mynna ut i personen målsättningar och också en resursgrupp.</a:t>
            </a:r>
          </a:p>
          <a:p>
            <a:pPr>
              <a:lnSpc>
                <a:spcPct val="107000"/>
              </a:lnSpc>
              <a:spcAft>
                <a:spcPts val="600"/>
              </a:spcAft>
            </a:pP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Resursgruppen</a:t>
            </a:r>
            <a:r>
              <a:rPr lang="sv-SE"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 består oftast av professionella kontakter som personen har. Socialsekreterare, Frivård, boendepersonal till exempel. Ibland har ju person flera socialsekreterare från olika enheter. Resursgruppen samlas ungefär var tredje månad och då ser vi alla över vilka behov patienten/klienten har, vem som stöttar personen med vad och sen följer vi upp mål och delmål. Önskvärt är ju så klart att även kunna involvera det sociala nätverket som till exempel familj, tyvärr är det inte så ofta som anhöriga finns med i bilden då de tappat kontakten med dem av olika anledningar.</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endParaRPr lang="sv-SE"/>
          </a:p>
          <a:p>
            <a:r>
              <a:rPr lang="sv-SE"/>
              <a:t> </a:t>
            </a:r>
          </a:p>
          <a:p>
            <a:r>
              <a:rPr lang="sv-SE"/>
              <a:t>  </a:t>
            </a:r>
          </a:p>
        </p:txBody>
      </p:sp>
      <p:sp>
        <p:nvSpPr>
          <p:cNvPr id="4" name="Platshållare för bildnummer 3"/>
          <p:cNvSpPr>
            <a:spLocks noGrp="1"/>
          </p:cNvSpPr>
          <p:nvPr>
            <p:ph type="sldNum" sz="quarter" idx="5"/>
          </p:nvPr>
        </p:nvSpPr>
        <p:spPr/>
        <p:txBody>
          <a:bodyPr/>
          <a:lstStyle/>
          <a:p>
            <a:fld id="{378970E8-606E-544E-9196-A0321FFF4315}" type="slidenum">
              <a:rPr lang="sv-SE" smtClean="0"/>
              <a:pPr/>
              <a:t>6</a:t>
            </a:fld>
            <a:endParaRPr lang="sv-SE"/>
          </a:p>
        </p:txBody>
      </p:sp>
    </p:spTree>
    <p:extLst>
      <p:ext uri="{BB962C8B-B14F-4D97-AF65-F5344CB8AC3E}">
        <p14:creationId xmlns:p14="http://schemas.microsoft.com/office/powerpoint/2010/main" val="886237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600"/>
              </a:spcAft>
            </a:pPr>
            <a:r>
              <a:rPr lang="sv-SE"/>
              <a:t> </a:t>
            </a:r>
            <a:r>
              <a:rPr lang="sv-SE"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Som sagt, mycket samverkan och mycket samverkanspartners. Ibland kan det ju vara så att vi träffar patienten ½-1 timme i veckan men att tid som läggs på samverkan kring patienten kanske drar i väg och blir 2-3 timmar. Mailkontakter, telefonsamtal, sitta i telefonköer på Skatteverket gällande nån fråga, kontakt med annan sjukvård och så vidare.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Exempel, all slags socialtjänst från vuxen till ekonomi och funktionsstöd.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Kriminalvården</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Olika boenden, behandlingshem, LVM-hem</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Polisen</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Jag ni förstår säkert.</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sv-SE"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Vi samverkar även en hel del kring sysselsättning/jobb för våra patienter när de kommit så långt i sin process och då har vi ett </a:t>
            </a:r>
            <a:r>
              <a:rPr lang="sv-SE"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IPS-team </a:t>
            </a:r>
            <a:r>
              <a:rPr lang="sv-SE"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kopplat till ACT. Det är ett kommunalt team och IPS står för individuell placering med stöd. Där jobbar just nu 3 arbetsspecialister.</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endParaRPr lang="sv-SE"/>
          </a:p>
        </p:txBody>
      </p:sp>
      <p:sp>
        <p:nvSpPr>
          <p:cNvPr id="4" name="Platshållare för bildnummer 3"/>
          <p:cNvSpPr>
            <a:spLocks noGrp="1"/>
          </p:cNvSpPr>
          <p:nvPr>
            <p:ph type="sldNum" sz="quarter" idx="5"/>
          </p:nvPr>
        </p:nvSpPr>
        <p:spPr/>
        <p:txBody>
          <a:bodyPr/>
          <a:lstStyle/>
          <a:p>
            <a:fld id="{378970E8-606E-544E-9196-A0321FFF4315}" type="slidenum">
              <a:rPr lang="sv-SE" smtClean="0"/>
              <a:pPr/>
              <a:t>7</a:t>
            </a:fld>
            <a:endParaRPr lang="sv-SE"/>
          </a:p>
        </p:txBody>
      </p:sp>
    </p:spTree>
    <p:extLst>
      <p:ext uri="{BB962C8B-B14F-4D97-AF65-F5344CB8AC3E}">
        <p14:creationId xmlns:p14="http://schemas.microsoft.com/office/powerpoint/2010/main" val="2145680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endParaRPr lang="sv-SE"/>
          </a:p>
        </p:txBody>
      </p:sp>
      <p:sp>
        <p:nvSpPr>
          <p:cNvPr id="4" name="Platshållare för bildnummer 3"/>
          <p:cNvSpPr>
            <a:spLocks noGrp="1"/>
          </p:cNvSpPr>
          <p:nvPr>
            <p:ph type="sldNum" sz="quarter" idx="5"/>
          </p:nvPr>
        </p:nvSpPr>
        <p:spPr/>
        <p:txBody>
          <a:bodyPr/>
          <a:lstStyle/>
          <a:p>
            <a:fld id="{FFCEA66A-F9DB-4140-9477-CD13F718553D}" type="slidenum">
              <a:rPr lang="sv-SE" smtClean="0"/>
              <a:t>8</a:t>
            </a:fld>
            <a:endParaRPr lang="sv-SE"/>
          </a:p>
        </p:txBody>
      </p:sp>
    </p:spTree>
    <p:extLst>
      <p:ext uri="{BB962C8B-B14F-4D97-AF65-F5344CB8AC3E}">
        <p14:creationId xmlns:p14="http://schemas.microsoft.com/office/powerpoint/2010/main" val="2318360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Bort finns broschyr med namn</a:t>
            </a:r>
            <a:r>
              <a:rPr lang="sv-SE" baseline="0"/>
              <a:t> och kontaktuppgifter på </a:t>
            </a:r>
            <a:endParaRPr lang="sv-SE"/>
          </a:p>
        </p:txBody>
      </p:sp>
      <p:sp>
        <p:nvSpPr>
          <p:cNvPr id="4" name="Platshållare för bildnummer 3"/>
          <p:cNvSpPr>
            <a:spLocks noGrp="1"/>
          </p:cNvSpPr>
          <p:nvPr>
            <p:ph type="sldNum" sz="quarter" idx="10"/>
          </p:nvPr>
        </p:nvSpPr>
        <p:spPr/>
        <p:txBody>
          <a:bodyPr/>
          <a:lstStyle/>
          <a:p>
            <a:fld id="{378970E8-606E-544E-9196-A0321FFF4315}" type="slidenum">
              <a:rPr lang="sv-SE" smtClean="0"/>
              <a:pPr/>
              <a:t>10</a:t>
            </a:fld>
            <a:endParaRPr lang="sv-SE"/>
          </a:p>
        </p:txBody>
      </p:sp>
    </p:spTree>
    <p:extLst>
      <p:ext uri="{BB962C8B-B14F-4D97-AF65-F5344CB8AC3E}">
        <p14:creationId xmlns:p14="http://schemas.microsoft.com/office/powerpoint/2010/main" val="3093134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pic>
        <p:nvPicPr>
          <p:cNvPr id="11" name="Bildobjekt 10" descr="GBGstad-PPT-BKGR.jpg"/>
          <p:cNvPicPr>
            <a:picLocks noChangeAspect="1"/>
          </p:cNvPicPr>
          <p:nvPr userDrawn="1"/>
        </p:nvPicPr>
        <p:blipFill>
          <a:blip r:embed="rId2" cstate="screen"/>
          <a:stretch>
            <a:fillRect/>
          </a:stretch>
        </p:blipFill>
        <p:spPr>
          <a:xfrm flipH="1">
            <a:off x="1" y="0"/>
            <a:ext cx="12191996" cy="6857998"/>
          </a:xfrm>
          <a:prstGeom prst="rect">
            <a:avLst/>
          </a:prstGeom>
        </p:spPr>
      </p:pic>
      <p:cxnSp>
        <p:nvCxnSpPr>
          <p:cNvPr id="8" name="Rak 7"/>
          <p:cNvCxnSpPr/>
          <p:nvPr userDrawn="1"/>
        </p:nvCxnSpPr>
        <p:spPr>
          <a:xfrm>
            <a:off x="3159415" y="2167941"/>
            <a:ext cx="0" cy="226695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9" name="Rubrik 4"/>
          <p:cNvSpPr>
            <a:spLocks noGrp="1"/>
          </p:cNvSpPr>
          <p:nvPr>
            <p:ph type="title" hasCustomPrompt="1"/>
          </p:nvPr>
        </p:nvSpPr>
        <p:spPr>
          <a:xfrm>
            <a:off x="3973784" y="2405248"/>
            <a:ext cx="7315003" cy="985563"/>
          </a:xfrm>
        </p:spPr>
        <p:txBody>
          <a:bodyPr wrap="square" anchor="b">
            <a:noAutofit/>
          </a:bodyPr>
          <a:lstStyle>
            <a:lvl1pPr>
              <a:lnSpc>
                <a:spcPct val="100000"/>
              </a:lnSpc>
              <a:defRPr sz="5000">
                <a:solidFill>
                  <a:srgbClr val="000000"/>
                </a:solidFill>
              </a:defRPr>
            </a:lvl1pPr>
          </a:lstStyle>
          <a:p>
            <a:r>
              <a:rPr lang="sv-SE"/>
              <a:t>Rubrik</a:t>
            </a:r>
          </a:p>
        </p:txBody>
      </p:sp>
      <p:sp>
        <p:nvSpPr>
          <p:cNvPr id="7" name="Platshållare för text 11"/>
          <p:cNvSpPr>
            <a:spLocks noGrp="1"/>
          </p:cNvSpPr>
          <p:nvPr>
            <p:ph type="body" sz="quarter" idx="14" hasCustomPrompt="1"/>
          </p:nvPr>
        </p:nvSpPr>
        <p:spPr>
          <a:xfrm>
            <a:off x="3999355" y="3563637"/>
            <a:ext cx="7300827" cy="307777"/>
          </a:xfrm>
        </p:spPr>
        <p:txBody>
          <a:bodyPr wrap="square">
            <a:spAutoFit/>
          </a:bodyPr>
          <a:lstStyle>
            <a:lvl1pPr marL="0" indent="0">
              <a:spcAft>
                <a:spcPts val="0"/>
              </a:spcAft>
              <a:buNone/>
              <a:defRPr sz="2000">
                <a:solidFill>
                  <a:srgbClr val="00000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Eventuell underrubrik</a:t>
            </a:r>
          </a:p>
        </p:txBody>
      </p:sp>
      <p:pic>
        <p:nvPicPr>
          <p:cNvPr id="10" name="Bildobjekt 9" descr="gbg_st_cmyk_neg-01.png"/>
          <p:cNvPicPr>
            <a:picLocks noChangeAspect="1"/>
          </p:cNvPicPr>
          <p:nvPr userDrawn="1"/>
        </p:nvPicPr>
        <p:blipFill>
          <a:blip r:embed="rId3"/>
          <a:stretch>
            <a:fillRect/>
          </a:stretch>
        </p:blipFill>
        <p:spPr>
          <a:xfrm>
            <a:off x="1104000" y="2589385"/>
            <a:ext cx="1198069" cy="1424062"/>
          </a:xfrm>
          <a:prstGeom prst="rect">
            <a:avLst/>
          </a:prstGeom>
        </p:spPr>
      </p:pic>
    </p:spTree>
    <p:extLst>
      <p:ext uri="{BB962C8B-B14F-4D97-AF65-F5344CB8AC3E}">
        <p14:creationId xmlns:p14="http://schemas.microsoft.com/office/powerpoint/2010/main" val="412432350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239184" y="1368000"/>
            <a:ext cx="7152000" cy="4824000"/>
          </a:xfrm>
          <a:solidFill>
            <a:schemeClr val="bg1">
              <a:lumMod val="95000"/>
            </a:schemeClr>
          </a:solidFill>
        </p:spPr>
        <p:txBody>
          <a:bodyPr lIns="180000" tIns="180000"/>
          <a:lstStyle>
            <a:lvl1pPr>
              <a:defRPr sz="1200" i="1" baseline="0">
                <a:solidFill>
                  <a:schemeClr val="tx1"/>
                </a:solidFill>
              </a:defRPr>
            </a:lvl1pPr>
          </a:lstStyle>
          <a:p>
            <a:pPr lvl="0"/>
            <a:r>
              <a:rPr lang="sv-SE"/>
              <a:t>Klicka på en av ikonerna för att infoga bild, diagram, film etc.</a:t>
            </a:r>
          </a:p>
        </p:txBody>
      </p:sp>
      <p:sp>
        <p:nvSpPr>
          <p:cNvPr id="9" name="Platshållare för text 8"/>
          <p:cNvSpPr>
            <a:spLocks noGrp="1"/>
          </p:cNvSpPr>
          <p:nvPr>
            <p:ph type="body" sz="quarter" idx="14" hasCustomPrompt="1"/>
          </p:nvPr>
        </p:nvSpPr>
        <p:spPr>
          <a:xfrm>
            <a:off x="7852800" y="1440000"/>
            <a:ext cx="3643200" cy="4694400"/>
          </a:xfrm>
        </p:spPr>
        <p:txBody>
          <a:bodyPr/>
          <a:lstStyle/>
          <a:p>
            <a:pPr lvl="0"/>
            <a:r>
              <a:rPr lang="en-US"/>
              <a:t>Text </a:t>
            </a:r>
            <a:r>
              <a:rPr lang="en-US" err="1"/>
              <a:t>text</a:t>
            </a:r>
            <a:r>
              <a:rPr lang="en-US"/>
              <a:t> </a:t>
            </a:r>
            <a:r>
              <a:rPr lang="en-US" err="1"/>
              <a:t>text</a:t>
            </a:r>
            <a:r>
              <a:rPr lang="en-US"/>
              <a:t> </a:t>
            </a:r>
            <a:r>
              <a:rPr lang="en-US" err="1"/>
              <a:t>text</a:t>
            </a:r>
            <a:r>
              <a:rPr lang="en-US"/>
              <a:t> </a:t>
            </a:r>
            <a:r>
              <a:rPr lang="en-US" err="1"/>
              <a:t>text</a:t>
            </a:r>
            <a:endParaRPr lang="en-US"/>
          </a:p>
          <a:p>
            <a:pPr lvl="1"/>
            <a:r>
              <a:rPr lang="sv-SE"/>
              <a:t>Nivå två</a:t>
            </a:r>
          </a:p>
          <a:p>
            <a:pPr lvl="2"/>
            <a:r>
              <a:rPr lang="sv-SE"/>
              <a:t>Nivå tre</a:t>
            </a:r>
          </a:p>
          <a:p>
            <a:pPr lvl="3"/>
            <a:r>
              <a:rPr lang="sv-SE"/>
              <a:t>Nivå fyra</a:t>
            </a:r>
          </a:p>
          <a:p>
            <a:pPr lvl="4"/>
            <a:r>
              <a:rPr lang="sv-SE"/>
              <a:t>Nivå fem</a:t>
            </a:r>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a:solidFill>
                  <a:srgbClr val="2C2C2C"/>
                </a:solidFill>
                <a:latin typeface="Arial"/>
              </a:rPr>
              <a:t>Rubrik </a:t>
            </a:r>
            <a:r>
              <a:rPr lang="sv-SE" sz="2800" b="1" i="0" u="none" strike="noStrike" baseline="0" err="1">
                <a:solidFill>
                  <a:srgbClr val="2C2C2C"/>
                </a:solidFill>
                <a:latin typeface="Arial"/>
              </a:rPr>
              <a:t>rubrik</a:t>
            </a:r>
            <a:r>
              <a:rPr lang="sv-SE" sz="2800" b="1" i="0" u="none" strike="noStrike" baseline="0">
                <a:solidFill>
                  <a:srgbClr val="2C2C2C"/>
                </a:solidFill>
                <a:latin typeface="Arial"/>
              </a:rPr>
              <a:t> </a:t>
            </a:r>
            <a:r>
              <a:rPr lang="sv-SE" sz="2800" b="1" i="0" u="none" strike="noStrike" baseline="0" err="1">
                <a:solidFill>
                  <a:srgbClr val="2C2C2C"/>
                </a:solidFill>
                <a:latin typeface="Arial"/>
              </a:rPr>
              <a:t>rubrik</a:t>
            </a:r>
            <a:endParaRPr lang="sv-SE"/>
          </a:p>
        </p:txBody>
      </p:sp>
    </p:spTree>
    <p:extLst>
      <p:ext uri="{BB962C8B-B14F-4D97-AF65-F5344CB8AC3E}">
        <p14:creationId xmlns:p14="http://schemas.microsoft.com/office/powerpoint/2010/main" val="71966589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4776000" y="1368000"/>
            <a:ext cx="7152000" cy="4824000"/>
          </a:xfrm>
          <a:solidFill>
            <a:schemeClr val="bg1">
              <a:lumMod val="95000"/>
            </a:schemeClr>
          </a:solidFill>
        </p:spPr>
        <p:txBody>
          <a:bodyPr lIns="180000" tIns="180000"/>
          <a:lstStyle>
            <a:lvl1pPr>
              <a:defRPr sz="1200" i="1">
                <a:solidFill>
                  <a:schemeClr val="tx1"/>
                </a:solidFill>
              </a:defRPr>
            </a:lvl1pPr>
          </a:lstStyle>
          <a:p>
            <a:pPr lvl="0"/>
            <a:r>
              <a:rPr lang="sv-SE"/>
              <a:t>Klicka på en av ikonerna för att infoga bild, diagram, film etc.</a:t>
            </a:r>
          </a:p>
        </p:txBody>
      </p:sp>
      <p:sp>
        <p:nvSpPr>
          <p:cNvPr id="9" name="Platshållare för text 8"/>
          <p:cNvSpPr>
            <a:spLocks noGrp="1"/>
          </p:cNvSpPr>
          <p:nvPr>
            <p:ph type="body" sz="quarter" idx="14" hasCustomPrompt="1"/>
          </p:nvPr>
        </p:nvSpPr>
        <p:spPr>
          <a:xfrm>
            <a:off x="696001" y="1440000"/>
            <a:ext cx="3642857" cy="4694400"/>
          </a:xfrm>
        </p:spPr>
        <p:txBody>
          <a:bodyPr/>
          <a:lstStyle/>
          <a:p>
            <a:pPr lvl="0"/>
            <a:r>
              <a:rPr lang="en-US"/>
              <a:t>Text </a:t>
            </a:r>
            <a:r>
              <a:rPr lang="en-US" err="1"/>
              <a:t>text</a:t>
            </a:r>
            <a:r>
              <a:rPr lang="en-US"/>
              <a:t> </a:t>
            </a:r>
            <a:r>
              <a:rPr lang="en-US" err="1"/>
              <a:t>text</a:t>
            </a:r>
            <a:r>
              <a:rPr lang="en-US"/>
              <a:t> </a:t>
            </a:r>
            <a:r>
              <a:rPr lang="en-US" err="1"/>
              <a:t>text</a:t>
            </a:r>
            <a:r>
              <a:rPr lang="en-US"/>
              <a:t> </a:t>
            </a:r>
            <a:r>
              <a:rPr lang="en-US" err="1"/>
              <a:t>text</a:t>
            </a:r>
            <a:endParaRPr lang="en-US"/>
          </a:p>
          <a:p>
            <a:pPr lvl="1"/>
            <a:r>
              <a:rPr lang="sv-SE"/>
              <a:t>Nivå två</a:t>
            </a:r>
          </a:p>
          <a:p>
            <a:pPr lvl="2"/>
            <a:r>
              <a:rPr lang="sv-SE"/>
              <a:t>Nivå tre</a:t>
            </a:r>
          </a:p>
          <a:p>
            <a:pPr lvl="3"/>
            <a:r>
              <a:rPr lang="sv-SE"/>
              <a:t>Nivå fyra</a:t>
            </a:r>
          </a:p>
          <a:p>
            <a:pPr lvl="4"/>
            <a:r>
              <a:rPr lang="sv-SE"/>
              <a:t>Nivå fem</a:t>
            </a:r>
          </a:p>
        </p:txBody>
      </p:sp>
      <p:sp>
        <p:nvSpPr>
          <p:cNvPr id="5" name="Rubrik 4"/>
          <p:cNvSpPr>
            <a:spLocks noGrp="1"/>
          </p:cNvSpPr>
          <p:nvPr>
            <p:ph type="title" hasCustomPrompt="1"/>
          </p:nvPr>
        </p:nvSpPr>
        <p:spPr/>
        <p:txBody>
          <a:bodyPr/>
          <a:lstStyle/>
          <a:p>
            <a:r>
              <a:rPr lang="sv-SE"/>
              <a:t>Rubrik </a:t>
            </a:r>
            <a:r>
              <a:rPr lang="sv-SE" err="1"/>
              <a:t>rubrik</a:t>
            </a:r>
            <a:r>
              <a:rPr lang="sv-SE"/>
              <a:t> </a:t>
            </a:r>
            <a:r>
              <a:rPr lang="sv-SE" err="1"/>
              <a:t>rubrik</a:t>
            </a:r>
            <a:endParaRPr lang="sv-SE"/>
          </a:p>
        </p:txBody>
      </p:sp>
    </p:spTree>
    <p:extLst>
      <p:ext uri="{BB962C8B-B14F-4D97-AF65-F5344CB8AC3E}">
        <p14:creationId xmlns:p14="http://schemas.microsoft.com/office/powerpoint/2010/main" val="392295000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lutsida-grön">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rcRect/>
          <a:stretch>
            <a:fillRect/>
          </a:stretch>
        </p:blipFill>
        <p:spPr>
          <a:xfrm flipH="1">
            <a:off x="3147414" y="0"/>
            <a:ext cx="9044583" cy="6857998"/>
          </a:xfrm>
          <a:prstGeom prst="rect">
            <a:avLst/>
          </a:prstGeom>
        </p:spPr>
      </p:pic>
      <p:sp>
        <p:nvSpPr>
          <p:cNvPr id="10" name="Rektangel 9"/>
          <p:cNvSpPr/>
          <p:nvPr userDrawn="1"/>
        </p:nvSpPr>
        <p:spPr>
          <a:xfrm>
            <a:off x="240000" y="180000"/>
            <a:ext cx="2907413"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solidFill>
                <a:prstClr val="white"/>
              </a:solidFill>
            </a:endParaRPr>
          </a:p>
        </p:txBody>
      </p:sp>
      <p:sp>
        <p:nvSpPr>
          <p:cNvPr id="18" name="Platshållare för text 11"/>
          <p:cNvSpPr>
            <a:spLocks noGrp="1"/>
          </p:cNvSpPr>
          <p:nvPr>
            <p:ph type="body" sz="quarter" idx="14" hasCustomPrompt="1"/>
          </p:nvPr>
        </p:nvSpPr>
        <p:spPr>
          <a:xfrm>
            <a:off x="4239070" y="181125"/>
            <a:ext cx="7300827" cy="6155880"/>
          </a:xfrm>
        </p:spPr>
        <p:txBody>
          <a:bodyPr wrap="square" anchor="ctr">
            <a:noAutofit/>
          </a:bodyPr>
          <a:lstStyle>
            <a:lvl1pPr marL="0" indent="0">
              <a:lnSpc>
                <a:spcPct val="100000"/>
              </a:lnSpc>
              <a:spcAft>
                <a:spcPts val="0"/>
              </a:spcAft>
              <a:buNone/>
              <a:defRPr sz="1600" b="1">
                <a:solidFill>
                  <a:srgbClr val="00000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Avslut</a:t>
            </a:r>
          </a:p>
        </p:txBody>
      </p:sp>
      <p:pic>
        <p:nvPicPr>
          <p:cNvPr id="8" name="Bildobjekt 7" descr="gbg_st_cmyk_neg-01.png"/>
          <p:cNvPicPr>
            <a:picLocks noChangeAspect="1"/>
          </p:cNvPicPr>
          <p:nvPr userDrawn="1"/>
        </p:nvPicPr>
        <p:blipFill>
          <a:blip r:embed="rId3"/>
          <a:stretch>
            <a:fillRect/>
          </a:stretch>
        </p:blipFill>
        <p:spPr>
          <a:xfrm>
            <a:off x="1104000" y="2589385"/>
            <a:ext cx="1198069" cy="1424062"/>
          </a:xfrm>
          <a:prstGeom prst="rect">
            <a:avLst/>
          </a:prstGeom>
        </p:spPr>
      </p:pic>
    </p:spTree>
    <p:extLst>
      <p:ext uri="{BB962C8B-B14F-4D97-AF65-F5344CB8AC3E}">
        <p14:creationId xmlns:p14="http://schemas.microsoft.com/office/powerpoint/2010/main" val="1033433120"/>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91DF1F-51DA-C4FE-0533-52EEFC3A00C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BB08046-8D0F-7FD7-027D-4E7D0D6B8A3A}"/>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4E00650-D808-F99D-88A1-BD2571E04F6B}"/>
              </a:ext>
            </a:extLst>
          </p:cNvPr>
          <p:cNvSpPr>
            <a:spLocks noGrp="1"/>
          </p:cNvSpPr>
          <p:nvPr>
            <p:ph type="dt" sz="half" idx="10"/>
          </p:nvPr>
        </p:nvSpPr>
        <p:spPr/>
        <p:txBody>
          <a:bodyPr/>
          <a:lstStyle/>
          <a:p>
            <a:fld id="{1C8FC594-200A-4CD0-A48D-5EC059FC8F1D}" type="datetimeFigureOut">
              <a:rPr lang="sv-SE" smtClean="0"/>
              <a:t>2025-09-12</a:t>
            </a:fld>
            <a:endParaRPr lang="sv-SE"/>
          </a:p>
        </p:txBody>
      </p:sp>
      <p:sp>
        <p:nvSpPr>
          <p:cNvPr id="5" name="Platshållare för sidfot 4">
            <a:extLst>
              <a:ext uri="{FF2B5EF4-FFF2-40B4-BE49-F238E27FC236}">
                <a16:creationId xmlns:a16="http://schemas.microsoft.com/office/drawing/2014/main" id="{C5DB45FB-C7BB-42B5-3AF1-044C76A8CF0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2F5DF78-1B0D-FE5C-5032-B65FB69F262D}"/>
              </a:ext>
            </a:extLst>
          </p:cNvPr>
          <p:cNvSpPr>
            <a:spLocks noGrp="1"/>
          </p:cNvSpPr>
          <p:nvPr>
            <p:ph type="sldNum" sz="quarter" idx="12"/>
          </p:nvPr>
        </p:nvSpPr>
        <p:spPr/>
        <p:txBody>
          <a:bodyPr/>
          <a:lstStyle/>
          <a:p>
            <a:fld id="{C34BDA0E-3FD2-44B5-9FB6-42E242D46DF6}" type="slidenum">
              <a:rPr lang="sv-SE" smtClean="0"/>
              <a:t>‹#›</a:t>
            </a:fld>
            <a:endParaRPr lang="sv-SE"/>
          </a:p>
        </p:txBody>
      </p:sp>
    </p:spTree>
    <p:extLst>
      <p:ext uri="{BB962C8B-B14F-4D97-AF65-F5344CB8AC3E}">
        <p14:creationId xmlns:p14="http://schemas.microsoft.com/office/powerpoint/2010/main" val="347162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a:t>Rubrik </a:t>
            </a:r>
            <a:r>
              <a:rPr lang="sv-SE" err="1"/>
              <a:t>rubrik</a:t>
            </a:r>
            <a:r>
              <a:rPr lang="sv-SE"/>
              <a:t> </a:t>
            </a:r>
            <a:r>
              <a:rPr lang="sv-SE" err="1"/>
              <a:t>rubrik</a:t>
            </a:r>
            <a:endParaRPr lang="sv-SE"/>
          </a:p>
        </p:txBody>
      </p:sp>
      <p:sp>
        <p:nvSpPr>
          <p:cNvPr id="10" name="Platshållare för text 12"/>
          <p:cNvSpPr>
            <a:spLocks noGrp="1"/>
          </p:cNvSpPr>
          <p:nvPr>
            <p:ph type="body" sz="quarter" idx="13" hasCustomPrompt="1"/>
          </p:nvPr>
        </p:nvSpPr>
        <p:spPr>
          <a:xfrm>
            <a:off x="696000" y="1440000"/>
            <a:ext cx="10971464" cy="4694400"/>
          </a:xfrm>
        </p:spPr>
        <p:txBody>
          <a:bodyPr/>
          <a:lstStyle/>
          <a:p>
            <a:pPr lvl="0"/>
            <a:r>
              <a:rPr lang="en-US"/>
              <a:t>Text </a:t>
            </a:r>
            <a:r>
              <a:rPr lang="en-US" err="1"/>
              <a:t>text</a:t>
            </a:r>
            <a:r>
              <a:rPr lang="en-US"/>
              <a:t> </a:t>
            </a:r>
            <a:r>
              <a:rPr lang="en-US" err="1"/>
              <a:t>text</a:t>
            </a:r>
            <a:r>
              <a:rPr lang="en-US"/>
              <a:t> </a:t>
            </a:r>
            <a:r>
              <a:rPr lang="en-US" err="1"/>
              <a:t>text</a:t>
            </a:r>
            <a:r>
              <a:rPr lang="en-US"/>
              <a:t> </a:t>
            </a:r>
            <a:r>
              <a:rPr lang="en-US" err="1"/>
              <a:t>text</a:t>
            </a:r>
            <a:endParaRPr lang="en-US"/>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1443754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90D675-A3AE-62C0-741A-819E1D849FF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846B93D-70AD-BDF8-570E-CB28E37EAB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6C6C81F-536D-C73F-81CD-D1309B23F914}"/>
              </a:ext>
            </a:extLst>
          </p:cNvPr>
          <p:cNvSpPr>
            <a:spLocks noGrp="1"/>
          </p:cNvSpPr>
          <p:nvPr>
            <p:ph type="dt" sz="half" idx="10"/>
          </p:nvPr>
        </p:nvSpPr>
        <p:spPr/>
        <p:txBody>
          <a:bodyPr/>
          <a:lstStyle/>
          <a:p>
            <a:fld id="{A162AA7D-8695-4875-A4BA-F327CDECFDEC}" type="datetimeFigureOut">
              <a:rPr lang="sv-SE" smtClean="0"/>
              <a:t>2025-09-12</a:t>
            </a:fld>
            <a:endParaRPr lang="sv-SE"/>
          </a:p>
        </p:txBody>
      </p:sp>
      <p:sp>
        <p:nvSpPr>
          <p:cNvPr id="5" name="Platshållare för sidfot 4">
            <a:extLst>
              <a:ext uri="{FF2B5EF4-FFF2-40B4-BE49-F238E27FC236}">
                <a16:creationId xmlns:a16="http://schemas.microsoft.com/office/drawing/2014/main" id="{584FAC4D-F8D1-1994-D7BD-FD6E57E726F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FEF071B-AB26-2023-9170-FF778A79A897}"/>
              </a:ext>
            </a:extLst>
          </p:cNvPr>
          <p:cNvSpPr>
            <a:spLocks noGrp="1"/>
          </p:cNvSpPr>
          <p:nvPr>
            <p:ph type="sldNum" sz="quarter" idx="12"/>
          </p:nvPr>
        </p:nvSpPr>
        <p:spPr/>
        <p:txBody>
          <a:bodyPr/>
          <a:lstStyle/>
          <a:p>
            <a:fld id="{A7BF9291-5A42-46BC-8C64-E7B73841E527}" type="slidenum">
              <a:rPr lang="sv-SE" smtClean="0"/>
              <a:t>‹#›</a:t>
            </a:fld>
            <a:endParaRPr lang="sv-SE"/>
          </a:p>
        </p:txBody>
      </p:sp>
    </p:spTree>
    <p:extLst>
      <p:ext uri="{BB962C8B-B14F-4D97-AF65-F5344CB8AC3E}">
        <p14:creationId xmlns:p14="http://schemas.microsoft.com/office/powerpoint/2010/main" val="2169975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ADF925-FF88-3281-2373-AFDD21B5D4E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05C9C1E-5C54-AA07-E944-25453D0EF9A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4126473-7A49-D872-AB21-5835766D45BE}"/>
              </a:ext>
            </a:extLst>
          </p:cNvPr>
          <p:cNvSpPr>
            <a:spLocks noGrp="1"/>
          </p:cNvSpPr>
          <p:nvPr>
            <p:ph type="dt" sz="half" idx="10"/>
          </p:nvPr>
        </p:nvSpPr>
        <p:spPr/>
        <p:txBody>
          <a:bodyPr/>
          <a:lstStyle/>
          <a:p>
            <a:fld id="{A162AA7D-8695-4875-A4BA-F327CDECFDEC}" type="datetimeFigureOut">
              <a:rPr lang="sv-SE" smtClean="0"/>
              <a:t>2025-09-12</a:t>
            </a:fld>
            <a:endParaRPr lang="sv-SE"/>
          </a:p>
        </p:txBody>
      </p:sp>
      <p:sp>
        <p:nvSpPr>
          <p:cNvPr id="5" name="Platshållare för sidfot 4">
            <a:extLst>
              <a:ext uri="{FF2B5EF4-FFF2-40B4-BE49-F238E27FC236}">
                <a16:creationId xmlns:a16="http://schemas.microsoft.com/office/drawing/2014/main" id="{EFAE5BC0-77A8-3DC1-5C60-CD0E624CF3A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7FB241A-29ED-EE25-E7DE-760CBF4403B8}"/>
              </a:ext>
            </a:extLst>
          </p:cNvPr>
          <p:cNvSpPr>
            <a:spLocks noGrp="1"/>
          </p:cNvSpPr>
          <p:nvPr>
            <p:ph type="sldNum" sz="quarter" idx="12"/>
          </p:nvPr>
        </p:nvSpPr>
        <p:spPr/>
        <p:txBody>
          <a:bodyPr/>
          <a:lstStyle/>
          <a:p>
            <a:fld id="{A7BF9291-5A42-46BC-8C64-E7B73841E527}" type="slidenum">
              <a:rPr lang="sv-SE" smtClean="0"/>
              <a:t>‹#›</a:t>
            </a:fld>
            <a:endParaRPr lang="sv-SE"/>
          </a:p>
        </p:txBody>
      </p:sp>
    </p:spTree>
    <p:extLst>
      <p:ext uri="{BB962C8B-B14F-4D97-AF65-F5344CB8AC3E}">
        <p14:creationId xmlns:p14="http://schemas.microsoft.com/office/powerpoint/2010/main" val="1957310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5E41C5-0FBD-CB83-AEDB-D08AAC215D84}"/>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6E6CEBE-FD0E-619E-9EA7-39D5B704EA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FB43B91A-9797-1BDB-38BC-4277CDFE3A56}"/>
              </a:ext>
            </a:extLst>
          </p:cNvPr>
          <p:cNvSpPr>
            <a:spLocks noGrp="1"/>
          </p:cNvSpPr>
          <p:nvPr>
            <p:ph type="dt" sz="half" idx="10"/>
          </p:nvPr>
        </p:nvSpPr>
        <p:spPr/>
        <p:txBody>
          <a:bodyPr/>
          <a:lstStyle/>
          <a:p>
            <a:fld id="{A162AA7D-8695-4875-A4BA-F327CDECFDEC}" type="datetimeFigureOut">
              <a:rPr lang="sv-SE" smtClean="0"/>
              <a:t>2025-09-12</a:t>
            </a:fld>
            <a:endParaRPr lang="sv-SE"/>
          </a:p>
        </p:txBody>
      </p:sp>
      <p:sp>
        <p:nvSpPr>
          <p:cNvPr id="5" name="Platshållare för sidfot 4">
            <a:extLst>
              <a:ext uri="{FF2B5EF4-FFF2-40B4-BE49-F238E27FC236}">
                <a16:creationId xmlns:a16="http://schemas.microsoft.com/office/drawing/2014/main" id="{CA8B8CC0-BD73-C3BC-027F-4C9977D4B7B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759DAA0-9B18-CF74-F512-CDCEB67887F9}"/>
              </a:ext>
            </a:extLst>
          </p:cNvPr>
          <p:cNvSpPr>
            <a:spLocks noGrp="1"/>
          </p:cNvSpPr>
          <p:nvPr>
            <p:ph type="sldNum" sz="quarter" idx="12"/>
          </p:nvPr>
        </p:nvSpPr>
        <p:spPr/>
        <p:txBody>
          <a:bodyPr/>
          <a:lstStyle/>
          <a:p>
            <a:fld id="{A7BF9291-5A42-46BC-8C64-E7B73841E527}" type="slidenum">
              <a:rPr lang="sv-SE" smtClean="0"/>
              <a:t>‹#›</a:t>
            </a:fld>
            <a:endParaRPr lang="sv-SE"/>
          </a:p>
        </p:txBody>
      </p:sp>
    </p:spTree>
    <p:extLst>
      <p:ext uri="{BB962C8B-B14F-4D97-AF65-F5344CB8AC3E}">
        <p14:creationId xmlns:p14="http://schemas.microsoft.com/office/powerpoint/2010/main" val="1993586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42D85-83C1-3D76-A543-DDEFEF9140A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18861D4-A01C-158C-9FD6-12A6FCF4431C}"/>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8F33A933-BB26-1130-53C8-717BF875934D}"/>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020CBC4-C55E-22FC-25C5-5B5B9E6DEAD7}"/>
              </a:ext>
            </a:extLst>
          </p:cNvPr>
          <p:cNvSpPr>
            <a:spLocks noGrp="1"/>
          </p:cNvSpPr>
          <p:nvPr>
            <p:ph type="dt" sz="half" idx="10"/>
          </p:nvPr>
        </p:nvSpPr>
        <p:spPr/>
        <p:txBody>
          <a:bodyPr/>
          <a:lstStyle/>
          <a:p>
            <a:fld id="{A162AA7D-8695-4875-A4BA-F327CDECFDEC}" type="datetimeFigureOut">
              <a:rPr lang="sv-SE" smtClean="0"/>
              <a:t>2025-09-12</a:t>
            </a:fld>
            <a:endParaRPr lang="sv-SE"/>
          </a:p>
        </p:txBody>
      </p:sp>
      <p:sp>
        <p:nvSpPr>
          <p:cNvPr id="6" name="Platshållare för sidfot 5">
            <a:extLst>
              <a:ext uri="{FF2B5EF4-FFF2-40B4-BE49-F238E27FC236}">
                <a16:creationId xmlns:a16="http://schemas.microsoft.com/office/drawing/2014/main" id="{186D5935-370E-F35A-1119-53DC3BEC4BB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428749F-7F79-39DE-CE66-8E8F42916D0E}"/>
              </a:ext>
            </a:extLst>
          </p:cNvPr>
          <p:cNvSpPr>
            <a:spLocks noGrp="1"/>
          </p:cNvSpPr>
          <p:nvPr>
            <p:ph type="sldNum" sz="quarter" idx="12"/>
          </p:nvPr>
        </p:nvSpPr>
        <p:spPr/>
        <p:txBody>
          <a:bodyPr/>
          <a:lstStyle/>
          <a:p>
            <a:fld id="{A7BF9291-5A42-46BC-8C64-E7B73841E527}" type="slidenum">
              <a:rPr lang="sv-SE" smtClean="0"/>
              <a:t>‹#›</a:t>
            </a:fld>
            <a:endParaRPr lang="sv-SE"/>
          </a:p>
        </p:txBody>
      </p:sp>
    </p:spTree>
    <p:extLst>
      <p:ext uri="{BB962C8B-B14F-4D97-AF65-F5344CB8AC3E}">
        <p14:creationId xmlns:p14="http://schemas.microsoft.com/office/powerpoint/2010/main" val="524813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EDB260-67E3-7EF9-B4C4-BBE93400B369}"/>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6158656-385C-74BB-00C2-935C4EF1BA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41D29F3A-CEC2-F971-A49D-18618F2085D0}"/>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48BFC9C7-CADB-AEEE-6EE5-8C2D5CE84D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2E415302-D409-D429-8059-BA9C68226728}"/>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FDA32751-90B5-62BB-1F8F-063E768145BD}"/>
              </a:ext>
            </a:extLst>
          </p:cNvPr>
          <p:cNvSpPr>
            <a:spLocks noGrp="1"/>
          </p:cNvSpPr>
          <p:nvPr>
            <p:ph type="dt" sz="half" idx="10"/>
          </p:nvPr>
        </p:nvSpPr>
        <p:spPr/>
        <p:txBody>
          <a:bodyPr/>
          <a:lstStyle/>
          <a:p>
            <a:fld id="{A162AA7D-8695-4875-A4BA-F327CDECFDEC}" type="datetimeFigureOut">
              <a:rPr lang="sv-SE" smtClean="0"/>
              <a:t>2025-09-12</a:t>
            </a:fld>
            <a:endParaRPr lang="sv-SE"/>
          </a:p>
        </p:txBody>
      </p:sp>
      <p:sp>
        <p:nvSpPr>
          <p:cNvPr id="8" name="Platshållare för sidfot 7">
            <a:extLst>
              <a:ext uri="{FF2B5EF4-FFF2-40B4-BE49-F238E27FC236}">
                <a16:creationId xmlns:a16="http://schemas.microsoft.com/office/drawing/2014/main" id="{8B0E96A8-395A-DDFF-D9D5-86945DD287E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F27F9FEA-C5A9-1A65-D11F-5A963FC158D7}"/>
              </a:ext>
            </a:extLst>
          </p:cNvPr>
          <p:cNvSpPr>
            <a:spLocks noGrp="1"/>
          </p:cNvSpPr>
          <p:nvPr>
            <p:ph type="sldNum" sz="quarter" idx="12"/>
          </p:nvPr>
        </p:nvSpPr>
        <p:spPr/>
        <p:txBody>
          <a:bodyPr/>
          <a:lstStyle/>
          <a:p>
            <a:fld id="{A7BF9291-5A42-46BC-8C64-E7B73841E527}" type="slidenum">
              <a:rPr lang="sv-SE" smtClean="0"/>
              <a:t>‹#›</a:t>
            </a:fld>
            <a:endParaRPr lang="sv-SE"/>
          </a:p>
        </p:txBody>
      </p:sp>
    </p:spTree>
    <p:extLst>
      <p:ext uri="{BB962C8B-B14F-4D97-AF65-F5344CB8AC3E}">
        <p14:creationId xmlns:p14="http://schemas.microsoft.com/office/powerpoint/2010/main" val="116488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a:t>Rubrik </a:t>
            </a:r>
            <a:r>
              <a:rPr lang="sv-SE" err="1"/>
              <a:t>rubrik</a:t>
            </a:r>
            <a:r>
              <a:rPr lang="sv-SE"/>
              <a:t> </a:t>
            </a:r>
            <a:r>
              <a:rPr lang="sv-SE" err="1"/>
              <a:t>rubrik</a:t>
            </a:r>
            <a:endParaRPr lang="sv-SE"/>
          </a:p>
        </p:txBody>
      </p:sp>
      <p:sp>
        <p:nvSpPr>
          <p:cNvPr id="10" name="Platshållare för text 12"/>
          <p:cNvSpPr>
            <a:spLocks noGrp="1"/>
          </p:cNvSpPr>
          <p:nvPr>
            <p:ph type="body" sz="quarter" idx="13" hasCustomPrompt="1"/>
          </p:nvPr>
        </p:nvSpPr>
        <p:spPr>
          <a:xfrm>
            <a:off x="696000" y="1440000"/>
            <a:ext cx="10971464" cy="4694400"/>
          </a:xfrm>
        </p:spPr>
        <p:txBody>
          <a:bodyPr/>
          <a:lstStyle/>
          <a:p>
            <a:pPr lvl="0"/>
            <a:r>
              <a:rPr lang="en-US"/>
              <a:t>Text </a:t>
            </a:r>
            <a:r>
              <a:rPr lang="en-US" err="1"/>
              <a:t>text</a:t>
            </a:r>
            <a:r>
              <a:rPr lang="en-US"/>
              <a:t> </a:t>
            </a:r>
            <a:r>
              <a:rPr lang="en-US" err="1"/>
              <a:t>text</a:t>
            </a:r>
            <a:r>
              <a:rPr lang="en-US"/>
              <a:t> </a:t>
            </a:r>
            <a:r>
              <a:rPr lang="en-US" err="1"/>
              <a:t>text</a:t>
            </a:r>
            <a:r>
              <a:rPr lang="en-US"/>
              <a:t> </a:t>
            </a:r>
            <a:r>
              <a:rPr lang="en-US" err="1"/>
              <a:t>text</a:t>
            </a:r>
            <a:endParaRPr lang="en-US"/>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36144549"/>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EF6517-D05A-C492-BEDD-08645CC30FA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6DAA4CF-494D-8B1B-99A2-15133DC643D4}"/>
              </a:ext>
            </a:extLst>
          </p:cNvPr>
          <p:cNvSpPr>
            <a:spLocks noGrp="1"/>
          </p:cNvSpPr>
          <p:nvPr>
            <p:ph type="dt" sz="half" idx="10"/>
          </p:nvPr>
        </p:nvSpPr>
        <p:spPr/>
        <p:txBody>
          <a:bodyPr/>
          <a:lstStyle/>
          <a:p>
            <a:fld id="{A162AA7D-8695-4875-A4BA-F327CDECFDEC}" type="datetimeFigureOut">
              <a:rPr lang="sv-SE" smtClean="0"/>
              <a:t>2025-09-12</a:t>
            </a:fld>
            <a:endParaRPr lang="sv-SE"/>
          </a:p>
        </p:txBody>
      </p:sp>
      <p:sp>
        <p:nvSpPr>
          <p:cNvPr id="4" name="Platshållare för sidfot 3">
            <a:extLst>
              <a:ext uri="{FF2B5EF4-FFF2-40B4-BE49-F238E27FC236}">
                <a16:creationId xmlns:a16="http://schemas.microsoft.com/office/drawing/2014/main" id="{D509E354-1525-3D24-64F5-B27E3F48409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6DA2C24-9612-9687-7A42-C43EF35CFC50}"/>
              </a:ext>
            </a:extLst>
          </p:cNvPr>
          <p:cNvSpPr>
            <a:spLocks noGrp="1"/>
          </p:cNvSpPr>
          <p:nvPr>
            <p:ph type="sldNum" sz="quarter" idx="12"/>
          </p:nvPr>
        </p:nvSpPr>
        <p:spPr/>
        <p:txBody>
          <a:bodyPr/>
          <a:lstStyle/>
          <a:p>
            <a:fld id="{A7BF9291-5A42-46BC-8C64-E7B73841E527}" type="slidenum">
              <a:rPr lang="sv-SE" smtClean="0"/>
              <a:t>‹#›</a:t>
            </a:fld>
            <a:endParaRPr lang="sv-SE"/>
          </a:p>
        </p:txBody>
      </p:sp>
    </p:spTree>
    <p:extLst>
      <p:ext uri="{BB962C8B-B14F-4D97-AF65-F5344CB8AC3E}">
        <p14:creationId xmlns:p14="http://schemas.microsoft.com/office/powerpoint/2010/main" val="3322992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643EC53-E4B6-CEAD-D2FE-400D9E25DF2F}"/>
              </a:ext>
            </a:extLst>
          </p:cNvPr>
          <p:cNvSpPr>
            <a:spLocks noGrp="1"/>
          </p:cNvSpPr>
          <p:nvPr>
            <p:ph type="dt" sz="half" idx="10"/>
          </p:nvPr>
        </p:nvSpPr>
        <p:spPr/>
        <p:txBody>
          <a:bodyPr/>
          <a:lstStyle/>
          <a:p>
            <a:fld id="{A162AA7D-8695-4875-A4BA-F327CDECFDEC}" type="datetimeFigureOut">
              <a:rPr lang="sv-SE" smtClean="0"/>
              <a:t>2025-09-12</a:t>
            </a:fld>
            <a:endParaRPr lang="sv-SE"/>
          </a:p>
        </p:txBody>
      </p:sp>
      <p:sp>
        <p:nvSpPr>
          <p:cNvPr id="3" name="Platshållare för sidfot 2">
            <a:extLst>
              <a:ext uri="{FF2B5EF4-FFF2-40B4-BE49-F238E27FC236}">
                <a16:creationId xmlns:a16="http://schemas.microsoft.com/office/drawing/2014/main" id="{EDF5A446-6978-6A7C-E2D9-A6DCE6DDA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C74E07-AF99-2DBE-4931-F98F612DE406}"/>
              </a:ext>
            </a:extLst>
          </p:cNvPr>
          <p:cNvSpPr>
            <a:spLocks noGrp="1"/>
          </p:cNvSpPr>
          <p:nvPr>
            <p:ph type="sldNum" sz="quarter" idx="12"/>
          </p:nvPr>
        </p:nvSpPr>
        <p:spPr/>
        <p:txBody>
          <a:bodyPr/>
          <a:lstStyle/>
          <a:p>
            <a:fld id="{A7BF9291-5A42-46BC-8C64-E7B73841E527}" type="slidenum">
              <a:rPr lang="sv-SE" smtClean="0"/>
              <a:t>‹#›</a:t>
            </a:fld>
            <a:endParaRPr lang="sv-SE"/>
          </a:p>
        </p:txBody>
      </p:sp>
    </p:spTree>
    <p:extLst>
      <p:ext uri="{BB962C8B-B14F-4D97-AF65-F5344CB8AC3E}">
        <p14:creationId xmlns:p14="http://schemas.microsoft.com/office/powerpoint/2010/main" val="3943224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19D3F7-A3C9-6F98-2C00-1D672199300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FA0C207-B82C-8F0A-AB44-F83AAED29F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7A0D179A-F44E-A364-D01E-79EF9BCF90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973EB6D-930F-0B2A-D6F5-214D0D0E440D}"/>
              </a:ext>
            </a:extLst>
          </p:cNvPr>
          <p:cNvSpPr>
            <a:spLocks noGrp="1"/>
          </p:cNvSpPr>
          <p:nvPr>
            <p:ph type="dt" sz="half" idx="10"/>
          </p:nvPr>
        </p:nvSpPr>
        <p:spPr/>
        <p:txBody>
          <a:bodyPr/>
          <a:lstStyle/>
          <a:p>
            <a:fld id="{A162AA7D-8695-4875-A4BA-F327CDECFDEC}" type="datetimeFigureOut">
              <a:rPr lang="sv-SE" smtClean="0"/>
              <a:t>2025-09-12</a:t>
            </a:fld>
            <a:endParaRPr lang="sv-SE"/>
          </a:p>
        </p:txBody>
      </p:sp>
      <p:sp>
        <p:nvSpPr>
          <p:cNvPr id="6" name="Platshållare för sidfot 5">
            <a:extLst>
              <a:ext uri="{FF2B5EF4-FFF2-40B4-BE49-F238E27FC236}">
                <a16:creationId xmlns:a16="http://schemas.microsoft.com/office/drawing/2014/main" id="{55815CEE-1AF8-F2E4-21F7-3A11B86DFAE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66D2F4A-A6C7-18E1-B629-61D52E3A7154}"/>
              </a:ext>
            </a:extLst>
          </p:cNvPr>
          <p:cNvSpPr>
            <a:spLocks noGrp="1"/>
          </p:cNvSpPr>
          <p:nvPr>
            <p:ph type="sldNum" sz="quarter" idx="12"/>
          </p:nvPr>
        </p:nvSpPr>
        <p:spPr/>
        <p:txBody>
          <a:bodyPr/>
          <a:lstStyle/>
          <a:p>
            <a:fld id="{A7BF9291-5A42-46BC-8C64-E7B73841E527}" type="slidenum">
              <a:rPr lang="sv-SE" smtClean="0"/>
              <a:t>‹#›</a:t>
            </a:fld>
            <a:endParaRPr lang="sv-SE"/>
          </a:p>
        </p:txBody>
      </p:sp>
    </p:spTree>
    <p:extLst>
      <p:ext uri="{BB962C8B-B14F-4D97-AF65-F5344CB8AC3E}">
        <p14:creationId xmlns:p14="http://schemas.microsoft.com/office/powerpoint/2010/main" val="1627253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1273F9-16FC-741F-CB52-EDF79CB3C4C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A4DBC57C-E20C-DE70-65BF-573FD459C7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8EB4A48-7D7B-902E-92F2-6FD61D88C9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3D50EE8-4F03-8D4E-3BD5-A20EE1C7AB85}"/>
              </a:ext>
            </a:extLst>
          </p:cNvPr>
          <p:cNvSpPr>
            <a:spLocks noGrp="1"/>
          </p:cNvSpPr>
          <p:nvPr>
            <p:ph type="dt" sz="half" idx="10"/>
          </p:nvPr>
        </p:nvSpPr>
        <p:spPr/>
        <p:txBody>
          <a:bodyPr/>
          <a:lstStyle/>
          <a:p>
            <a:fld id="{A162AA7D-8695-4875-A4BA-F327CDECFDEC}" type="datetimeFigureOut">
              <a:rPr lang="sv-SE" smtClean="0"/>
              <a:t>2025-09-12</a:t>
            </a:fld>
            <a:endParaRPr lang="sv-SE"/>
          </a:p>
        </p:txBody>
      </p:sp>
      <p:sp>
        <p:nvSpPr>
          <p:cNvPr id="6" name="Platshållare för sidfot 5">
            <a:extLst>
              <a:ext uri="{FF2B5EF4-FFF2-40B4-BE49-F238E27FC236}">
                <a16:creationId xmlns:a16="http://schemas.microsoft.com/office/drawing/2014/main" id="{00795B97-47C0-BC71-9A84-EFEA3781B35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2F79B18-16D8-9970-B262-4281FF690330}"/>
              </a:ext>
            </a:extLst>
          </p:cNvPr>
          <p:cNvSpPr>
            <a:spLocks noGrp="1"/>
          </p:cNvSpPr>
          <p:nvPr>
            <p:ph type="sldNum" sz="quarter" idx="12"/>
          </p:nvPr>
        </p:nvSpPr>
        <p:spPr/>
        <p:txBody>
          <a:bodyPr/>
          <a:lstStyle/>
          <a:p>
            <a:fld id="{A7BF9291-5A42-46BC-8C64-E7B73841E527}" type="slidenum">
              <a:rPr lang="sv-SE" smtClean="0"/>
              <a:t>‹#›</a:t>
            </a:fld>
            <a:endParaRPr lang="sv-SE"/>
          </a:p>
        </p:txBody>
      </p:sp>
    </p:spTree>
    <p:extLst>
      <p:ext uri="{BB962C8B-B14F-4D97-AF65-F5344CB8AC3E}">
        <p14:creationId xmlns:p14="http://schemas.microsoft.com/office/powerpoint/2010/main" val="4165096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2A067A-96F7-49E5-54A5-A1E179374972}"/>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12A09F3-75EF-D21D-5F53-117AB05B3E45}"/>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9C66078-74FE-91DA-48D6-07BBDDDDA23B}"/>
              </a:ext>
            </a:extLst>
          </p:cNvPr>
          <p:cNvSpPr>
            <a:spLocks noGrp="1"/>
          </p:cNvSpPr>
          <p:nvPr>
            <p:ph type="dt" sz="half" idx="10"/>
          </p:nvPr>
        </p:nvSpPr>
        <p:spPr/>
        <p:txBody>
          <a:bodyPr/>
          <a:lstStyle/>
          <a:p>
            <a:fld id="{A162AA7D-8695-4875-A4BA-F327CDECFDEC}" type="datetimeFigureOut">
              <a:rPr lang="sv-SE" smtClean="0"/>
              <a:t>2025-09-12</a:t>
            </a:fld>
            <a:endParaRPr lang="sv-SE"/>
          </a:p>
        </p:txBody>
      </p:sp>
      <p:sp>
        <p:nvSpPr>
          <p:cNvPr id="5" name="Platshållare för sidfot 4">
            <a:extLst>
              <a:ext uri="{FF2B5EF4-FFF2-40B4-BE49-F238E27FC236}">
                <a16:creationId xmlns:a16="http://schemas.microsoft.com/office/drawing/2014/main" id="{EC9F828C-AD95-17B5-8B03-BEBDE9FC256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8AEEE43-5428-1DA4-00E1-28C4225DCA57}"/>
              </a:ext>
            </a:extLst>
          </p:cNvPr>
          <p:cNvSpPr>
            <a:spLocks noGrp="1"/>
          </p:cNvSpPr>
          <p:nvPr>
            <p:ph type="sldNum" sz="quarter" idx="12"/>
          </p:nvPr>
        </p:nvSpPr>
        <p:spPr/>
        <p:txBody>
          <a:bodyPr/>
          <a:lstStyle/>
          <a:p>
            <a:fld id="{A7BF9291-5A42-46BC-8C64-E7B73841E527}" type="slidenum">
              <a:rPr lang="sv-SE" smtClean="0"/>
              <a:t>‹#›</a:t>
            </a:fld>
            <a:endParaRPr lang="sv-SE"/>
          </a:p>
        </p:txBody>
      </p:sp>
    </p:spTree>
    <p:extLst>
      <p:ext uri="{BB962C8B-B14F-4D97-AF65-F5344CB8AC3E}">
        <p14:creationId xmlns:p14="http://schemas.microsoft.com/office/powerpoint/2010/main" val="2142585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34945176-9120-5002-452C-1523269D78D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2A04EB0-FE58-D5FD-5BE9-0242F9DBAAD0}"/>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BCCBAB-39E3-B6FB-AD77-B7C7D5B36888}"/>
              </a:ext>
            </a:extLst>
          </p:cNvPr>
          <p:cNvSpPr>
            <a:spLocks noGrp="1"/>
          </p:cNvSpPr>
          <p:nvPr>
            <p:ph type="dt" sz="half" idx="10"/>
          </p:nvPr>
        </p:nvSpPr>
        <p:spPr/>
        <p:txBody>
          <a:bodyPr/>
          <a:lstStyle/>
          <a:p>
            <a:fld id="{A162AA7D-8695-4875-A4BA-F327CDECFDEC}" type="datetimeFigureOut">
              <a:rPr lang="sv-SE" smtClean="0"/>
              <a:t>2025-09-12</a:t>
            </a:fld>
            <a:endParaRPr lang="sv-SE"/>
          </a:p>
        </p:txBody>
      </p:sp>
      <p:sp>
        <p:nvSpPr>
          <p:cNvPr id="5" name="Platshållare för sidfot 4">
            <a:extLst>
              <a:ext uri="{FF2B5EF4-FFF2-40B4-BE49-F238E27FC236}">
                <a16:creationId xmlns:a16="http://schemas.microsoft.com/office/drawing/2014/main" id="{F5EA4E5E-2DB7-66C8-90E5-8562AEA0659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427519E-4225-06E2-1266-4A548B9134C0}"/>
              </a:ext>
            </a:extLst>
          </p:cNvPr>
          <p:cNvSpPr>
            <a:spLocks noGrp="1"/>
          </p:cNvSpPr>
          <p:nvPr>
            <p:ph type="sldNum" sz="quarter" idx="12"/>
          </p:nvPr>
        </p:nvSpPr>
        <p:spPr/>
        <p:txBody>
          <a:bodyPr/>
          <a:lstStyle/>
          <a:p>
            <a:fld id="{A7BF9291-5A42-46BC-8C64-E7B73841E527}" type="slidenum">
              <a:rPr lang="sv-SE" smtClean="0"/>
              <a:t>‹#›</a:t>
            </a:fld>
            <a:endParaRPr lang="sv-SE"/>
          </a:p>
        </p:txBody>
      </p:sp>
    </p:spTree>
    <p:extLst>
      <p:ext uri="{BB962C8B-B14F-4D97-AF65-F5344CB8AC3E}">
        <p14:creationId xmlns:p14="http://schemas.microsoft.com/office/powerpoint/2010/main" val="868983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239824" y="1367999"/>
            <a:ext cx="1168464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a:t>Klicka på ikonen för att infoga bild.</a:t>
            </a:r>
          </a:p>
          <a:p>
            <a:endParaRPr lang="sv-SE"/>
          </a:p>
        </p:txBody>
      </p:sp>
      <p:sp>
        <p:nvSpPr>
          <p:cNvPr id="9" name="Rubrik 8"/>
          <p:cNvSpPr>
            <a:spLocks noGrp="1"/>
          </p:cNvSpPr>
          <p:nvPr>
            <p:ph type="title" hasCustomPrompt="1"/>
          </p:nvPr>
        </p:nvSpPr>
        <p:spPr/>
        <p:txBody>
          <a:bodyPr/>
          <a:lstStyle/>
          <a:p>
            <a:r>
              <a:rPr lang="sv-SE"/>
              <a:t>Rubrik </a:t>
            </a:r>
            <a:r>
              <a:rPr lang="sv-SE" err="1"/>
              <a:t>rubrik</a:t>
            </a:r>
            <a:r>
              <a:rPr lang="sv-SE"/>
              <a:t> </a:t>
            </a:r>
            <a:r>
              <a:rPr lang="sv-SE" err="1"/>
              <a:t>rubrik</a:t>
            </a:r>
            <a:endParaRPr lang="sv-SE"/>
          </a:p>
        </p:txBody>
      </p:sp>
    </p:spTree>
    <p:extLst>
      <p:ext uri="{BB962C8B-B14F-4D97-AF65-F5344CB8AC3E}">
        <p14:creationId xmlns:p14="http://schemas.microsoft.com/office/powerpoint/2010/main" val="200808948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239824" y="1367999"/>
            <a:ext cx="1168464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a:t>Klicka på ikonen för att infoga bild.</a:t>
            </a:r>
          </a:p>
          <a:p>
            <a:endParaRPr lang="sv-SE"/>
          </a:p>
        </p:txBody>
      </p:sp>
      <p:sp>
        <p:nvSpPr>
          <p:cNvPr id="9" name="Rubrik 8"/>
          <p:cNvSpPr>
            <a:spLocks noGrp="1"/>
          </p:cNvSpPr>
          <p:nvPr>
            <p:ph type="title" hasCustomPrompt="1"/>
          </p:nvPr>
        </p:nvSpPr>
        <p:spPr/>
        <p:txBody>
          <a:bodyPr/>
          <a:lstStyle/>
          <a:p>
            <a:r>
              <a:rPr lang="sv-SE"/>
              <a:t>Rubrik </a:t>
            </a:r>
            <a:r>
              <a:rPr lang="sv-SE" err="1"/>
              <a:t>rubrik</a:t>
            </a:r>
            <a:r>
              <a:rPr lang="sv-SE"/>
              <a:t> </a:t>
            </a:r>
            <a:r>
              <a:rPr lang="sv-SE" err="1"/>
              <a:t>rubrik</a:t>
            </a:r>
            <a:endParaRPr lang="sv-SE"/>
          </a:p>
        </p:txBody>
      </p:sp>
      <p:sp>
        <p:nvSpPr>
          <p:cNvPr id="6" name="Platshållare för text 4"/>
          <p:cNvSpPr>
            <a:spLocks noGrp="1"/>
          </p:cNvSpPr>
          <p:nvPr>
            <p:ph type="body" sz="quarter" idx="16" hasCustomPrompt="1"/>
          </p:nvPr>
        </p:nvSpPr>
        <p:spPr>
          <a:xfrm>
            <a:off x="6479459" y="2507995"/>
            <a:ext cx="4778477" cy="2757487"/>
          </a:xfrm>
        </p:spPr>
        <p:txBody>
          <a:bodyPr/>
          <a:lstStyle>
            <a:lvl1pPr>
              <a:defRPr b="1"/>
            </a:lvl1pPr>
            <a:lvl2pPr>
              <a:defRPr b="1"/>
            </a:lvl2pPr>
            <a:lvl3pPr>
              <a:defRPr b="1"/>
            </a:lvl3pPr>
            <a:lvl4pPr>
              <a:defRPr b="1"/>
            </a:lvl4pPr>
            <a:lvl5pPr>
              <a:defRPr b="1"/>
            </a:lvl5pPr>
          </a:lstStyle>
          <a:p>
            <a:pPr lvl="0"/>
            <a:r>
              <a:rPr lang="en-US"/>
              <a:t>Text </a:t>
            </a:r>
            <a:r>
              <a:rPr lang="en-US" err="1"/>
              <a:t>text</a:t>
            </a:r>
            <a:r>
              <a:rPr lang="en-US"/>
              <a:t> </a:t>
            </a:r>
            <a:r>
              <a:rPr lang="en-US" err="1"/>
              <a:t>text</a:t>
            </a:r>
            <a:r>
              <a:rPr lang="en-US"/>
              <a:t> </a:t>
            </a:r>
            <a:r>
              <a:rPr lang="en-US" err="1"/>
              <a:t>text</a:t>
            </a:r>
            <a:r>
              <a:rPr lang="en-US"/>
              <a:t> </a:t>
            </a:r>
            <a:r>
              <a:rPr lang="en-US" err="1"/>
              <a:t>text</a:t>
            </a:r>
            <a:endParaRPr lang="en-US"/>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0642384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11" name="Platshållare för innehåll 10"/>
          <p:cNvSpPr>
            <a:spLocks noGrp="1"/>
          </p:cNvSpPr>
          <p:nvPr>
            <p:ph sz="quarter" idx="16" hasCustomPrompt="1"/>
          </p:nvPr>
        </p:nvSpPr>
        <p:spPr>
          <a:xfrm>
            <a:off x="239183" y="1368000"/>
            <a:ext cx="1168527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a:t>Klicka på en av ikonerna för att infoga bild, diagram, film etc.</a:t>
            </a:r>
          </a:p>
        </p:txBody>
      </p:sp>
      <p:sp>
        <p:nvSpPr>
          <p:cNvPr id="4" name="Rubrik 3"/>
          <p:cNvSpPr>
            <a:spLocks noGrp="1"/>
          </p:cNvSpPr>
          <p:nvPr>
            <p:ph type="title" hasCustomPrompt="1"/>
          </p:nvPr>
        </p:nvSpPr>
        <p:spPr/>
        <p:txBody>
          <a:bodyPr/>
          <a:lstStyle/>
          <a:p>
            <a:r>
              <a:rPr lang="sv-SE"/>
              <a:t>Rubrik </a:t>
            </a:r>
            <a:r>
              <a:rPr lang="sv-SE" err="1"/>
              <a:t>rubrik</a:t>
            </a:r>
            <a:r>
              <a:rPr lang="sv-SE"/>
              <a:t> </a:t>
            </a:r>
            <a:r>
              <a:rPr lang="sv-SE" err="1"/>
              <a:t>rubrik</a:t>
            </a:r>
            <a:endParaRPr lang="sv-SE"/>
          </a:p>
        </p:txBody>
      </p:sp>
    </p:spTree>
    <p:extLst>
      <p:ext uri="{BB962C8B-B14F-4D97-AF65-F5344CB8AC3E}">
        <p14:creationId xmlns:p14="http://schemas.microsoft.com/office/powerpoint/2010/main" val="71136179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10" name="Platshållare för bild 9"/>
          <p:cNvSpPr>
            <a:spLocks noGrp="1"/>
          </p:cNvSpPr>
          <p:nvPr>
            <p:ph type="pic" sz="quarter" idx="12" hasCustomPrompt="1"/>
          </p:nvPr>
        </p:nvSpPr>
        <p:spPr>
          <a:xfrm>
            <a:off x="239821" y="1368000"/>
            <a:ext cx="4080000" cy="4824000"/>
          </a:xfrm>
          <a:solidFill>
            <a:schemeClr val="bg1">
              <a:lumMod val="95000"/>
            </a:schemeClr>
          </a:solidFill>
          <a:ln>
            <a:noFill/>
          </a:ln>
        </p:spPr>
        <p:txBody>
          <a:bodyPr lIns="180000" tIns="180000"/>
          <a:lstStyle>
            <a:lvl1pPr>
              <a:defRPr sz="1200" i="1">
                <a:solidFill>
                  <a:schemeClr val="tx1"/>
                </a:solidFill>
              </a:defRPr>
            </a:lvl1pPr>
          </a:lstStyle>
          <a:p>
            <a:r>
              <a:rPr lang="sv-SE"/>
              <a:t>Klicka på ikonen för att infoga bild.</a:t>
            </a:r>
          </a:p>
        </p:txBody>
      </p:sp>
      <p:sp>
        <p:nvSpPr>
          <p:cNvPr id="13" name="Platshållare för text 12"/>
          <p:cNvSpPr>
            <a:spLocks noGrp="1"/>
          </p:cNvSpPr>
          <p:nvPr>
            <p:ph type="body" sz="quarter" idx="13" hasCustomPrompt="1"/>
          </p:nvPr>
        </p:nvSpPr>
        <p:spPr>
          <a:xfrm>
            <a:off x="4774743" y="1440001"/>
            <a:ext cx="6720000" cy="4694989"/>
          </a:xfrm>
        </p:spPr>
        <p:txBody>
          <a:bodyPr/>
          <a:lstStyle/>
          <a:p>
            <a:pPr lvl="0"/>
            <a:r>
              <a:rPr lang="en-US"/>
              <a:t>Text </a:t>
            </a:r>
            <a:r>
              <a:rPr lang="en-US" err="1"/>
              <a:t>text</a:t>
            </a:r>
            <a:r>
              <a:rPr lang="en-US"/>
              <a:t> </a:t>
            </a:r>
            <a:r>
              <a:rPr lang="en-US" err="1"/>
              <a:t>text</a:t>
            </a:r>
            <a:r>
              <a:rPr lang="en-US"/>
              <a:t> </a:t>
            </a:r>
            <a:r>
              <a:rPr lang="en-US" err="1"/>
              <a:t>text</a:t>
            </a:r>
            <a:r>
              <a:rPr lang="en-US"/>
              <a:t> </a:t>
            </a:r>
            <a:r>
              <a:rPr lang="en-US" err="1"/>
              <a:t>text</a:t>
            </a:r>
            <a:endParaRPr lang="en-US"/>
          </a:p>
          <a:p>
            <a:pPr lvl="1"/>
            <a:r>
              <a:rPr lang="sv-SE"/>
              <a:t>Nivå två</a:t>
            </a:r>
          </a:p>
          <a:p>
            <a:pPr lvl="2"/>
            <a:r>
              <a:rPr lang="sv-SE"/>
              <a:t>Nivå tre</a:t>
            </a:r>
          </a:p>
          <a:p>
            <a:pPr lvl="3"/>
            <a:r>
              <a:rPr lang="sv-SE"/>
              <a:t>Nivå fyra</a:t>
            </a:r>
          </a:p>
          <a:p>
            <a:pPr lvl="4"/>
            <a:r>
              <a:rPr lang="sv-SE"/>
              <a:t>Nivå fem</a:t>
            </a:r>
          </a:p>
        </p:txBody>
      </p:sp>
      <p:sp>
        <p:nvSpPr>
          <p:cNvPr id="5" name="Rubrik 4"/>
          <p:cNvSpPr>
            <a:spLocks noGrp="1"/>
          </p:cNvSpPr>
          <p:nvPr>
            <p:ph type="title" hasCustomPrompt="1"/>
          </p:nvPr>
        </p:nvSpPr>
        <p:spPr/>
        <p:txBody>
          <a:bodyPr/>
          <a:lstStyle/>
          <a:p>
            <a:r>
              <a:rPr lang="sv-SE"/>
              <a:t>Rubrik </a:t>
            </a:r>
            <a:r>
              <a:rPr lang="sv-SE" err="1"/>
              <a:t>rubrik</a:t>
            </a:r>
            <a:r>
              <a:rPr lang="sv-SE"/>
              <a:t> </a:t>
            </a:r>
            <a:r>
              <a:rPr lang="sv-SE" err="1"/>
              <a:t>rubrik</a:t>
            </a:r>
            <a:endParaRPr lang="sv-SE"/>
          </a:p>
        </p:txBody>
      </p:sp>
    </p:spTree>
    <p:extLst>
      <p:ext uri="{BB962C8B-B14F-4D97-AF65-F5344CB8AC3E}">
        <p14:creationId xmlns:p14="http://schemas.microsoft.com/office/powerpoint/2010/main" val="150850611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10" name="Platshållare för bild 9"/>
          <p:cNvSpPr>
            <a:spLocks noGrp="1"/>
          </p:cNvSpPr>
          <p:nvPr>
            <p:ph type="pic" sz="quarter" idx="12" hasCustomPrompt="1"/>
          </p:nvPr>
        </p:nvSpPr>
        <p:spPr>
          <a:xfrm>
            <a:off x="7851885" y="1368000"/>
            <a:ext cx="408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a:t>Klicka på ikonen för att infoga bild.</a:t>
            </a:r>
          </a:p>
        </p:txBody>
      </p:sp>
      <p:sp>
        <p:nvSpPr>
          <p:cNvPr id="13" name="Platshållare för text 12"/>
          <p:cNvSpPr>
            <a:spLocks noGrp="1"/>
          </p:cNvSpPr>
          <p:nvPr>
            <p:ph type="body" sz="quarter" idx="13" hasCustomPrompt="1"/>
          </p:nvPr>
        </p:nvSpPr>
        <p:spPr>
          <a:xfrm>
            <a:off x="696000" y="1440000"/>
            <a:ext cx="6720000" cy="4694400"/>
          </a:xfrm>
        </p:spPr>
        <p:txBody>
          <a:bodyPr/>
          <a:lstStyle/>
          <a:p>
            <a:pPr lvl="0"/>
            <a:r>
              <a:rPr lang="en-US"/>
              <a:t>Text </a:t>
            </a:r>
            <a:r>
              <a:rPr lang="en-US" err="1"/>
              <a:t>text</a:t>
            </a:r>
            <a:r>
              <a:rPr lang="en-US"/>
              <a:t> </a:t>
            </a:r>
            <a:r>
              <a:rPr lang="en-US" err="1"/>
              <a:t>text</a:t>
            </a:r>
            <a:r>
              <a:rPr lang="en-US"/>
              <a:t> </a:t>
            </a:r>
            <a:r>
              <a:rPr lang="en-US" err="1"/>
              <a:t>text</a:t>
            </a:r>
            <a:r>
              <a:rPr lang="en-US"/>
              <a:t> </a:t>
            </a:r>
            <a:r>
              <a:rPr lang="en-US" err="1"/>
              <a:t>text</a:t>
            </a:r>
            <a:endParaRPr lang="en-US"/>
          </a:p>
          <a:p>
            <a:pPr lvl="1"/>
            <a:r>
              <a:rPr lang="sv-SE"/>
              <a:t>Nivå två</a:t>
            </a:r>
          </a:p>
          <a:p>
            <a:pPr lvl="2"/>
            <a:r>
              <a:rPr lang="sv-SE"/>
              <a:t>Nivå tre</a:t>
            </a:r>
          </a:p>
          <a:p>
            <a:pPr lvl="3"/>
            <a:r>
              <a:rPr lang="sv-SE"/>
              <a:t>Nivå fyra</a:t>
            </a:r>
          </a:p>
          <a:p>
            <a:pPr lvl="4"/>
            <a:r>
              <a:rPr lang="sv-SE"/>
              <a:t>Nivå fem</a:t>
            </a:r>
          </a:p>
        </p:txBody>
      </p:sp>
      <p:sp>
        <p:nvSpPr>
          <p:cNvPr id="5" name="Rubrik 4"/>
          <p:cNvSpPr>
            <a:spLocks noGrp="1"/>
          </p:cNvSpPr>
          <p:nvPr>
            <p:ph type="title" hasCustomPrompt="1"/>
          </p:nvPr>
        </p:nvSpPr>
        <p:spPr/>
        <p:txBody>
          <a:bodyPr/>
          <a:lstStyle/>
          <a:p>
            <a:r>
              <a:rPr lang="sv-SE"/>
              <a:t>Rubrik </a:t>
            </a:r>
            <a:r>
              <a:rPr lang="sv-SE" err="1"/>
              <a:t>rubrik</a:t>
            </a:r>
            <a:r>
              <a:rPr lang="sv-SE"/>
              <a:t> </a:t>
            </a:r>
            <a:r>
              <a:rPr lang="sv-SE" err="1"/>
              <a:t>rubrik</a:t>
            </a:r>
            <a:endParaRPr lang="sv-SE"/>
          </a:p>
        </p:txBody>
      </p:sp>
    </p:spTree>
    <p:extLst>
      <p:ext uri="{BB962C8B-B14F-4D97-AF65-F5344CB8AC3E}">
        <p14:creationId xmlns:p14="http://schemas.microsoft.com/office/powerpoint/2010/main" val="61426049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10" name="Platshållare för bild 9"/>
          <p:cNvSpPr>
            <a:spLocks noGrp="1"/>
          </p:cNvSpPr>
          <p:nvPr>
            <p:ph type="pic" sz="quarter" idx="12" hasCustomPrompt="1"/>
          </p:nvPr>
        </p:nvSpPr>
        <p:spPr>
          <a:xfrm>
            <a:off x="239185" y="1368000"/>
            <a:ext cx="4080000" cy="4824000"/>
          </a:xfrm>
          <a:solidFill>
            <a:schemeClr val="bg1">
              <a:lumMod val="95000"/>
            </a:schemeClr>
          </a:solidFill>
          <a:ln>
            <a:noFill/>
          </a:ln>
        </p:spPr>
        <p:txBody>
          <a:bodyPr lIns="180000" tIns="180000"/>
          <a:lstStyle>
            <a:lvl1pPr>
              <a:defRPr sz="1200" i="1">
                <a:solidFill>
                  <a:schemeClr val="tx1"/>
                </a:solidFill>
              </a:defRPr>
            </a:lvl1pPr>
          </a:lstStyle>
          <a:p>
            <a:r>
              <a:rPr lang="sv-SE"/>
              <a:t>Klicka på ikonen för att infoga bild.</a:t>
            </a:r>
          </a:p>
        </p:txBody>
      </p:sp>
      <p:sp>
        <p:nvSpPr>
          <p:cNvPr id="5" name="Rubrik 4"/>
          <p:cNvSpPr>
            <a:spLocks noGrp="1"/>
          </p:cNvSpPr>
          <p:nvPr>
            <p:ph type="title" hasCustomPrompt="1"/>
          </p:nvPr>
        </p:nvSpPr>
        <p:spPr/>
        <p:txBody>
          <a:bodyPr/>
          <a:lstStyle/>
          <a:p>
            <a:r>
              <a:rPr lang="sv-SE"/>
              <a:t>Rubrik </a:t>
            </a:r>
            <a:r>
              <a:rPr lang="sv-SE" err="1"/>
              <a:t>rubrik</a:t>
            </a:r>
            <a:r>
              <a:rPr lang="sv-SE"/>
              <a:t> </a:t>
            </a:r>
            <a:r>
              <a:rPr lang="sv-SE" err="1"/>
              <a:t>rubrik</a:t>
            </a:r>
            <a:endParaRPr lang="sv-SE"/>
          </a:p>
        </p:txBody>
      </p:sp>
      <p:sp>
        <p:nvSpPr>
          <p:cNvPr id="11" name="Platshållare för innehåll 7"/>
          <p:cNvSpPr>
            <a:spLocks noGrp="1"/>
          </p:cNvSpPr>
          <p:nvPr>
            <p:ph sz="quarter" idx="13" hasCustomPrompt="1"/>
          </p:nvPr>
        </p:nvSpPr>
        <p:spPr>
          <a:xfrm>
            <a:off x="4776000" y="1368000"/>
            <a:ext cx="7152000" cy="4824000"/>
          </a:xfrm>
          <a:solidFill>
            <a:schemeClr val="bg1">
              <a:lumMod val="95000"/>
            </a:schemeClr>
          </a:solidFill>
        </p:spPr>
        <p:txBody>
          <a:bodyPr lIns="180000" tIns="180000"/>
          <a:lstStyle>
            <a:lvl1pPr>
              <a:defRPr sz="1200"/>
            </a:lvl1pPr>
          </a:lstStyle>
          <a:p>
            <a:pPr lvl="0"/>
            <a:r>
              <a:rPr lang="sv-SE"/>
              <a:t>Klicka på en av ikonerna för att infoga bild, diagram, film etc.</a:t>
            </a:r>
          </a:p>
        </p:txBody>
      </p:sp>
    </p:spTree>
    <p:extLst>
      <p:ext uri="{BB962C8B-B14F-4D97-AF65-F5344CB8AC3E}">
        <p14:creationId xmlns:p14="http://schemas.microsoft.com/office/powerpoint/2010/main" val="107761779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239185" y="1368000"/>
            <a:ext cx="7152000" cy="4824000"/>
          </a:xfrm>
          <a:solidFill>
            <a:schemeClr val="bg1">
              <a:lumMod val="95000"/>
            </a:schemeClr>
          </a:solidFill>
        </p:spPr>
        <p:txBody>
          <a:bodyPr lIns="180000" tIns="180000"/>
          <a:lstStyle>
            <a:lvl1pPr>
              <a:defRPr sz="1200" i="1" baseline="0">
                <a:solidFill>
                  <a:schemeClr val="tx1"/>
                </a:solidFill>
              </a:defRPr>
            </a:lvl1pPr>
          </a:lstStyle>
          <a:p>
            <a:pPr lvl="0"/>
            <a:r>
              <a:rPr lang="sv-SE"/>
              <a:t>Klicka på en av ikonerna för att infoga bild, diagram, film etc.</a:t>
            </a:r>
          </a:p>
        </p:txBody>
      </p:sp>
      <p:sp>
        <p:nvSpPr>
          <p:cNvPr id="10" name="Platshållare för bild 9"/>
          <p:cNvSpPr>
            <a:spLocks noGrp="1"/>
          </p:cNvSpPr>
          <p:nvPr>
            <p:ph type="pic" sz="quarter" idx="12" hasCustomPrompt="1"/>
          </p:nvPr>
        </p:nvSpPr>
        <p:spPr>
          <a:xfrm>
            <a:off x="7852800" y="1367999"/>
            <a:ext cx="4080000" cy="4824000"/>
          </a:xfrm>
          <a:solidFill>
            <a:schemeClr val="bg1">
              <a:lumMod val="95000"/>
            </a:schemeClr>
          </a:solidFill>
          <a:ln>
            <a:noFill/>
          </a:ln>
        </p:spPr>
        <p:txBody>
          <a:bodyPr lIns="180000" tIns="180000"/>
          <a:lstStyle>
            <a:lvl1pPr>
              <a:defRPr sz="1200" i="1">
                <a:solidFill>
                  <a:schemeClr val="tx1"/>
                </a:solidFill>
              </a:defRPr>
            </a:lvl1pPr>
          </a:lstStyle>
          <a:p>
            <a:r>
              <a:rPr lang="sv-SE"/>
              <a:t>Klicka på ikonen för att infoga bild.</a:t>
            </a:r>
          </a:p>
        </p:txBody>
      </p:sp>
      <p:sp>
        <p:nvSpPr>
          <p:cNvPr id="5" name="Rubrik 4"/>
          <p:cNvSpPr>
            <a:spLocks noGrp="1"/>
          </p:cNvSpPr>
          <p:nvPr>
            <p:ph type="title" hasCustomPrompt="1"/>
          </p:nvPr>
        </p:nvSpPr>
        <p:spPr/>
        <p:txBody>
          <a:bodyPr/>
          <a:lstStyle/>
          <a:p>
            <a:r>
              <a:rPr lang="sv-SE"/>
              <a:t>Rubrik </a:t>
            </a:r>
            <a:r>
              <a:rPr lang="sv-SE" err="1"/>
              <a:t>rubrik</a:t>
            </a:r>
            <a:r>
              <a:rPr lang="sv-SE"/>
              <a:t> </a:t>
            </a:r>
            <a:r>
              <a:rPr lang="sv-SE" err="1"/>
              <a:t>rubrik</a:t>
            </a:r>
            <a:endParaRPr lang="sv-SE"/>
          </a:p>
        </p:txBody>
      </p:sp>
    </p:spTree>
    <p:extLst>
      <p:ext uri="{BB962C8B-B14F-4D97-AF65-F5344CB8AC3E}">
        <p14:creationId xmlns:p14="http://schemas.microsoft.com/office/powerpoint/2010/main" val="26812470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6" cstate="screen"/>
          <a:srcRect/>
          <a:stretch>
            <a:fillRect/>
          </a:stretch>
        </p:blipFill>
        <p:spPr>
          <a:xfrm flipH="1">
            <a:off x="1" y="6095563"/>
            <a:ext cx="12191996" cy="762434"/>
          </a:xfrm>
          <a:prstGeom prst="rect">
            <a:avLst/>
          </a:prstGeom>
        </p:spPr>
      </p:pic>
      <p:sp>
        <p:nvSpPr>
          <p:cNvPr id="2" name="Platshållare för rubrik 1"/>
          <p:cNvSpPr>
            <a:spLocks noGrp="1"/>
          </p:cNvSpPr>
          <p:nvPr>
            <p:ph type="title"/>
          </p:nvPr>
        </p:nvSpPr>
        <p:spPr>
          <a:xfrm>
            <a:off x="696000" y="475703"/>
            <a:ext cx="8985267" cy="695069"/>
          </a:xfrm>
          <a:prstGeom prst="rect">
            <a:avLst/>
          </a:prstGeom>
        </p:spPr>
        <p:txBody>
          <a:bodyPr vert="horz" lIns="0" tIns="0" rIns="0" bIns="0" rtlCol="0" anchor="ctr" anchorCtr="0">
            <a:noAutofit/>
          </a:bodyPr>
          <a:lstStyle/>
          <a:p>
            <a:r>
              <a:rPr lang="sv-SE"/>
              <a:t>Rubrik </a:t>
            </a:r>
            <a:r>
              <a:rPr lang="sv-SE" err="1"/>
              <a:t>rubrik</a:t>
            </a:r>
            <a:r>
              <a:rPr lang="sv-SE"/>
              <a:t> </a:t>
            </a:r>
            <a:r>
              <a:rPr lang="sv-SE" err="1"/>
              <a:t>rubrik</a:t>
            </a:r>
            <a:endParaRPr lang="sv-SE"/>
          </a:p>
        </p:txBody>
      </p:sp>
      <p:sp>
        <p:nvSpPr>
          <p:cNvPr id="3" name="Platshållare för text 2"/>
          <p:cNvSpPr>
            <a:spLocks noGrp="1"/>
          </p:cNvSpPr>
          <p:nvPr>
            <p:ph type="body" idx="1"/>
          </p:nvPr>
        </p:nvSpPr>
        <p:spPr>
          <a:xfrm>
            <a:off x="696000" y="1569601"/>
            <a:ext cx="10704000" cy="4525963"/>
          </a:xfrm>
          <a:prstGeom prst="rect">
            <a:avLst/>
          </a:prstGeom>
        </p:spPr>
        <p:txBody>
          <a:bodyPr vert="horz" lIns="0" tIns="0" rIns="0" bIns="0" rtlCol="0" anchor="t" anchorCtr="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 name="Bildobjekt 8" descr="öppen.png"/>
          <p:cNvPicPr>
            <a:picLocks noChangeAspect="1"/>
          </p:cNvPicPr>
          <p:nvPr/>
        </p:nvPicPr>
        <p:blipFill>
          <a:blip r:embed="rId17"/>
          <a:stretch>
            <a:fillRect/>
          </a:stretch>
        </p:blipFill>
        <p:spPr>
          <a:xfrm>
            <a:off x="696001" y="6421221"/>
            <a:ext cx="3178055" cy="249475"/>
          </a:xfrm>
          <a:prstGeom prst="rect">
            <a:avLst/>
          </a:prstGeom>
        </p:spPr>
      </p:pic>
      <p:pic>
        <p:nvPicPr>
          <p:cNvPr id="10" name="Bildobjekt 9" descr="gbg_li_col.png"/>
          <p:cNvPicPr>
            <a:picLocks noChangeAspect="1"/>
          </p:cNvPicPr>
          <p:nvPr/>
        </p:nvPicPr>
        <p:blipFill>
          <a:blip r:embed="rId18"/>
          <a:stretch>
            <a:fillRect/>
          </a:stretch>
        </p:blipFill>
        <p:spPr>
          <a:xfrm>
            <a:off x="10094976" y="613646"/>
            <a:ext cx="1477059" cy="367680"/>
          </a:xfrm>
          <a:prstGeom prst="rect">
            <a:avLst/>
          </a:prstGeom>
        </p:spPr>
      </p:pic>
      <p:cxnSp>
        <p:nvCxnSpPr>
          <p:cNvPr id="12" name="Rak 11"/>
          <p:cNvCxnSpPr/>
          <p:nvPr/>
        </p:nvCxnSpPr>
        <p:spPr>
          <a:xfrm>
            <a:off x="9863667" y="581024"/>
            <a:ext cx="0" cy="396000"/>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4" name="Picture 2">
            <a:extLst>
              <a:ext uri="{FF2B5EF4-FFF2-40B4-BE49-F238E27FC236}">
                <a16:creationId xmlns:a16="http://schemas.microsoft.com/office/drawing/2014/main" id="{FEC61A61-5D95-25AA-0F8B-BE44F662CC6B}"/>
              </a:ext>
            </a:extLst>
          </p:cNvPr>
          <p:cNvPicPr>
            <a:picLocks noChangeAspect="1" noChangeArrowheads="1"/>
          </p:cNvPicPr>
          <p:nvPr userDrawn="1"/>
        </p:nvPicPr>
        <p:blipFill>
          <a:blip r:embed="rId19"/>
          <a:srcRect/>
          <a:stretch>
            <a:fillRect/>
          </a:stretch>
        </p:blipFill>
        <p:spPr bwMode="auto">
          <a:xfrm>
            <a:off x="7938499" y="638252"/>
            <a:ext cx="1693860" cy="338772"/>
          </a:xfrm>
          <a:prstGeom prst="rect">
            <a:avLst/>
          </a:prstGeom>
          <a:noFill/>
          <a:ln w="9525">
            <a:noFill/>
            <a:miter lim="800000"/>
            <a:headEnd/>
            <a:tailEnd/>
          </a:ln>
        </p:spPr>
      </p:pic>
    </p:spTree>
    <p:extLst>
      <p:ext uri="{BB962C8B-B14F-4D97-AF65-F5344CB8AC3E}">
        <p14:creationId xmlns:p14="http://schemas.microsoft.com/office/powerpoint/2010/main" val="135667404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7" r:id="rId13"/>
    <p:sldLayoutId id="2147483672" r:id="rId14"/>
  </p:sldLayoutIdLst>
  <p:transition spd="med">
    <p:fade/>
  </p:transition>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7B64EBE-63CF-A5EE-0BC4-6C42F70A16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3CB8D88-689A-93B6-23A7-773BE458A3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1BB00E6-2C78-1658-36BF-93F2FF7F50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2AA7D-8695-4875-A4BA-F327CDECFDEC}" type="datetimeFigureOut">
              <a:rPr lang="sv-SE" smtClean="0"/>
              <a:t>2025-09-12</a:t>
            </a:fld>
            <a:endParaRPr lang="sv-SE"/>
          </a:p>
        </p:txBody>
      </p:sp>
      <p:sp>
        <p:nvSpPr>
          <p:cNvPr id="5" name="Platshållare för sidfot 4">
            <a:extLst>
              <a:ext uri="{FF2B5EF4-FFF2-40B4-BE49-F238E27FC236}">
                <a16:creationId xmlns:a16="http://schemas.microsoft.com/office/drawing/2014/main" id="{51F183FA-63A8-20A0-C204-79AEECDD34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A8FC4227-2B4B-A868-0D9E-2886E5D44C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F9291-5A42-46BC-8C64-E7B73841E527}" type="slidenum">
              <a:rPr lang="sv-SE" smtClean="0"/>
              <a:t>‹#›</a:t>
            </a:fld>
            <a:endParaRPr lang="sv-SE"/>
          </a:p>
        </p:txBody>
      </p:sp>
    </p:spTree>
    <p:extLst>
      <p:ext uri="{BB962C8B-B14F-4D97-AF65-F5344CB8AC3E}">
        <p14:creationId xmlns:p14="http://schemas.microsoft.com/office/powerpoint/2010/main" val="39024946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hanna.antonsson@vgregion.se"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hyperlink" Target="mailto:martina.mattsson@socialsydvast.goteborg.s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512884" y="322078"/>
            <a:ext cx="5486252" cy="1828799"/>
          </a:xfrm>
        </p:spPr>
        <p:txBody>
          <a:bodyPr/>
          <a:lstStyle/>
          <a:p>
            <a:r>
              <a:rPr lang="sv-SE">
                <a:latin typeface="Century Gothic" panose="020B0502020202020204" pitchFamily="34" charset="0"/>
              </a:rPr>
              <a:t>ACT Göteborg</a:t>
            </a:r>
          </a:p>
        </p:txBody>
      </p:sp>
      <p:sp>
        <p:nvSpPr>
          <p:cNvPr id="5" name="Platshållare för text 4"/>
          <p:cNvSpPr>
            <a:spLocks noGrp="1"/>
          </p:cNvSpPr>
          <p:nvPr>
            <p:ph type="body" sz="quarter" idx="14"/>
          </p:nvPr>
        </p:nvSpPr>
        <p:spPr>
          <a:xfrm>
            <a:off x="4512883" y="2319553"/>
            <a:ext cx="5936133" cy="4678204"/>
          </a:xfrm>
        </p:spPr>
        <p:txBody>
          <a:bodyPr/>
          <a:lstStyle/>
          <a:p>
            <a:r>
              <a:rPr lang="sv-SE" dirty="0">
                <a:latin typeface="Calibri Light"/>
                <a:ea typeface="Calibri Light"/>
                <a:cs typeface="Calibri Light"/>
              </a:rPr>
              <a:t>Psykiatrisk samverkan mellan kommun och sjukvård</a:t>
            </a:r>
          </a:p>
          <a:p>
            <a:endParaRPr lang="sv-SE" dirty="0">
              <a:latin typeface="Calibri Light" panose="020F0302020204030204" pitchFamily="34" charset="0"/>
              <a:cs typeface="Calibri Light" panose="020F0302020204030204" pitchFamily="34" charset="0"/>
            </a:endParaRPr>
          </a:p>
          <a:p>
            <a:endParaRPr lang="sv-SE" sz="1800" dirty="0">
              <a:latin typeface="Calibri Light" panose="020F0302020204030204" pitchFamily="34" charset="0"/>
              <a:cs typeface="Calibri Light" panose="020F0302020204030204" pitchFamily="34" charset="0"/>
            </a:endParaRPr>
          </a:p>
          <a:p>
            <a:r>
              <a:rPr lang="sv-SE" sz="1800" dirty="0">
                <a:latin typeface="Calibri Light"/>
                <a:ea typeface="Calibri Light"/>
                <a:cs typeface="Calibri Light"/>
              </a:rPr>
              <a:t>Per Nilsson</a:t>
            </a:r>
            <a:br>
              <a:rPr lang="sv-SE" sz="1800" dirty="0">
                <a:latin typeface="Calibri Light" panose="020F0302020204030204" pitchFamily="34" charset="0"/>
                <a:cs typeface="Calibri Light" panose="020F0302020204030204" pitchFamily="34" charset="0"/>
              </a:rPr>
            </a:br>
            <a:r>
              <a:rPr lang="sv-SE" sz="1800" dirty="0">
                <a:latin typeface="Calibri Light"/>
                <a:ea typeface="Calibri Light"/>
                <a:cs typeface="Calibri Light"/>
              </a:rPr>
              <a:t>Psykiatrisjuksköterska (VGR)</a:t>
            </a:r>
          </a:p>
          <a:p>
            <a:endParaRPr lang="sv-SE" sz="1800" dirty="0">
              <a:latin typeface="Calibri Light" panose="020F0302020204030204" pitchFamily="34" charset="0"/>
              <a:cs typeface="Calibri Light" panose="020F0302020204030204" pitchFamily="34" charset="0"/>
            </a:endParaRPr>
          </a:p>
          <a:p>
            <a:r>
              <a:rPr lang="sv-SE" sz="1800" dirty="0">
                <a:latin typeface="Calibri Light" panose="020F0302020204030204" pitchFamily="34" charset="0"/>
                <a:cs typeface="Calibri Light" panose="020F0302020204030204" pitchFamily="34" charset="0"/>
              </a:rPr>
              <a:t>Petter Nilsson</a:t>
            </a:r>
          </a:p>
          <a:p>
            <a:r>
              <a:rPr lang="sv-SE" sz="1800">
                <a:latin typeface="Calibri Light" panose="020F0302020204030204" pitchFamily="34" charset="0"/>
                <a:cs typeface="Calibri Light" panose="020F0302020204030204" pitchFamily="34" charset="0"/>
              </a:rPr>
              <a:t>Enhetschef </a:t>
            </a:r>
            <a:r>
              <a:rPr lang="sv-SE" sz="1800" dirty="0">
                <a:latin typeface="Calibri Light" panose="020F0302020204030204" pitchFamily="34" charset="0"/>
                <a:cs typeface="Calibri Light" panose="020F0302020204030204" pitchFamily="34" charset="0"/>
              </a:rPr>
              <a:t>(GBG Stad)</a:t>
            </a:r>
          </a:p>
          <a:p>
            <a:endParaRPr lang="sv-SE" sz="1800" dirty="0">
              <a:latin typeface="Calibri Light" panose="020F0302020204030204" pitchFamily="34" charset="0"/>
              <a:cs typeface="Calibri Light" panose="020F0302020204030204" pitchFamily="34" charset="0"/>
            </a:endParaRPr>
          </a:p>
          <a:p>
            <a:endParaRPr lang="sv-SE" sz="1800" dirty="0">
              <a:latin typeface="Calibri Light" panose="020F0302020204030204" pitchFamily="34" charset="0"/>
              <a:cs typeface="Calibri Light" panose="020F0302020204030204" pitchFamily="34" charset="0"/>
            </a:endParaRPr>
          </a:p>
          <a:p>
            <a:endParaRPr lang="sv-SE" dirty="0">
              <a:latin typeface="Calibri Light" panose="020F0302020204030204" pitchFamily="34" charset="0"/>
              <a:cs typeface="Calibri Light" panose="020F0302020204030204" pitchFamily="34" charset="0"/>
            </a:endParaRPr>
          </a:p>
          <a:p>
            <a:endParaRPr lang="sv-SE" dirty="0">
              <a:latin typeface="Calibri Light" panose="020F0302020204030204" pitchFamily="34" charset="0"/>
              <a:cs typeface="Calibri Light" panose="020F0302020204030204" pitchFamily="34" charset="0"/>
            </a:endParaRPr>
          </a:p>
          <a:p>
            <a:endParaRPr lang="sv-SE" dirty="0">
              <a:latin typeface="Calibri Light" panose="020F0302020204030204" pitchFamily="34" charset="0"/>
              <a:cs typeface="Calibri Light" panose="020F0302020204030204" pitchFamily="34" charset="0"/>
            </a:endParaRPr>
          </a:p>
          <a:p>
            <a:endParaRPr lang="sv-SE" dirty="0">
              <a:latin typeface="Calibri Light" panose="020F0302020204030204" pitchFamily="34" charset="0"/>
              <a:cs typeface="Calibri Light" panose="020F0302020204030204" pitchFamily="34" charset="0"/>
            </a:endParaRPr>
          </a:p>
          <a:p>
            <a:endParaRPr lang="sv-SE" dirty="0">
              <a:latin typeface="Calibri Light" panose="020F0302020204030204" pitchFamily="34" charset="0"/>
              <a:cs typeface="Calibri Light" panose="020F0302020204030204" pitchFamily="34" charset="0"/>
            </a:endParaRPr>
          </a:p>
          <a:p>
            <a:r>
              <a:rPr lang="sv-SE" dirty="0">
                <a:latin typeface="Calibri Light" panose="020F0302020204030204" pitchFamily="34" charset="0"/>
                <a:cs typeface="Calibri Light" panose="020F0302020204030204" pitchFamily="34" charset="0"/>
              </a:rPr>
              <a:t> </a:t>
            </a:r>
          </a:p>
        </p:txBody>
      </p:sp>
      <p:pic>
        <p:nvPicPr>
          <p:cNvPr id="6" name="Picture 2"/>
          <p:cNvPicPr>
            <a:picLocks noChangeAspect="1" noChangeArrowheads="1"/>
          </p:cNvPicPr>
          <p:nvPr/>
        </p:nvPicPr>
        <p:blipFill>
          <a:blip r:embed="rId3"/>
          <a:srcRect/>
          <a:stretch>
            <a:fillRect/>
          </a:stretch>
        </p:blipFill>
        <p:spPr bwMode="auto">
          <a:xfrm>
            <a:off x="732633" y="4886354"/>
            <a:ext cx="3138431" cy="571063"/>
          </a:xfrm>
          <a:prstGeom prst="rect">
            <a:avLst/>
          </a:prstGeom>
          <a:noFill/>
          <a:ln w="9525">
            <a:noFill/>
            <a:miter lim="800000"/>
            <a:headEnd/>
            <a:tailEnd/>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p:cNvSpPr>
            <a:spLocks noGrp="1"/>
          </p:cNvSpPr>
          <p:nvPr>
            <p:ph type="body" sz="quarter" idx="14"/>
          </p:nvPr>
        </p:nvSpPr>
        <p:spPr/>
        <p:txBody>
          <a:bodyPr/>
          <a:lstStyle/>
          <a:p>
            <a:pPr marL="0" indent="0" algn="ctr">
              <a:lnSpc>
                <a:spcPct val="200000"/>
              </a:lnSpc>
              <a:buNone/>
            </a:pPr>
            <a:endParaRPr lang="sv-SE" sz="1400">
              <a:latin typeface="Calibri Light" panose="020F0302020204030204" pitchFamily="34" charset="0"/>
              <a:cs typeface="Calibri Light" panose="020F0302020204030204" pitchFamily="34" charset="0"/>
            </a:endParaRPr>
          </a:p>
          <a:p>
            <a:pPr marL="0" indent="0" algn="ctr">
              <a:lnSpc>
                <a:spcPct val="200000"/>
              </a:lnSpc>
              <a:buNone/>
            </a:pPr>
            <a:endParaRPr lang="sv-SE" sz="1400">
              <a:latin typeface="Calibri Light" panose="020F0302020204030204" pitchFamily="34" charset="0"/>
              <a:cs typeface="Calibri Light" panose="020F0302020204030204" pitchFamily="34" charset="0"/>
            </a:endParaRPr>
          </a:p>
          <a:p>
            <a:pPr marL="0" indent="0" algn="ctr">
              <a:lnSpc>
                <a:spcPct val="200000"/>
              </a:lnSpc>
              <a:buNone/>
            </a:pPr>
            <a:endParaRPr lang="sv-SE" sz="1400">
              <a:latin typeface="Calibri Light" panose="020F0302020204030204" pitchFamily="34" charset="0"/>
              <a:cs typeface="Calibri Light" panose="020F0302020204030204" pitchFamily="34" charset="0"/>
            </a:endParaRPr>
          </a:p>
          <a:p>
            <a:pPr marL="0" indent="0" algn="ctr">
              <a:lnSpc>
                <a:spcPct val="200000"/>
              </a:lnSpc>
              <a:buNone/>
            </a:pPr>
            <a:endParaRPr lang="sv-SE" sz="1400">
              <a:latin typeface="Calibri Light" panose="020F0302020204030204" pitchFamily="34" charset="0"/>
              <a:cs typeface="Calibri Light" panose="020F0302020204030204" pitchFamily="34" charset="0"/>
            </a:endParaRPr>
          </a:p>
          <a:p>
            <a:pPr marL="0" indent="0" algn="ctr">
              <a:lnSpc>
                <a:spcPct val="200000"/>
              </a:lnSpc>
              <a:buNone/>
            </a:pPr>
            <a:endParaRPr lang="sv-SE" sz="1400">
              <a:latin typeface="Calibri Light" panose="020F0302020204030204" pitchFamily="34" charset="0"/>
              <a:cs typeface="Calibri Light" panose="020F0302020204030204" pitchFamily="34" charset="0"/>
            </a:endParaRPr>
          </a:p>
          <a:p>
            <a:pPr marL="0" indent="0" algn="ctr">
              <a:lnSpc>
                <a:spcPct val="200000"/>
              </a:lnSpc>
              <a:buNone/>
            </a:pPr>
            <a:endParaRPr lang="sv-SE" sz="1400">
              <a:latin typeface="Calibri Light" panose="020F0302020204030204" pitchFamily="34" charset="0"/>
              <a:cs typeface="Calibri Light" panose="020F0302020204030204" pitchFamily="34" charset="0"/>
            </a:endParaRPr>
          </a:p>
          <a:p>
            <a:pPr marL="0" indent="0" algn="ctr">
              <a:lnSpc>
                <a:spcPct val="200000"/>
              </a:lnSpc>
              <a:buNone/>
            </a:pPr>
            <a:r>
              <a:rPr lang="sv-SE" sz="3600" b="1">
                <a:latin typeface="Calibri Light" panose="020F0302020204030204" pitchFamily="34" charset="0"/>
                <a:cs typeface="Calibri Light" panose="020F0302020204030204" pitchFamily="34" charset="0"/>
              </a:rPr>
              <a:t>TACK! </a:t>
            </a:r>
          </a:p>
          <a:p>
            <a:pPr marL="0" indent="0" algn="ctr">
              <a:lnSpc>
                <a:spcPct val="200000"/>
              </a:lnSpc>
              <a:buNone/>
            </a:pPr>
            <a:r>
              <a:rPr lang="sv-SE">
                <a:latin typeface="Calibri Light"/>
                <a:ea typeface="Calibri Light"/>
                <a:cs typeface="Calibri Light"/>
              </a:rPr>
              <a:t>Per</a:t>
            </a:r>
            <a:r>
              <a:rPr lang="sv-SE" sz="1600">
                <a:latin typeface="Calibri Light"/>
                <a:ea typeface="Calibri Light"/>
                <a:cs typeface="Calibri Light"/>
              </a:rPr>
              <a:t>: </a:t>
            </a:r>
            <a:r>
              <a:rPr lang="sv-SE">
                <a:latin typeface="Calibri Light"/>
                <a:ea typeface="Calibri Light"/>
                <a:cs typeface="Calibri Light"/>
              </a:rPr>
              <a:t>0737138209</a:t>
            </a:r>
            <a:r>
              <a:rPr lang="sv-SE" sz="1600">
                <a:latin typeface="Calibri Light"/>
                <a:ea typeface="Calibri Light"/>
                <a:cs typeface="Calibri Light"/>
              </a:rPr>
              <a:t> </a:t>
            </a:r>
            <a:br>
              <a:rPr lang="sv-SE" sz="1600">
                <a:latin typeface="Calibri Light" panose="020F0302020204030204" pitchFamily="34" charset="0"/>
                <a:cs typeface="Calibri Light" panose="020F0302020204030204" pitchFamily="34" charset="0"/>
              </a:rPr>
            </a:br>
            <a:r>
              <a:rPr lang="sv-SE">
                <a:latin typeface="Calibri Light"/>
                <a:ea typeface="Calibri Light"/>
                <a:cs typeface="Calibri Light"/>
                <a:hlinkClick r:id="rId3"/>
              </a:rPr>
              <a:t>per.nilsson</a:t>
            </a:r>
            <a:r>
              <a:rPr lang="sv-SE" sz="1600">
                <a:latin typeface="Calibri Light"/>
                <a:ea typeface="Calibri Light"/>
                <a:cs typeface="Calibri Light"/>
                <a:hlinkClick r:id="rId3"/>
              </a:rPr>
              <a:t>@vgregion.se</a:t>
            </a:r>
            <a:br>
              <a:rPr lang="sv-SE" sz="1600">
                <a:latin typeface="Calibri Light" panose="020F0302020204030204" pitchFamily="34" charset="0"/>
                <a:cs typeface="Calibri Light" panose="020F0302020204030204" pitchFamily="34" charset="0"/>
              </a:rPr>
            </a:br>
            <a:endParaRPr lang="sv-SE" sz="1600">
              <a:latin typeface="Calibri Light" panose="020F0302020204030204" pitchFamily="34" charset="0"/>
              <a:cs typeface="Calibri Light" panose="020F0302020204030204" pitchFamily="34" charset="0"/>
            </a:endParaRPr>
          </a:p>
          <a:p>
            <a:pPr marL="0" indent="0" algn="ctr">
              <a:lnSpc>
                <a:spcPct val="200000"/>
              </a:lnSpc>
              <a:buNone/>
            </a:pPr>
            <a:r>
              <a:rPr lang="sv-SE" sz="1600">
                <a:latin typeface="Calibri Light" panose="020F0302020204030204" pitchFamily="34" charset="0"/>
                <a:cs typeface="Calibri Light" panose="020F0302020204030204" pitchFamily="34" charset="0"/>
              </a:rPr>
              <a:t>Martina: 031-3679669</a:t>
            </a:r>
            <a:br>
              <a:rPr lang="sv-SE" sz="1600">
                <a:latin typeface="Calibri Light" panose="020F0302020204030204" pitchFamily="34" charset="0"/>
                <a:cs typeface="Calibri Light" panose="020F0302020204030204" pitchFamily="34" charset="0"/>
              </a:rPr>
            </a:br>
            <a:r>
              <a:rPr lang="sv-SE" sz="1600">
                <a:latin typeface="Calibri Light" panose="020F0302020204030204" pitchFamily="34" charset="0"/>
                <a:cs typeface="Calibri Light" panose="020F0302020204030204" pitchFamily="34" charset="0"/>
                <a:hlinkClick r:id="rId4"/>
              </a:rPr>
              <a:t>martina.mattsson@socialsydvast.goteborg.se</a:t>
            </a:r>
            <a:br>
              <a:rPr lang="sv-SE" sz="1600">
                <a:latin typeface="Calibri Light" panose="020F0302020204030204" pitchFamily="34" charset="0"/>
                <a:cs typeface="Calibri Light" panose="020F0302020204030204" pitchFamily="34" charset="0"/>
              </a:rPr>
            </a:br>
            <a:endParaRPr lang="sv-SE" sz="1600">
              <a:latin typeface="Calibri Light" panose="020F0302020204030204" pitchFamily="34" charset="0"/>
              <a:cs typeface="Calibri Light" panose="020F0302020204030204" pitchFamily="34" charset="0"/>
            </a:endParaRPr>
          </a:p>
          <a:p>
            <a:pPr marL="0" indent="0" algn="ctr">
              <a:lnSpc>
                <a:spcPct val="200000"/>
              </a:lnSpc>
              <a:buNone/>
            </a:pPr>
            <a:endParaRPr lang="sv-SE" sz="1600">
              <a:latin typeface="Calibri Light" panose="020F0302020204030204" pitchFamily="34" charset="0"/>
              <a:cs typeface="Calibri Light" panose="020F0302020204030204" pitchFamily="34" charset="0"/>
            </a:endParaRPr>
          </a:p>
          <a:p>
            <a:pPr marL="0" indent="0" algn="ctr">
              <a:lnSpc>
                <a:spcPct val="200000"/>
              </a:lnSpc>
              <a:buNone/>
            </a:pPr>
            <a:endParaRPr lang="sv-SE" sz="1400">
              <a:latin typeface="Calibri Light" panose="020F0302020204030204" pitchFamily="34" charset="0"/>
              <a:cs typeface="Calibri Light" panose="020F0302020204030204" pitchFamily="34" charset="0"/>
            </a:endParaRPr>
          </a:p>
          <a:p>
            <a:pPr marL="0" indent="0" algn="ctr">
              <a:lnSpc>
                <a:spcPct val="200000"/>
              </a:lnSpc>
              <a:buNone/>
            </a:pPr>
            <a:r>
              <a:rPr lang="sv-SE" sz="1400">
                <a:latin typeface="Calibri Light" panose="020F0302020204030204" pitchFamily="34" charset="0"/>
                <a:cs typeface="Calibri Light" panose="020F0302020204030204" pitchFamily="34" charset="0"/>
              </a:rPr>
              <a:t> 	</a:t>
            </a:r>
          </a:p>
          <a:p>
            <a:pPr marL="0" indent="0" algn="ctr">
              <a:lnSpc>
                <a:spcPct val="200000"/>
              </a:lnSpc>
              <a:buNone/>
            </a:pPr>
            <a:endParaRPr lang="sv-SE" sz="1400">
              <a:latin typeface="Calibri Light" panose="020F0302020204030204" pitchFamily="34" charset="0"/>
              <a:cs typeface="Calibri Light" panose="020F0302020204030204" pitchFamily="34" charset="0"/>
            </a:endParaRPr>
          </a:p>
          <a:p>
            <a:pPr marL="0" indent="0" algn="ctr">
              <a:lnSpc>
                <a:spcPct val="200000"/>
              </a:lnSpc>
              <a:buNone/>
            </a:pPr>
            <a:endParaRPr lang="sv-SE" sz="1400">
              <a:latin typeface="Calibri Light" panose="020F0302020204030204" pitchFamily="34" charset="0"/>
              <a:cs typeface="Calibri Light" panose="020F0302020204030204" pitchFamily="34" charset="0"/>
            </a:endParaRPr>
          </a:p>
          <a:p>
            <a:pPr marL="0" indent="0" algn="ctr">
              <a:lnSpc>
                <a:spcPct val="200000"/>
              </a:lnSpc>
              <a:buNone/>
            </a:pPr>
            <a:endParaRPr lang="sv-SE" sz="1600">
              <a:latin typeface="Calibri Light" panose="020F0302020204030204" pitchFamily="34" charset="0"/>
              <a:cs typeface="Calibri Light" panose="020F0302020204030204" pitchFamily="34" charset="0"/>
            </a:endParaRPr>
          </a:p>
        </p:txBody>
      </p:sp>
      <p:pic>
        <p:nvPicPr>
          <p:cNvPr id="3" name="Picture 2"/>
          <p:cNvPicPr>
            <a:picLocks noChangeAspect="1" noChangeArrowheads="1"/>
          </p:cNvPicPr>
          <p:nvPr/>
        </p:nvPicPr>
        <p:blipFill>
          <a:blip r:embed="rId5"/>
          <a:srcRect/>
          <a:stretch>
            <a:fillRect/>
          </a:stretch>
        </p:blipFill>
        <p:spPr bwMode="auto">
          <a:xfrm>
            <a:off x="652103" y="1656332"/>
            <a:ext cx="2102549" cy="382575"/>
          </a:xfrm>
          <a:prstGeom prst="rect">
            <a:avLst/>
          </a:prstGeom>
          <a:noFill/>
          <a:ln w="9525">
            <a:noFill/>
            <a:miter lim="800000"/>
            <a:headEnd/>
            <a:tailEnd/>
          </a:ln>
        </p:spPr>
      </p:pic>
    </p:spTree>
    <p:extLst>
      <p:ext uri="{BB962C8B-B14F-4D97-AF65-F5344CB8AC3E}">
        <p14:creationId xmlns:p14="http://schemas.microsoft.com/office/powerpoint/2010/main" val="85004642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BFA5CD-48FE-1055-63D7-91BB07A45EE7}"/>
              </a:ext>
            </a:extLst>
          </p:cNvPr>
          <p:cNvSpPr>
            <a:spLocks noGrp="1"/>
          </p:cNvSpPr>
          <p:nvPr>
            <p:ph type="title"/>
          </p:nvPr>
        </p:nvSpPr>
        <p:spPr/>
        <p:txBody>
          <a:bodyPr/>
          <a:lstStyle/>
          <a:p>
            <a:r>
              <a:rPr lang="sv-SE">
                <a:latin typeface="Century Gothic" panose="020B0502020202020204" pitchFamily="34" charset="0"/>
              </a:rPr>
              <a:t>ACT Bakgrund</a:t>
            </a:r>
          </a:p>
        </p:txBody>
      </p:sp>
      <p:sp>
        <p:nvSpPr>
          <p:cNvPr id="3" name="Platshållare för text 2">
            <a:extLst>
              <a:ext uri="{FF2B5EF4-FFF2-40B4-BE49-F238E27FC236}">
                <a16:creationId xmlns:a16="http://schemas.microsoft.com/office/drawing/2014/main" id="{7544A33A-34F3-DFD0-A1A8-CFB0018D3840}"/>
              </a:ext>
            </a:extLst>
          </p:cNvPr>
          <p:cNvSpPr>
            <a:spLocks noGrp="1"/>
          </p:cNvSpPr>
          <p:nvPr>
            <p:ph type="body" sz="quarter" idx="13"/>
          </p:nvPr>
        </p:nvSpPr>
        <p:spPr/>
        <p:txBody>
          <a:bodyPr/>
          <a:lstStyle/>
          <a:p>
            <a:pPr marL="0" indent="0">
              <a:buNone/>
            </a:pPr>
            <a:r>
              <a:rPr lang="sv-SE" b="1">
                <a:latin typeface="Calibri Light"/>
                <a:ea typeface="Calibri Light"/>
                <a:cs typeface="Calibri Light"/>
              </a:rPr>
              <a:t>Begrepp och historia</a:t>
            </a:r>
            <a:endParaRPr lang="sv-SE" sz="1400" b="1">
              <a:latin typeface="Calibri Light" panose="020F0302020204030204" pitchFamily="34" charset="0"/>
              <a:ea typeface="Calibri Light" panose="020F0302020204030204" pitchFamily="34" charset="0"/>
              <a:cs typeface="Calibri Light" panose="020F0302020204030204" pitchFamily="34" charset="0"/>
            </a:endParaRPr>
          </a:p>
          <a:p>
            <a:pPr lvl="1"/>
            <a:r>
              <a:rPr lang="sv-SE" sz="1400" err="1">
                <a:latin typeface="Calibri Light" panose="020F0302020204030204" pitchFamily="34" charset="0"/>
                <a:cs typeface="Calibri Light" panose="020F0302020204030204" pitchFamily="34" charset="0"/>
              </a:rPr>
              <a:t>Assertive</a:t>
            </a:r>
            <a:r>
              <a:rPr lang="sv-SE" sz="1400">
                <a:latin typeface="Calibri Light" panose="020F0302020204030204" pitchFamily="34" charset="0"/>
                <a:cs typeface="Calibri Light" panose="020F0302020204030204" pitchFamily="34" charset="0"/>
              </a:rPr>
              <a:t> </a:t>
            </a:r>
            <a:r>
              <a:rPr lang="sv-SE" sz="1400" err="1">
                <a:latin typeface="Calibri Light" panose="020F0302020204030204" pitchFamily="34" charset="0"/>
                <a:cs typeface="Calibri Light" panose="020F0302020204030204" pitchFamily="34" charset="0"/>
              </a:rPr>
              <a:t>community</a:t>
            </a:r>
            <a:r>
              <a:rPr lang="sv-SE" sz="1400">
                <a:latin typeface="Calibri Light" panose="020F0302020204030204" pitchFamily="34" charset="0"/>
                <a:cs typeface="Calibri Light" panose="020F0302020204030204" pitchFamily="34" charset="0"/>
              </a:rPr>
              <a:t> </a:t>
            </a:r>
            <a:r>
              <a:rPr lang="sv-SE" sz="1400" err="1">
                <a:latin typeface="Calibri Light" panose="020F0302020204030204" pitchFamily="34" charset="0"/>
                <a:cs typeface="Calibri Light" panose="020F0302020204030204" pitchFamily="34" charset="0"/>
              </a:rPr>
              <a:t>treatmet</a:t>
            </a:r>
            <a:endParaRPr lang="sv-SE" sz="1400">
              <a:latin typeface="Calibri Light" panose="020F0302020204030204" pitchFamily="34" charset="0"/>
              <a:cs typeface="Calibri Light" panose="020F0302020204030204" pitchFamily="34" charset="0"/>
            </a:endParaRPr>
          </a:p>
          <a:p>
            <a:pPr lvl="1"/>
            <a:r>
              <a:rPr lang="sv-SE" sz="1400">
                <a:latin typeface="Calibri Light"/>
                <a:ea typeface="Calibri Light"/>
                <a:cs typeface="Calibri Light"/>
              </a:rPr>
              <a:t>USA 1970-tal</a:t>
            </a:r>
            <a:br>
              <a:rPr lang="sv-SE" sz="1400">
                <a:latin typeface="Calibri Light" panose="020F0302020204030204" pitchFamily="34" charset="0"/>
                <a:cs typeface="Calibri Light" panose="020F0302020204030204" pitchFamily="34" charset="0"/>
              </a:rPr>
            </a:br>
            <a:endParaRPr lang="sv-SE">
              <a:latin typeface="Calibri Light" panose="020F0302020204030204" pitchFamily="34" charset="0"/>
              <a:ea typeface="Calibri Light" panose="020F0302020204030204" pitchFamily="34" charset="0"/>
              <a:cs typeface="Calibri Light" panose="020F0302020204030204" pitchFamily="34" charset="0"/>
            </a:endParaRPr>
          </a:p>
          <a:p>
            <a:pPr marL="179705" indent="-179705"/>
            <a:r>
              <a:rPr lang="sv-SE" b="1">
                <a:latin typeface="Calibri Light"/>
                <a:ea typeface="Calibri Light"/>
                <a:cs typeface="Calibri Light"/>
              </a:rPr>
              <a:t>ACT Göteborg</a:t>
            </a:r>
            <a:endParaRPr lang="sv-SE" sz="1400" b="1">
              <a:latin typeface="Calibri Light"/>
              <a:ea typeface="Calibri Light"/>
              <a:cs typeface="Calibri Light"/>
            </a:endParaRPr>
          </a:p>
          <a:p>
            <a:pPr lvl="1"/>
            <a:r>
              <a:rPr lang="sv-SE" sz="1400">
                <a:latin typeface="Calibri Light"/>
                <a:ea typeface="Calibri Light"/>
                <a:cs typeface="Calibri Light"/>
              </a:rPr>
              <a:t>Startade genom små stödteam över staden.</a:t>
            </a:r>
          </a:p>
          <a:p>
            <a:pPr lvl="1"/>
            <a:r>
              <a:rPr lang="sv-SE" sz="1400">
                <a:latin typeface="Calibri Light"/>
                <a:ea typeface="Calibri Light"/>
                <a:cs typeface="Calibri Light"/>
              </a:rPr>
              <a:t>På Hanna </a:t>
            </a:r>
            <a:r>
              <a:rPr lang="sv-SE" sz="1400" err="1">
                <a:latin typeface="Calibri Light"/>
                <a:ea typeface="Calibri Light"/>
                <a:cs typeface="Calibri Light"/>
              </a:rPr>
              <a:t>Kataokas</a:t>
            </a:r>
            <a:r>
              <a:rPr lang="sv-SE" sz="1400">
                <a:latin typeface="Calibri Light"/>
                <a:ea typeface="Calibri Light"/>
                <a:cs typeface="Calibri Light"/>
              </a:rPr>
              <a:t> uppdrag</a:t>
            </a:r>
          </a:p>
          <a:p>
            <a:pPr lvl="1"/>
            <a:r>
              <a:rPr lang="sv-SE" sz="1400">
                <a:latin typeface="Calibri Light"/>
                <a:ea typeface="Calibri Light"/>
                <a:cs typeface="Calibri Light"/>
              </a:rPr>
              <a:t>Småteamen slogs ihop 2019, Järntorget 8.</a:t>
            </a:r>
          </a:p>
          <a:p>
            <a:pPr marL="0" indent="0">
              <a:buNone/>
            </a:pPr>
            <a:endParaRPr lang="sv-SE">
              <a:latin typeface="Calibri Light" panose="020F0302020204030204" pitchFamily="34" charset="0"/>
              <a:cs typeface="Calibri Light" panose="020F0302020204030204" pitchFamily="34" charset="0"/>
            </a:endParaRPr>
          </a:p>
        </p:txBody>
      </p:sp>
      <p:pic>
        <p:nvPicPr>
          <p:cNvPr id="5" name="Bild 4" descr="Stad med hel fyllning">
            <a:extLst>
              <a:ext uri="{FF2B5EF4-FFF2-40B4-BE49-F238E27FC236}">
                <a16:creationId xmlns:a16="http://schemas.microsoft.com/office/drawing/2014/main" id="{F2BE8D7D-A62F-3EFC-DF48-FB12FDB82A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12182" y="1646382"/>
            <a:ext cx="3292764" cy="3292764"/>
          </a:xfrm>
          <a:prstGeom prst="rect">
            <a:avLst/>
          </a:prstGeom>
        </p:spPr>
      </p:pic>
    </p:spTree>
    <p:extLst>
      <p:ext uri="{BB962C8B-B14F-4D97-AF65-F5344CB8AC3E}">
        <p14:creationId xmlns:p14="http://schemas.microsoft.com/office/powerpoint/2010/main" val="28408706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
                                            <p:txEl>
                                              <p:pRg st="4" end="4"/>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3">
                                            <p:txEl>
                                              <p:pRg st="5" end="5"/>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p:cTn id="3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9AB1C3-100A-3BAA-6A9D-0487D3EC8D10}"/>
              </a:ext>
            </a:extLst>
          </p:cNvPr>
          <p:cNvSpPr>
            <a:spLocks noGrp="1"/>
          </p:cNvSpPr>
          <p:nvPr>
            <p:ph type="title"/>
          </p:nvPr>
        </p:nvSpPr>
        <p:spPr/>
        <p:txBody>
          <a:bodyPr/>
          <a:lstStyle/>
          <a:p>
            <a:r>
              <a:rPr lang="sv-SE"/>
              <a:t>Organisationsöversikt</a:t>
            </a:r>
          </a:p>
        </p:txBody>
      </p:sp>
      <p:sp>
        <p:nvSpPr>
          <p:cNvPr id="3" name="Platshållare för text 2">
            <a:extLst>
              <a:ext uri="{FF2B5EF4-FFF2-40B4-BE49-F238E27FC236}">
                <a16:creationId xmlns:a16="http://schemas.microsoft.com/office/drawing/2014/main" id="{29507B9B-AE6F-97C0-7703-1421D4FC5F1F}"/>
              </a:ext>
            </a:extLst>
          </p:cNvPr>
          <p:cNvSpPr>
            <a:spLocks noGrp="1"/>
          </p:cNvSpPr>
          <p:nvPr>
            <p:ph type="body" sz="quarter" idx="13"/>
          </p:nvPr>
        </p:nvSpPr>
        <p:spPr>
          <a:xfrm>
            <a:off x="696000" y="1378133"/>
            <a:ext cx="10971464" cy="4694400"/>
          </a:xfrm>
        </p:spPr>
        <p:txBody>
          <a:bodyPr/>
          <a:lstStyle/>
          <a:p>
            <a:pPr marL="0" indent="0">
              <a:buNone/>
            </a:pPr>
            <a:endParaRPr lang="sv-SE"/>
          </a:p>
          <a:p>
            <a:pPr marL="0" indent="0">
              <a:buNone/>
            </a:pPr>
            <a:endParaRPr lang="sv-SE"/>
          </a:p>
        </p:txBody>
      </p:sp>
      <p:sp>
        <p:nvSpPr>
          <p:cNvPr id="7" name="Åttahörning 6">
            <a:extLst>
              <a:ext uri="{FF2B5EF4-FFF2-40B4-BE49-F238E27FC236}">
                <a16:creationId xmlns:a16="http://schemas.microsoft.com/office/drawing/2014/main" id="{AEAF273C-7C90-EB12-B1D6-5DCE8EFFEE59}"/>
              </a:ext>
            </a:extLst>
          </p:cNvPr>
          <p:cNvSpPr/>
          <p:nvPr/>
        </p:nvSpPr>
        <p:spPr>
          <a:xfrm>
            <a:off x="5359831" y="3114961"/>
            <a:ext cx="1356102" cy="1344478"/>
          </a:xfrm>
          <a:prstGeom prst="octagon">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solidFill>
                  <a:schemeClr val="tx1"/>
                </a:solidFill>
              </a:rPr>
              <a:t>ACT </a:t>
            </a:r>
            <a:r>
              <a:rPr lang="sv-SE" sz="1400">
                <a:solidFill>
                  <a:schemeClr val="tx1"/>
                </a:solidFill>
              </a:rPr>
              <a:t>Göteborg</a:t>
            </a:r>
          </a:p>
        </p:txBody>
      </p:sp>
      <p:sp>
        <p:nvSpPr>
          <p:cNvPr id="8" name="Ellips 7">
            <a:extLst>
              <a:ext uri="{FF2B5EF4-FFF2-40B4-BE49-F238E27FC236}">
                <a16:creationId xmlns:a16="http://schemas.microsoft.com/office/drawing/2014/main" id="{55BF570B-7D4C-314E-C3EC-29C4E6E047C8}"/>
              </a:ext>
            </a:extLst>
          </p:cNvPr>
          <p:cNvSpPr/>
          <p:nvPr/>
        </p:nvSpPr>
        <p:spPr>
          <a:xfrm>
            <a:off x="6797777" y="1473784"/>
            <a:ext cx="1102580" cy="1123379"/>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a:solidFill>
                  <a:schemeClr val="bg1"/>
                </a:solidFill>
              </a:rPr>
              <a:t>Team</a:t>
            </a:r>
            <a:r>
              <a:rPr lang="sv-SE" sz="1400">
                <a:solidFill>
                  <a:schemeClr val="tx1"/>
                </a:solidFill>
              </a:rPr>
              <a:t> </a:t>
            </a:r>
            <a:r>
              <a:rPr lang="sv-SE" sz="1400">
                <a:solidFill>
                  <a:schemeClr val="bg1"/>
                </a:solidFill>
              </a:rPr>
              <a:t>1</a:t>
            </a:r>
            <a:endParaRPr lang="sv-SE" sz="1400">
              <a:solidFill>
                <a:schemeClr val="tx1"/>
              </a:solidFill>
            </a:endParaRPr>
          </a:p>
        </p:txBody>
      </p:sp>
      <p:sp>
        <p:nvSpPr>
          <p:cNvPr id="9" name="Ellips 8">
            <a:extLst>
              <a:ext uri="{FF2B5EF4-FFF2-40B4-BE49-F238E27FC236}">
                <a16:creationId xmlns:a16="http://schemas.microsoft.com/office/drawing/2014/main" id="{346AF25B-C2EB-4A23-F058-89C10D7D4C24}"/>
              </a:ext>
            </a:extLst>
          </p:cNvPr>
          <p:cNvSpPr/>
          <p:nvPr/>
        </p:nvSpPr>
        <p:spPr>
          <a:xfrm>
            <a:off x="7974581" y="3473119"/>
            <a:ext cx="1030637" cy="92014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a:solidFill>
                  <a:schemeClr val="bg1"/>
                </a:solidFill>
              </a:rPr>
              <a:t>Team</a:t>
            </a:r>
            <a:r>
              <a:rPr lang="sv-SE" sz="1400">
                <a:solidFill>
                  <a:schemeClr val="tx1"/>
                </a:solidFill>
              </a:rPr>
              <a:t> </a:t>
            </a:r>
            <a:r>
              <a:rPr lang="sv-SE" sz="1400">
                <a:solidFill>
                  <a:schemeClr val="bg1"/>
                </a:solidFill>
              </a:rPr>
              <a:t>2</a:t>
            </a:r>
            <a:endParaRPr lang="sv-SE" sz="1400">
              <a:solidFill>
                <a:schemeClr val="tx1"/>
              </a:solidFill>
            </a:endParaRPr>
          </a:p>
        </p:txBody>
      </p:sp>
      <p:sp>
        <p:nvSpPr>
          <p:cNvPr id="10" name="Ellips 9">
            <a:extLst>
              <a:ext uri="{FF2B5EF4-FFF2-40B4-BE49-F238E27FC236}">
                <a16:creationId xmlns:a16="http://schemas.microsoft.com/office/drawing/2014/main" id="{731A396E-B1FB-7532-5C27-95DA7349EEB3}"/>
              </a:ext>
            </a:extLst>
          </p:cNvPr>
          <p:cNvSpPr/>
          <p:nvPr/>
        </p:nvSpPr>
        <p:spPr>
          <a:xfrm>
            <a:off x="7109100" y="4996386"/>
            <a:ext cx="1087081" cy="99328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a:solidFill>
                  <a:schemeClr val="bg1"/>
                </a:solidFill>
              </a:rPr>
              <a:t>Team</a:t>
            </a:r>
            <a:r>
              <a:rPr lang="sv-SE" sz="1400">
                <a:solidFill>
                  <a:schemeClr val="tx1"/>
                </a:solidFill>
              </a:rPr>
              <a:t> </a:t>
            </a:r>
            <a:r>
              <a:rPr lang="sv-SE" sz="1400">
                <a:solidFill>
                  <a:schemeClr val="bg1"/>
                </a:solidFill>
              </a:rPr>
              <a:t>3</a:t>
            </a:r>
            <a:endParaRPr lang="sv-SE" sz="1400">
              <a:solidFill>
                <a:schemeClr val="tx1"/>
              </a:solidFill>
            </a:endParaRPr>
          </a:p>
        </p:txBody>
      </p:sp>
      <p:sp>
        <p:nvSpPr>
          <p:cNvPr id="12" name="Ellips 11">
            <a:extLst>
              <a:ext uri="{FF2B5EF4-FFF2-40B4-BE49-F238E27FC236}">
                <a16:creationId xmlns:a16="http://schemas.microsoft.com/office/drawing/2014/main" id="{8B4B3D56-E167-B279-653C-2002DDAAF4E5}"/>
              </a:ext>
            </a:extLst>
          </p:cNvPr>
          <p:cNvSpPr/>
          <p:nvPr/>
        </p:nvSpPr>
        <p:spPr>
          <a:xfrm>
            <a:off x="4145778" y="4992370"/>
            <a:ext cx="1213253" cy="1080497"/>
          </a:xfrm>
          <a:prstGeom prst="ellips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a:solidFill>
                  <a:schemeClr val="tx1"/>
                </a:solidFill>
              </a:rPr>
              <a:t>Team Krans</a:t>
            </a:r>
          </a:p>
        </p:txBody>
      </p:sp>
      <p:sp>
        <p:nvSpPr>
          <p:cNvPr id="14" name="Ellips 13">
            <a:extLst>
              <a:ext uri="{FF2B5EF4-FFF2-40B4-BE49-F238E27FC236}">
                <a16:creationId xmlns:a16="http://schemas.microsoft.com/office/drawing/2014/main" id="{83BB237D-584B-A4C1-BBE6-79EC3E06C25B}"/>
              </a:ext>
            </a:extLst>
          </p:cNvPr>
          <p:cNvSpPr/>
          <p:nvPr/>
        </p:nvSpPr>
        <p:spPr>
          <a:xfrm>
            <a:off x="3132227" y="2653287"/>
            <a:ext cx="1209376" cy="1287859"/>
          </a:xfrm>
          <a:prstGeom prst="ellipse">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a:solidFill>
                  <a:schemeClr val="bg1"/>
                </a:solidFill>
              </a:rPr>
              <a:t>Bas</a:t>
            </a:r>
          </a:p>
        </p:txBody>
      </p:sp>
      <p:sp>
        <p:nvSpPr>
          <p:cNvPr id="15" name="Ellips 14">
            <a:extLst>
              <a:ext uri="{FF2B5EF4-FFF2-40B4-BE49-F238E27FC236}">
                <a16:creationId xmlns:a16="http://schemas.microsoft.com/office/drawing/2014/main" id="{40212E3F-558C-C174-72B9-FEB6E2AB4730}"/>
              </a:ext>
            </a:extLst>
          </p:cNvPr>
          <p:cNvSpPr/>
          <p:nvPr/>
        </p:nvSpPr>
        <p:spPr>
          <a:xfrm>
            <a:off x="4347107" y="1384272"/>
            <a:ext cx="1750414" cy="1095665"/>
          </a:xfrm>
          <a:prstGeom prst="ellipse">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a:solidFill>
                  <a:schemeClr val="tx1"/>
                </a:solidFill>
              </a:rPr>
              <a:t>Remissteam</a:t>
            </a:r>
          </a:p>
        </p:txBody>
      </p:sp>
      <p:cxnSp>
        <p:nvCxnSpPr>
          <p:cNvPr id="17" name="Rak pilkoppling 16">
            <a:extLst>
              <a:ext uri="{FF2B5EF4-FFF2-40B4-BE49-F238E27FC236}">
                <a16:creationId xmlns:a16="http://schemas.microsoft.com/office/drawing/2014/main" id="{95F72308-EA90-7165-CC7E-DA2109803868}"/>
              </a:ext>
            </a:extLst>
          </p:cNvPr>
          <p:cNvCxnSpPr>
            <a:cxnSpLocks/>
          </p:cNvCxnSpPr>
          <p:nvPr/>
        </p:nvCxnSpPr>
        <p:spPr>
          <a:xfrm>
            <a:off x="5359831" y="2512496"/>
            <a:ext cx="393784" cy="59305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Rak pilkoppling 18">
            <a:extLst>
              <a:ext uri="{FF2B5EF4-FFF2-40B4-BE49-F238E27FC236}">
                <a16:creationId xmlns:a16="http://schemas.microsoft.com/office/drawing/2014/main" id="{37A28FF6-07EE-C8F6-60FF-C61C0657CCCC}"/>
              </a:ext>
            </a:extLst>
          </p:cNvPr>
          <p:cNvCxnSpPr>
            <a:cxnSpLocks/>
          </p:cNvCxnSpPr>
          <p:nvPr/>
        </p:nvCxnSpPr>
        <p:spPr>
          <a:xfrm flipH="1">
            <a:off x="6444445" y="2626191"/>
            <a:ext cx="626258" cy="57343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Rak pilkoppling 20">
            <a:extLst>
              <a:ext uri="{FF2B5EF4-FFF2-40B4-BE49-F238E27FC236}">
                <a16:creationId xmlns:a16="http://schemas.microsoft.com/office/drawing/2014/main" id="{E9F0E5EA-B215-0758-D12C-41AF15B4D98E}"/>
              </a:ext>
            </a:extLst>
          </p:cNvPr>
          <p:cNvCxnSpPr>
            <a:cxnSpLocks/>
          </p:cNvCxnSpPr>
          <p:nvPr/>
        </p:nvCxnSpPr>
        <p:spPr>
          <a:xfrm flipH="1" flipV="1">
            <a:off x="6715935" y="3863990"/>
            <a:ext cx="1259061" cy="182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Rak pilkoppling 22">
            <a:extLst>
              <a:ext uri="{FF2B5EF4-FFF2-40B4-BE49-F238E27FC236}">
                <a16:creationId xmlns:a16="http://schemas.microsoft.com/office/drawing/2014/main" id="{E2B749A7-D516-B15D-840D-27643894C77F}"/>
              </a:ext>
            </a:extLst>
          </p:cNvPr>
          <p:cNvCxnSpPr>
            <a:cxnSpLocks/>
          </p:cNvCxnSpPr>
          <p:nvPr/>
        </p:nvCxnSpPr>
        <p:spPr>
          <a:xfrm>
            <a:off x="4381558" y="3482624"/>
            <a:ext cx="931237" cy="19545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Rak pilkoppling 26">
            <a:extLst>
              <a:ext uri="{FF2B5EF4-FFF2-40B4-BE49-F238E27FC236}">
                <a16:creationId xmlns:a16="http://schemas.microsoft.com/office/drawing/2014/main" id="{0D7232BC-AC51-2336-C64E-F61ACA6463B4}"/>
              </a:ext>
            </a:extLst>
          </p:cNvPr>
          <p:cNvCxnSpPr>
            <a:cxnSpLocks/>
          </p:cNvCxnSpPr>
          <p:nvPr/>
        </p:nvCxnSpPr>
        <p:spPr>
          <a:xfrm flipV="1">
            <a:off x="5085233" y="4346550"/>
            <a:ext cx="473090" cy="74001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Rak pilkoppling 30">
            <a:extLst>
              <a:ext uri="{FF2B5EF4-FFF2-40B4-BE49-F238E27FC236}">
                <a16:creationId xmlns:a16="http://schemas.microsoft.com/office/drawing/2014/main" id="{E9F05866-B57C-DEE7-2961-5E07B15D8096}"/>
              </a:ext>
            </a:extLst>
          </p:cNvPr>
          <p:cNvCxnSpPr>
            <a:cxnSpLocks/>
          </p:cNvCxnSpPr>
          <p:nvPr/>
        </p:nvCxnSpPr>
        <p:spPr>
          <a:xfrm flipH="1" flipV="1">
            <a:off x="6565415" y="4423136"/>
            <a:ext cx="506469" cy="58515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9604019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4B7182-570F-9797-F6E7-B1AE4E1F1EE3}"/>
              </a:ext>
            </a:extLst>
          </p:cNvPr>
          <p:cNvSpPr>
            <a:spLocks noGrp="1"/>
          </p:cNvSpPr>
          <p:nvPr>
            <p:ph type="title"/>
          </p:nvPr>
        </p:nvSpPr>
        <p:spPr/>
        <p:txBody>
          <a:bodyPr/>
          <a:lstStyle/>
          <a:p>
            <a:r>
              <a:rPr lang="sv-SE">
                <a:latin typeface="Century Gothic" panose="020B0502020202020204" pitchFamily="34" charset="0"/>
              </a:rPr>
              <a:t>Personal</a:t>
            </a:r>
          </a:p>
        </p:txBody>
      </p:sp>
      <p:sp>
        <p:nvSpPr>
          <p:cNvPr id="3" name="Platshållare för text 2">
            <a:extLst>
              <a:ext uri="{FF2B5EF4-FFF2-40B4-BE49-F238E27FC236}">
                <a16:creationId xmlns:a16="http://schemas.microsoft.com/office/drawing/2014/main" id="{FF9441CA-01EE-205B-EB0C-FC6E19887D84}"/>
              </a:ext>
            </a:extLst>
          </p:cNvPr>
          <p:cNvSpPr>
            <a:spLocks noGrp="1"/>
          </p:cNvSpPr>
          <p:nvPr>
            <p:ph type="body" sz="quarter" idx="13"/>
          </p:nvPr>
        </p:nvSpPr>
        <p:spPr>
          <a:xfrm>
            <a:off x="771259" y="1167186"/>
            <a:ext cx="11065538" cy="5051880"/>
          </a:xfrm>
        </p:spPr>
        <p:txBody>
          <a:bodyPr/>
          <a:lstStyle/>
          <a:p>
            <a:pPr marL="0" indent="0">
              <a:lnSpc>
                <a:spcPct val="150000"/>
              </a:lnSpc>
              <a:buNone/>
            </a:pPr>
            <a:r>
              <a:rPr lang="sv-SE" sz="1800">
                <a:latin typeface="Calibri Light"/>
                <a:ea typeface="Calibri Light"/>
                <a:cs typeface="Calibri Light"/>
              </a:rPr>
              <a:t>- </a:t>
            </a:r>
            <a:r>
              <a:rPr lang="sv-SE" sz="1400" i="1">
                <a:latin typeface="Calibri Light"/>
                <a:ea typeface="Calibri Light"/>
                <a:cs typeface="Calibri Light"/>
              </a:rPr>
              <a:t>Läkare 3 fast anställda + underläkare</a:t>
            </a:r>
          </a:p>
          <a:p>
            <a:pPr marL="179705" indent="-179705">
              <a:lnSpc>
                <a:spcPct val="150000"/>
              </a:lnSpc>
              <a:buFontTx/>
              <a:buChar char="-"/>
            </a:pPr>
            <a:r>
              <a:rPr lang="sv-SE" sz="1400" i="1">
                <a:latin typeface="Calibri Light"/>
                <a:ea typeface="Calibri Light"/>
                <a:cs typeface="Calibri Light"/>
              </a:rPr>
              <a:t>Psykolog (vakant)</a:t>
            </a:r>
            <a:endParaRPr lang="sv-SE" sz="1400" i="1">
              <a:latin typeface="Calibri Light" panose="020F0302020204030204" pitchFamily="34" charset="0"/>
              <a:ea typeface="Calibri Light"/>
              <a:cs typeface="Calibri Light" panose="020F0302020204030204" pitchFamily="34" charset="0"/>
            </a:endParaRPr>
          </a:p>
          <a:p>
            <a:pPr marL="179705" indent="-179705">
              <a:lnSpc>
                <a:spcPct val="150000"/>
              </a:lnSpc>
              <a:buFontTx/>
              <a:buChar char="-"/>
            </a:pPr>
            <a:r>
              <a:rPr lang="sv-SE" sz="1400" i="1">
                <a:latin typeface="Calibri Light"/>
                <a:ea typeface="Calibri Light"/>
                <a:cs typeface="Calibri Light"/>
              </a:rPr>
              <a:t>Chefer 2</a:t>
            </a:r>
            <a:endParaRPr lang="sv-SE" sz="1400" i="1">
              <a:latin typeface="Calibri Light" panose="020F0302020204030204" pitchFamily="34" charset="0"/>
              <a:ea typeface="Calibri Light" panose="020F0302020204030204" pitchFamily="34" charset="0"/>
              <a:cs typeface="Calibri Light" panose="020F0302020204030204" pitchFamily="34" charset="0"/>
            </a:endParaRPr>
          </a:p>
          <a:p>
            <a:pPr marL="179705" indent="-179705">
              <a:lnSpc>
                <a:spcPct val="150000"/>
              </a:lnSpc>
              <a:buFontTx/>
              <a:buChar char="-"/>
            </a:pPr>
            <a:r>
              <a:rPr lang="sv-SE" sz="1400" i="1">
                <a:latin typeface="Calibri Light"/>
                <a:ea typeface="Calibri Light"/>
                <a:cs typeface="Calibri Light"/>
              </a:rPr>
              <a:t>Sektionsledare 1</a:t>
            </a:r>
            <a:endParaRPr lang="sv-SE" sz="1400" i="1">
              <a:latin typeface="Calibri Light" panose="020F0302020204030204" pitchFamily="34" charset="0"/>
              <a:ea typeface="Calibri Light" panose="020F0302020204030204" pitchFamily="34" charset="0"/>
              <a:cs typeface="Calibri Light" panose="020F0302020204030204" pitchFamily="34" charset="0"/>
            </a:endParaRPr>
          </a:p>
          <a:p>
            <a:pPr marL="179705" indent="-179705">
              <a:lnSpc>
                <a:spcPct val="150000"/>
              </a:lnSpc>
              <a:buFontTx/>
              <a:buChar char="-"/>
            </a:pPr>
            <a:r>
              <a:rPr lang="sv-SE" sz="1400" i="1">
                <a:latin typeface="Calibri Light"/>
                <a:ea typeface="Calibri Light"/>
                <a:cs typeface="Calibri Light"/>
              </a:rPr>
              <a:t>Kommunanställda 8</a:t>
            </a:r>
            <a:endParaRPr lang="sv-SE" sz="1400" i="1">
              <a:latin typeface="Calibri Light" panose="020F0302020204030204" pitchFamily="34" charset="0"/>
              <a:ea typeface="Calibri Light" panose="020F0302020204030204" pitchFamily="34" charset="0"/>
              <a:cs typeface="Calibri Light" panose="020F0302020204030204" pitchFamily="34" charset="0"/>
            </a:endParaRPr>
          </a:p>
          <a:p>
            <a:pPr marL="179705" indent="-179705">
              <a:lnSpc>
                <a:spcPct val="150000"/>
              </a:lnSpc>
              <a:buFontTx/>
              <a:buChar char="-"/>
            </a:pPr>
            <a:r>
              <a:rPr lang="sv-SE" sz="1400" i="1">
                <a:latin typeface="Calibri Light"/>
                <a:ea typeface="Calibri Light"/>
                <a:cs typeface="Calibri Light"/>
              </a:rPr>
              <a:t>Sjuksköterskor 6/3</a:t>
            </a:r>
            <a:endParaRPr lang="sv-SE" sz="1400" i="1">
              <a:latin typeface="Calibri Light" panose="020F0302020204030204" pitchFamily="34" charset="0"/>
              <a:ea typeface="Calibri Light"/>
              <a:cs typeface="Calibri Light" panose="020F0302020204030204" pitchFamily="34" charset="0"/>
            </a:endParaRPr>
          </a:p>
          <a:p>
            <a:pPr marL="179705" indent="-179705">
              <a:lnSpc>
                <a:spcPct val="150000"/>
              </a:lnSpc>
              <a:buFontTx/>
              <a:buChar char="-"/>
            </a:pPr>
            <a:r>
              <a:rPr lang="sv-SE" sz="1400" i="1">
                <a:latin typeface="Calibri Light"/>
                <a:ea typeface="Calibri Light"/>
                <a:cs typeface="Calibri Light"/>
              </a:rPr>
              <a:t>Skötare 2</a:t>
            </a:r>
          </a:p>
          <a:p>
            <a:pPr marL="179705" indent="-179705">
              <a:lnSpc>
                <a:spcPct val="150000"/>
              </a:lnSpc>
              <a:buFontTx/>
              <a:buChar char="-"/>
            </a:pPr>
            <a:r>
              <a:rPr lang="sv-SE" sz="1400" i="1">
                <a:latin typeface="Calibri Light"/>
                <a:ea typeface="Calibri Light"/>
                <a:cs typeface="Calibri Light"/>
              </a:rPr>
              <a:t>Patientmottaget/receptionen 1</a:t>
            </a:r>
            <a:endParaRPr lang="sv-SE" sz="1400" i="1">
              <a:latin typeface="Calibri Light" panose="020F0302020204030204" pitchFamily="34" charset="0"/>
              <a:ea typeface="Calibri Light" panose="020F0302020204030204" pitchFamily="34" charset="0"/>
              <a:cs typeface="Calibri Light" panose="020F0302020204030204" pitchFamily="34" charset="0"/>
            </a:endParaRPr>
          </a:p>
          <a:p>
            <a:pPr marL="179705" indent="-179705">
              <a:lnSpc>
                <a:spcPct val="150000"/>
              </a:lnSpc>
              <a:buFontTx/>
              <a:buChar char="-"/>
            </a:pPr>
            <a:r>
              <a:rPr lang="sv-SE" sz="1400" i="1">
                <a:latin typeface="Calibri Light"/>
                <a:ea typeface="Calibri Light"/>
                <a:cs typeface="Calibri Light"/>
              </a:rPr>
              <a:t>Sekreterare 1</a:t>
            </a:r>
            <a:endParaRPr lang="sv-SE" sz="1400" i="1">
              <a:latin typeface="Calibri Light" panose="020F0302020204030204" pitchFamily="34" charset="0"/>
              <a:ea typeface="Calibri Light" panose="020F0302020204030204" pitchFamily="34" charset="0"/>
              <a:cs typeface="Calibri Light" panose="020F0302020204030204" pitchFamily="34" charset="0"/>
            </a:endParaRPr>
          </a:p>
          <a:p>
            <a:pPr marL="179705" indent="-179705">
              <a:lnSpc>
                <a:spcPct val="150000"/>
              </a:lnSpc>
              <a:buFontTx/>
              <a:buChar char="-"/>
            </a:pPr>
            <a:r>
              <a:rPr lang="sv-SE" sz="1400" i="1">
                <a:latin typeface="Calibri Light"/>
                <a:ea typeface="Calibri Light"/>
                <a:cs typeface="Calibri Light"/>
              </a:rPr>
              <a:t>Kuratorer 2</a:t>
            </a:r>
            <a:endParaRPr lang="sv-SE" sz="1400" i="1">
              <a:latin typeface="Calibri Light" panose="020F0302020204030204" pitchFamily="34" charset="0"/>
              <a:ea typeface="Calibri Light" panose="020F0302020204030204" pitchFamily="34" charset="0"/>
              <a:cs typeface="Calibri Light" panose="020F0302020204030204" pitchFamily="34" charset="0"/>
            </a:endParaRPr>
          </a:p>
          <a:p>
            <a:pPr marL="179705" indent="-179705">
              <a:buFontTx/>
              <a:buChar char="-"/>
            </a:pPr>
            <a:endParaRPr lang="sv-SE">
              <a:latin typeface="Calibri Light" panose="020F0302020204030204" pitchFamily="34" charset="0"/>
              <a:ea typeface="Calibri Light" panose="020F0302020204030204" pitchFamily="34" charset="0"/>
              <a:cs typeface="Calibri Light" panose="020F0302020204030204" pitchFamily="34" charset="0"/>
            </a:endParaRPr>
          </a:p>
          <a:p>
            <a:pPr marL="0" indent="0">
              <a:buNone/>
            </a:pPr>
            <a:endParaRPr lang="sv-SE">
              <a:latin typeface="Calibri Light" panose="020F0302020204030204" pitchFamily="34" charset="0"/>
              <a:cs typeface="Calibri Light" panose="020F0302020204030204" pitchFamily="34" charset="0"/>
            </a:endParaRPr>
          </a:p>
          <a:p>
            <a:pPr marL="179705" indent="-179705"/>
            <a:endParaRPr lang="sv-SE">
              <a:latin typeface="Calibri Light" panose="020F0302020204030204" pitchFamily="34" charset="0"/>
              <a:ea typeface="Calibri Light" panose="020F0302020204030204" pitchFamily="34" charset="0"/>
              <a:cs typeface="Calibri Light" panose="020F0302020204030204" pitchFamily="34" charset="0"/>
            </a:endParaRPr>
          </a:p>
          <a:p>
            <a:pPr marL="179705" indent="-179705"/>
            <a:endParaRPr lang="sv-SE">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8" name="Bildobjekt 7" descr="Papperskedjepersoner och deras skuggor">
            <a:extLst>
              <a:ext uri="{FF2B5EF4-FFF2-40B4-BE49-F238E27FC236}">
                <a16:creationId xmlns:a16="http://schemas.microsoft.com/office/drawing/2014/main" id="{D29BBFDD-7239-B27D-9248-A09F544FC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1732" y="2272146"/>
            <a:ext cx="4038600" cy="2692400"/>
          </a:xfrm>
          <a:prstGeom prst="rect">
            <a:avLst/>
          </a:prstGeom>
        </p:spPr>
      </p:pic>
    </p:spTree>
    <p:extLst>
      <p:ext uri="{BB962C8B-B14F-4D97-AF65-F5344CB8AC3E}">
        <p14:creationId xmlns:p14="http://schemas.microsoft.com/office/powerpoint/2010/main" val="53451739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AD5A0F-ECEB-B1B2-B664-27ED5C50E1F7}"/>
              </a:ext>
            </a:extLst>
          </p:cNvPr>
          <p:cNvSpPr>
            <a:spLocks noGrp="1"/>
          </p:cNvSpPr>
          <p:nvPr>
            <p:ph type="title"/>
          </p:nvPr>
        </p:nvSpPr>
        <p:spPr>
          <a:xfrm>
            <a:off x="696000" y="414901"/>
            <a:ext cx="8985267" cy="695069"/>
          </a:xfrm>
        </p:spPr>
        <p:txBody>
          <a:bodyPr anchor="ctr">
            <a:normAutofit/>
          </a:bodyPr>
          <a:lstStyle/>
          <a:p>
            <a:r>
              <a:rPr lang="sv-SE"/>
              <a:t>Målgrupp</a:t>
            </a:r>
          </a:p>
        </p:txBody>
      </p:sp>
      <p:graphicFrame>
        <p:nvGraphicFramePr>
          <p:cNvPr id="7" name="Platshållare för text 2">
            <a:extLst>
              <a:ext uri="{FF2B5EF4-FFF2-40B4-BE49-F238E27FC236}">
                <a16:creationId xmlns:a16="http://schemas.microsoft.com/office/drawing/2014/main" id="{24EE47BB-873B-192D-3AB6-DA071E479719}"/>
              </a:ext>
            </a:extLst>
          </p:cNvPr>
          <p:cNvGraphicFramePr/>
          <p:nvPr>
            <p:extLst>
              <p:ext uri="{D42A27DB-BD31-4B8C-83A1-F6EECF244321}">
                <p14:modId xmlns:p14="http://schemas.microsoft.com/office/powerpoint/2010/main" val="34139568"/>
              </p:ext>
            </p:extLst>
          </p:nvPr>
        </p:nvGraphicFramePr>
        <p:xfrm>
          <a:off x="696000" y="1569601"/>
          <a:ext cx="10704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564712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5FD8E8-DC1D-3FDD-2262-7CC7092A6413}"/>
              </a:ext>
            </a:extLst>
          </p:cNvPr>
          <p:cNvSpPr>
            <a:spLocks noGrp="1"/>
          </p:cNvSpPr>
          <p:nvPr>
            <p:ph type="title"/>
          </p:nvPr>
        </p:nvSpPr>
        <p:spPr/>
        <p:txBody>
          <a:bodyPr/>
          <a:lstStyle/>
          <a:p>
            <a:r>
              <a:rPr lang="sv-SE">
                <a:latin typeface="Century Gothic"/>
              </a:rPr>
              <a:t>Hur vi arbetar</a:t>
            </a:r>
            <a:endParaRPr lang="sv-SE">
              <a:latin typeface="Century Gothic" panose="020B0502020202020204" pitchFamily="34" charset="0"/>
            </a:endParaRPr>
          </a:p>
        </p:txBody>
      </p:sp>
      <p:sp>
        <p:nvSpPr>
          <p:cNvPr id="3" name="Platshållare för text 2">
            <a:extLst>
              <a:ext uri="{FF2B5EF4-FFF2-40B4-BE49-F238E27FC236}">
                <a16:creationId xmlns:a16="http://schemas.microsoft.com/office/drawing/2014/main" id="{790D4AF1-81C6-666C-E3E3-A1BE79120747}"/>
              </a:ext>
            </a:extLst>
          </p:cNvPr>
          <p:cNvSpPr>
            <a:spLocks noGrp="1"/>
          </p:cNvSpPr>
          <p:nvPr>
            <p:ph type="body" sz="quarter" idx="13"/>
          </p:nvPr>
        </p:nvSpPr>
        <p:spPr/>
        <p:txBody>
          <a:bodyPr/>
          <a:lstStyle/>
          <a:p>
            <a:pPr marL="0" indent="0">
              <a:buNone/>
            </a:pPr>
            <a:r>
              <a:rPr lang="sv-SE" sz="2400" b="1" dirty="0">
                <a:latin typeface="Calibri Light"/>
                <a:ea typeface="Calibri Light"/>
                <a:cs typeface="Calibri Light"/>
              </a:rPr>
              <a:t>Arbetsmodell R-ACT</a:t>
            </a:r>
          </a:p>
          <a:p>
            <a:pPr marL="179705" indent="-179705">
              <a:buFontTx/>
              <a:buChar char="-"/>
            </a:pPr>
            <a:r>
              <a:rPr lang="sv-SE" sz="1800" i="1" dirty="0">
                <a:latin typeface="Calibri Light"/>
                <a:ea typeface="Calibri Light"/>
                <a:cs typeface="Calibri Light"/>
              </a:rPr>
              <a:t>Case managerskap					</a:t>
            </a:r>
          </a:p>
          <a:p>
            <a:pPr marL="179705" indent="-179705">
              <a:buFontTx/>
              <a:buChar char="-"/>
            </a:pPr>
            <a:r>
              <a:rPr lang="sv-SE" sz="1800" i="1" dirty="0">
                <a:latin typeface="Calibri Light"/>
                <a:ea typeface="Calibri Light"/>
                <a:cs typeface="Calibri Light"/>
              </a:rPr>
              <a:t>Kartläggning</a:t>
            </a:r>
          </a:p>
          <a:p>
            <a:pPr marL="179705" indent="-179705">
              <a:buFontTx/>
              <a:buChar char="-"/>
            </a:pPr>
            <a:r>
              <a:rPr lang="sv-SE" sz="1800" i="1" dirty="0">
                <a:latin typeface="Calibri Light"/>
                <a:ea typeface="Calibri Light"/>
                <a:cs typeface="Calibri Light"/>
              </a:rPr>
              <a:t>Etablering av allians</a:t>
            </a:r>
            <a:endParaRPr lang="sv-SE" sz="1800" i="1" dirty="0">
              <a:latin typeface="Calibri Light" panose="020F0302020204030204" pitchFamily="34" charset="0"/>
              <a:ea typeface="Calibri Light"/>
              <a:cs typeface="Calibri Light" panose="020F0302020204030204" pitchFamily="34" charset="0"/>
            </a:endParaRPr>
          </a:p>
          <a:p>
            <a:pPr marL="179705" indent="-179705">
              <a:buFontTx/>
              <a:buChar char="-"/>
            </a:pPr>
            <a:r>
              <a:rPr lang="sv-SE" sz="1800" i="1" dirty="0">
                <a:latin typeface="Calibri Light"/>
                <a:ea typeface="Calibri Light"/>
                <a:cs typeface="Calibri Light"/>
              </a:rPr>
              <a:t>Resursgrupp/SIP (vilka kan ingå?)</a:t>
            </a:r>
            <a:endParaRPr lang="sv-SE" sz="1800" i="1" dirty="0">
              <a:latin typeface="Calibri Light" panose="020F0302020204030204" pitchFamily="34" charset="0"/>
              <a:ea typeface="Calibri Light" panose="020F0302020204030204" pitchFamily="34" charset="0"/>
              <a:cs typeface="Calibri Light" panose="020F0302020204030204" pitchFamily="34" charset="0"/>
            </a:endParaRPr>
          </a:p>
          <a:p>
            <a:pPr marL="179705" indent="-179705">
              <a:buFontTx/>
              <a:buChar char="-"/>
            </a:pPr>
            <a:r>
              <a:rPr lang="sv-SE" sz="1800" i="1" dirty="0">
                <a:latin typeface="Calibri Light"/>
                <a:ea typeface="Calibri Light"/>
                <a:cs typeface="Calibri Light"/>
              </a:rPr>
              <a:t>Uppsökande och flexibilitet</a:t>
            </a:r>
            <a:endParaRPr lang="sv-SE" sz="1800" i="1" dirty="0">
              <a:latin typeface="Calibri Light" panose="020F0302020204030204" pitchFamily="34" charset="0"/>
              <a:ea typeface="Calibri Light" panose="020F0302020204030204" pitchFamily="34" charset="0"/>
              <a:cs typeface="Calibri Light" panose="020F0302020204030204" pitchFamily="34" charset="0"/>
            </a:endParaRPr>
          </a:p>
          <a:p>
            <a:pPr marL="179705" indent="-179705">
              <a:buFontTx/>
              <a:buChar char="-"/>
            </a:pPr>
            <a:r>
              <a:rPr lang="sv-SE" sz="1800" i="1" dirty="0">
                <a:latin typeface="Calibri Light"/>
                <a:ea typeface="Calibri Light"/>
                <a:cs typeface="Calibri Light"/>
              </a:rPr>
              <a:t>Långsiktighet</a:t>
            </a:r>
          </a:p>
          <a:p>
            <a:pPr marL="179705" indent="-179705">
              <a:buFontTx/>
              <a:buChar char="-"/>
            </a:pPr>
            <a:r>
              <a:rPr lang="sv-SE" sz="1800" i="1" dirty="0">
                <a:latin typeface="Calibri Light"/>
                <a:ea typeface="Calibri Light"/>
                <a:cs typeface="Calibri Light"/>
              </a:rPr>
              <a:t>Samverkan med andra aktörer</a:t>
            </a:r>
          </a:p>
          <a:p>
            <a:pPr marL="179705" indent="-179705">
              <a:buFontTx/>
              <a:buChar char="-"/>
            </a:pPr>
            <a:r>
              <a:rPr lang="sv-SE" sz="1800" i="1" dirty="0">
                <a:latin typeface="Calibri Light"/>
                <a:ea typeface="Calibri Light"/>
                <a:cs typeface="Calibri Light"/>
              </a:rPr>
              <a:t>Processinriktning och personcentrering</a:t>
            </a:r>
          </a:p>
          <a:p>
            <a:pPr marL="179705" indent="-179705">
              <a:buFontTx/>
              <a:buChar char="-"/>
            </a:pPr>
            <a:r>
              <a:rPr lang="sv-SE" sz="1800" i="1" dirty="0">
                <a:latin typeface="Calibri Light"/>
                <a:ea typeface="Calibri Light"/>
                <a:cs typeface="Calibri Light"/>
              </a:rPr>
              <a:t>Att arbeta med två huvudmän</a:t>
            </a:r>
          </a:p>
          <a:p>
            <a:pPr marL="179705" indent="-179705">
              <a:buFontTx/>
              <a:buChar char="-"/>
            </a:pPr>
            <a:endParaRPr lang="sv-SE" sz="1800" i="1">
              <a:latin typeface="Calibri Light"/>
              <a:ea typeface="Calibri Light"/>
              <a:cs typeface="Calibri Light"/>
            </a:endParaRPr>
          </a:p>
          <a:p>
            <a:pPr marL="0" indent="0">
              <a:buNone/>
            </a:pPr>
            <a:r>
              <a:rPr lang="sv-SE" sz="1800" i="1" dirty="0">
                <a:latin typeface="Calibri Light"/>
                <a:ea typeface="Calibri Light"/>
                <a:cs typeface="Calibri Light"/>
              </a:rPr>
              <a:t> </a:t>
            </a:r>
          </a:p>
          <a:p>
            <a:pPr marL="0" indent="0">
              <a:buNone/>
            </a:pPr>
            <a:endParaRPr lang="sv-SE" sz="1800" i="1">
              <a:latin typeface="Calibri Light" panose="020F0302020204030204" pitchFamily="34" charset="0"/>
              <a:cs typeface="Calibri Light" panose="020F0302020204030204" pitchFamily="34" charset="0"/>
            </a:endParaRPr>
          </a:p>
        </p:txBody>
      </p:sp>
      <p:pic>
        <p:nvPicPr>
          <p:cNvPr id="4" name="Picture 2">
            <a:extLst>
              <a:ext uri="{FF2B5EF4-FFF2-40B4-BE49-F238E27FC236}">
                <a16:creationId xmlns:a16="http://schemas.microsoft.com/office/drawing/2014/main" id="{39D4000C-1664-759E-0CBD-D9E55ADAF80F}"/>
              </a:ext>
            </a:extLst>
          </p:cNvPr>
          <p:cNvPicPr>
            <a:picLocks noChangeAspect="1" noChangeArrowheads="1"/>
          </p:cNvPicPr>
          <p:nvPr/>
        </p:nvPicPr>
        <p:blipFill>
          <a:blip r:embed="rId3"/>
          <a:srcRect/>
          <a:stretch>
            <a:fillRect/>
          </a:stretch>
        </p:blipFill>
        <p:spPr bwMode="auto">
          <a:xfrm>
            <a:off x="7010400" y="605929"/>
            <a:ext cx="1693860" cy="338772"/>
          </a:xfrm>
          <a:prstGeom prst="rect">
            <a:avLst/>
          </a:prstGeom>
          <a:noFill/>
          <a:ln w="9525">
            <a:noFill/>
            <a:miter lim="800000"/>
            <a:headEnd/>
            <a:tailEnd/>
          </a:ln>
        </p:spPr>
      </p:pic>
      <p:pic>
        <p:nvPicPr>
          <p:cNvPr id="5" name="Bildobjekt 4">
            <a:extLst>
              <a:ext uri="{FF2B5EF4-FFF2-40B4-BE49-F238E27FC236}">
                <a16:creationId xmlns:a16="http://schemas.microsoft.com/office/drawing/2014/main" id="{54704B0A-DAA6-39A5-C7B7-89EBA7612959}"/>
              </a:ext>
            </a:extLst>
          </p:cNvPr>
          <p:cNvPicPr>
            <a:picLocks noChangeAspect="1"/>
          </p:cNvPicPr>
          <p:nvPr/>
        </p:nvPicPr>
        <p:blipFill>
          <a:blip r:embed="rId4"/>
          <a:stretch>
            <a:fillRect/>
          </a:stretch>
        </p:blipFill>
        <p:spPr>
          <a:xfrm>
            <a:off x="6096000" y="1522808"/>
            <a:ext cx="3950114" cy="3895192"/>
          </a:xfrm>
          <a:prstGeom prst="rect">
            <a:avLst/>
          </a:prstGeom>
        </p:spPr>
      </p:pic>
    </p:spTree>
    <p:extLst>
      <p:ext uri="{BB962C8B-B14F-4D97-AF65-F5344CB8AC3E}">
        <p14:creationId xmlns:p14="http://schemas.microsoft.com/office/powerpoint/2010/main" val="377937782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AABCC6-613A-2BDB-CD52-43644E673676}"/>
              </a:ext>
            </a:extLst>
          </p:cNvPr>
          <p:cNvSpPr>
            <a:spLocks noGrp="1"/>
          </p:cNvSpPr>
          <p:nvPr>
            <p:ph type="title"/>
          </p:nvPr>
        </p:nvSpPr>
        <p:spPr/>
        <p:txBody>
          <a:bodyPr>
            <a:scene3d>
              <a:camera prst="orthographicFront"/>
              <a:lightRig rig="soft" dir="t">
                <a:rot lat="0" lon="0" rev="15600000"/>
              </a:lightRig>
            </a:scene3d>
            <a:sp3d extrusionH="57150" prstMaterial="softEdge">
              <a:bevelT w="25400" h="38100"/>
            </a:sp3d>
          </a:bodyPr>
          <a:lstStyle/>
          <a:p>
            <a:r>
              <a:rPr lang="sv-SE" spc="0">
                <a:ln w="0"/>
                <a:solidFill>
                  <a:schemeClr val="tx1"/>
                </a:solidFill>
                <a:latin typeface="Century Gothic"/>
                <a:cs typeface="Calibri Light"/>
              </a:rPr>
              <a:t>Exempel på samverkansaktörer</a:t>
            </a:r>
            <a:endParaRPr lang="sv-SE" spc="0">
              <a:ln w="0"/>
              <a:solidFill>
                <a:schemeClr val="tx1"/>
              </a:solidFill>
              <a:latin typeface="Century Gothic" panose="020B0502020202020204" pitchFamily="34" charset="0"/>
              <a:cs typeface="Calibri Light" panose="020F0302020204030204" pitchFamily="34" charset="0"/>
            </a:endParaRPr>
          </a:p>
        </p:txBody>
      </p:sp>
      <p:sp>
        <p:nvSpPr>
          <p:cNvPr id="3" name="Platshållare för text 2">
            <a:extLst>
              <a:ext uri="{FF2B5EF4-FFF2-40B4-BE49-F238E27FC236}">
                <a16:creationId xmlns:a16="http://schemas.microsoft.com/office/drawing/2014/main" id="{FA89DF63-8F99-8C01-B2E4-92D81EF87EB3}"/>
              </a:ext>
            </a:extLst>
          </p:cNvPr>
          <p:cNvSpPr>
            <a:spLocks noGrp="1"/>
          </p:cNvSpPr>
          <p:nvPr>
            <p:ph type="body" sz="quarter" idx="13"/>
          </p:nvPr>
        </p:nvSpPr>
        <p:spPr/>
        <p:txBody>
          <a:bodyPr/>
          <a:lstStyle/>
          <a:p>
            <a:pPr marL="0" indent="0">
              <a:buNone/>
            </a:pPr>
            <a:endParaRPr lang="sv-SE" sz="2400">
              <a:latin typeface="Calibri Light" panose="020F0302020204030204" pitchFamily="34" charset="0"/>
              <a:cs typeface="Calibri Light" panose="020F0302020204030204" pitchFamily="34" charset="0"/>
            </a:endParaRPr>
          </a:p>
          <a:p>
            <a:pPr marL="0" indent="0">
              <a:buNone/>
            </a:pPr>
            <a:endParaRPr lang="sv-SE" sz="2400">
              <a:latin typeface="Calibri Light" panose="020F0302020204030204" pitchFamily="34" charset="0"/>
              <a:cs typeface="Calibri Light" panose="020F0302020204030204" pitchFamily="34" charset="0"/>
            </a:endParaRPr>
          </a:p>
        </p:txBody>
      </p:sp>
      <p:sp>
        <p:nvSpPr>
          <p:cNvPr id="6" name="Ellips 5">
            <a:extLst>
              <a:ext uri="{FF2B5EF4-FFF2-40B4-BE49-F238E27FC236}">
                <a16:creationId xmlns:a16="http://schemas.microsoft.com/office/drawing/2014/main" id="{E897EDF5-4BAD-0E56-9085-1BABDBE109B3}"/>
              </a:ext>
            </a:extLst>
          </p:cNvPr>
          <p:cNvSpPr/>
          <p:nvPr/>
        </p:nvSpPr>
        <p:spPr>
          <a:xfrm>
            <a:off x="4305810" y="2286307"/>
            <a:ext cx="914400" cy="448734"/>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50">
                <a:solidFill>
                  <a:srgbClr val="000000"/>
                </a:solidFill>
                <a:latin typeface="Calibri Light" panose="020F0302020204030204" pitchFamily="34" charset="0"/>
                <a:cs typeface="Calibri Light" panose="020F0302020204030204" pitchFamily="34" charset="0"/>
              </a:rPr>
              <a:t>Sluten-vård</a:t>
            </a:r>
          </a:p>
        </p:txBody>
      </p:sp>
      <p:sp>
        <p:nvSpPr>
          <p:cNvPr id="7" name="Ellips 6">
            <a:extLst>
              <a:ext uri="{FF2B5EF4-FFF2-40B4-BE49-F238E27FC236}">
                <a16:creationId xmlns:a16="http://schemas.microsoft.com/office/drawing/2014/main" id="{85ED8615-15B0-D14C-A312-39562F3AABC1}"/>
              </a:ext>
            </a:extLst>
          </p:cNvPr>
          <p:cNvSpPr/>
          <p:nvPr/>
        </p:nvSpPr>
        <p:spPr>
          <a:xfrm>
            <a:off x="2218267" y="2548467"/>
            <a:ext cx="1449610" cy="448733"/>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50">
                <a:solidFill>
                  <a:srgbClr val="000000"/>
                </a:solidFill>
                <a:latin typeface="Calibri Light" panose="020F0302020204030204" pitchFamily="34" charset="0"/>
                <a:cs typeface="Calibri Light" panose="020F0302020204030204" pitchFamily="34" charset="0"/>
              </a:rPr>
              <a:t>Anhörig-organisationer</a:t>
            </a:r>
          </a:p>
        </p:txBody>
      </p:sp>
      <p:sp>
        <p:nvSpPr>
          <p:cNvPr id="8" name="Ellips 7">
            <a:extLst>
              <a:ext uri="{FF2B5EF4-FFF2-40B4-BE49-F238E27FC236}">
                <a16:creationId xmlns:a16="http://schemas.microsoft.com/office/drawing/2014/main" id="{7873B087-7979-04B4-D5F4-E1A8979A66E2}"/>
              </a:ext>
            </a:extLst>
          </p:cNvPr>
          <p:cNvSpPr/>
          <p:nvPr/>
        </p:nvSpPr>
        <p:spPr>
          <a:xfrm>
            <a:off x="3361267" y="1947334"/>
            <a:ext cx="889000" cy="448733"/>
          </a:xfrm>
          <a:prstGeom prst="ellipse">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50">
                <a:solidFill>
                  <a:srgbClr val="000000"/>
                </a:solidFill>
                <a:latin typeface="Calibri Light" panose="020F0302020204030204" pitchFamily="34" charset="0"/>
                <a:cs typeface="Calibri Light" panose="020F0302020204030204" pitchFamily="34" charset="0"/>
              </a:rPr>
              <a:t>Bostad</a:t>
            </a:r>
            <a:r>
              <a:rPr lang="sv-SE" sz="1050">
                <a:solidFill>
                  <a:schemeClr val="tx1"/>
                </a:solidFill>
                <a:latin typeface="Calibri Light" panose="020F0302020204030204" pitchFamily="34" charset="0"/>
                <a:cs typeface="Calibri Light" panose="020F0302020204030204" pitchFamily="34" charset="0"/>
              </a:rPr>
              <a:t> först</a:t>
            </a:r>
          </a:p>
        </p:txBody>
      </p:sp>
      <p:sp>
        <p:nvSpPr>
          <p:cNvPr id="9" name="Ellips 8">
            <a:extLst>
              <a:ext uri="{FF2B5EF4-FFF2-40B4-BE49-F238E27FC236}">
                <a16:creationId xmlns:a16="http://schemas.microsoft.com/office/drawing/2014/main" id="{4D4398A8-274E-2E36-AB16-D207D398E955}"/>
              </a:ext>
            </a:extLst>
          </p:cNvPr>
          <p:cNvSpPr/>
          <p:nvPr/>
        </p:nvSpPr>
        <p:spPr>
          <a:xfrm>
            <a:off x="2845705" y="3164267"/>
            <a:ext cx="1016000" cy="448733"/>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50">
                <a:solidFill>
                  <a:srgbClr val="000000"/>
                </a:solidFill>
                <a:latin typeface="Calibri Light" panose="020F0302020204030204" pitchFamily="34" charset="0"/>
                <a:cs typeface="Calibri Light" panose="020F0302020204030204" pitchFamily="34" charset="0"/>
              </a:rPr>
              <a:t>Boende-stöd</a:t>
            </a:r>
          </a:p>
        </p:txBody>
      </p:sp>
      <p:sp>
        <p:nvSpPr>
          <p:cNvPr id="10" name="Ellips 9">
            <a:extLst>
              <a:ext uri="{FF2B5EF4-FFF2-40B4-BE49-F238E27FC236}">
                <a16:creationId xmlns:a16="http://schemas.microsoft.com/office/drawing/2014/main" id="{D9B1FF1B-CCD7-0F38-E1BC-A62B4AABF295}"/>
              </a:ext>
            </a:extLst>
          </p:cNvPr>
          <p:cNvSpPr/>
          <p:nvPr/>
        </p:nvSpPr>
        <p:spPr>
          <a:xfrm>
            <a:off x="2032000" y="1744134"/>
            <a:ext cx="1303868" cy="565561"/>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50">
                <a:solidFill>
                  <a:srgbClr val="000000"/>
                </a:solidFill>
                <a:latin typeface="Calibri Light" panose="020F0302020204030204" pitchFamily="34" charset="0"/>
                <a:cs typeface="Calibri Light" panose="020F0302020204030204" pitchFamily="34" charset="0"/>
              </a:rPr>
              <a:t>Arbets-förmedlingen</a:t>
            </a:r>
          </a:p>
        </p:txBody>
      </p:sp>
      <p:sp>
        <p:nvSpPr>
          <p:cNvPr id="11" name="Ellips 10">
            <a:extLst>
              <a:ext uri="{FF2B5EF4-FFF2-40B4-BE49-F238E27FC236}">
                <a16:creationId xmlns:a16="http://schemas.microsoft.com/office/drawing/2014/main" id="{1C09E621-9304-4391-5FA3-1D9300980667}"/>
              </a:ext>
            </a:extLst>
          </p:cNvPr>
          <p:cNvSpPr/>
          <p:nvPr/>
        </p:nvSpPr>
        <p:spPr>
          <a:xfrm>
            <a:off x="4055533" y="2904068"/>
            <a:ext cx="812800" cy="524933"/>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50">
                <a:solidFill>
                  <a:srgbClr val="000000"/>
                </a:solidFill>
                <a:latin typeface="Calibri Light" panose="020F0302020204030204" pitchFamily="34" charset="0"/>
                <a:cs typeface="Calibri Light" panose="020F0302020204030204" pitchFamily="34" charset="0"/>
              </a:rPr>
              <a:t>Barn</a:t>
            </a:r>
            <a:r>
              <a:rPr lang="sv-SE" sz="1050">
                <a:solidFill>
                  <a:schemeClr val="tx1"/>
                </a:solidFill>
                <a:latin typeface="Calibri Light" panose="020F0302020204030204" pitchFamily="34" charset="0"/>
                <a:cs typeface="Calibri Light" panose="020F0302020204030204" pitchFamily="34" charset="0"/>
              </a:rPr>
              <a:t> </a:t>
            </a:r>
            <a:r>
              <a:rPr lang="sv-SE" sz="1050">
                <a:solidFill>
                  <a:srgbClr val="000000"/>
                </a:solidFill>
                <a:latin typeface="Calibri Light" panose="020F0302020204030204" pitchFamily="34" charset="0"/>
                <a:cs typeface="Calibri Light" panose="020F0302020204030204" pitchFamily="34" charset="0"/>
              </a:rPr>
              <a:t>och</a:t>
            </a:r>
            <a:r>
              <a:rPr lang="sv-SE" sz="1050">
                <a:solidFill>
                  <a:schemeClr val="tx1"/>
                </a:solidFill>
                <a:latin typeface="Calibri Light" panose="020F0302020204030204" pitchFamily="34" charset="0"/>
                <a:cs typeface="Calibri Light" panose="020F0302020204030204" pitchFamily="34" charset="0"/>
              </a:rPr>
              <a:t> </a:t>
            </a:r>
            <a:r>
              <a:rPr lang="sv-SE" sz="1050">
                <a:solidFill>
                  <a:srgbClr val="000000"/>
                </a:solidFill>
                <a:latin typeface="Calibri Light" panose="020F0302020204030204" pitchFamily="34" charset="0"/>
                <a:cs typeface="Calibri Light" panose="020F0302020204030204" pitchFamily="34" charset="0"/>
              </a:rPr>
              <a:t>unga</a:t>
            </a:r>
          </a:p>
        </p:txBody>
      </p:sp>
      <p:sp>
        <p:nvSpPr>
          <p:cNvPr id="12" name="Ellips 11">
            <a:extLst>
              <a:ext uri="{FF2B5EF4-FFF2-40B4-BE49-F238E27FC236}">
                <a16:creationId xmlns:a16="http://schemas.microsoft.com/office/drawing/2014/main" id="{A0525079-7F2D-D7DA-29A1-0826FEF9C7C3}"/>
              </a:ext>
            </a:extLst>
          </p:cNvPr>
          <p:cNvSpPr/>
          <p:nvPr/>
        </p:nvSpPr>
        <p:spPr>
          <a:xfrm>
            <a:off x="3826933" y="3937002"/>
            <a:ext cx="914400" cy="448733"/>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50">
                <a:solidFill>
                  <a:srgbClr val="000000"/>
                </a:solidFill>
                <a:latin typeface="Calibri Light" panose="020F0302020204030204" pitchFamily="34" charset="0"/>
                <a:cs typeface="Calibri Light" panose="020F0302020204030204" pitchFamily="34" charset="0"/>
              </a:rPr>
              <a:t>Unga</a:t>
            </a:r>
            <a:r>
              <a:rPr lang="sv-SE" sz="1050">
                <a:solidFill>
                  <a:schemeClr val="tx1"/>
                </a:solidFill>
                <a:latin typeface="Calibri Light" panose="020F0302020204030204" pitchFamily="34" charset="0"/>
                <a:cs typeface="Calibri Light" panose="020F0302020204030204" pitchFamily="34" charset="0"/>
              </a:rPr>
              <a:t> </a:t>
            </a:r>
            <a:r>
              <a:rPr lang="sv-SE" sz="1050">
                <a:solidFill>
                  <a:srgbClr val="000000"/>
                </a:solidFill>
                <a:latin typeface="Calibri Light" panose="020F0302020204030204" pitchFamily="34" charset="0"/>
                <a:cs typeface="Calibri Light" panose="020F0302020204030204" pitchFamily="34" charset="0"/>
              </a:rPr>
              <a:t>vuxna</a:t>
            </a:r>
          </a:p>
        </p:txBody>
      </p:sp>
      <p:sp>
        <p:nvSpPr>
          <p:cNvPr id="13" name="Ellips 12">
            <a:extLst>
              <a:ext uri="{FF2B5EF4-FFF2-40B4-BE49-F238E27FC236}">
                <a16:creationId xmlns:a16="http://schemas.microsoft.com/office/drawing/2014/main" id="{8D5F3B49-E19F-5EEF-CF04-A759570D78E0}"/>
              </a:ext>
            </a:extLst>
          </p:cNvPr>
          <p:cNvSpPr/>
          <p:nvPr/>
        </p:nvSpPr>
        <p:spPr>
          <a:xfrm>
            <a:off x="5736269" y="1584328"/>
            <a:ext cx="1288132" cy="572238"/>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50">
                <a:solidFill>
                  <a:srgbClr val="000000"/>
                </a:solidFill>
                <a:latin typeface="Calibri Light" panose="020F0302020204030204" pitchFamily="34" charset="0"/>
                <a:cs typeface="Calibri Light" panose="020F0302020204030204" pitchFamily="34" charset="0"/>
              </a:rPr>
              <a:t>Försäkrings-kassan</a:t>
            </a:r>
          </a:p>
        </p:txBody>
      </p:sp>
      <p:sp>
        <p:nvSpPr>
          <p:cNvPr id="14" name="Ellips 13">
            <a:extLst>
              <a:ext uri="{FF2B5EF4-FFF2-40B4-BE49-F238E27FC236}">
                <a16:creationId xmlns:a16="http://schemas.microsoft.com/office/drawing/2014/main" id="{2E45B807-10B7-ECB4-3CA2-F799464B6753}"/>
              </a:ext>
            </a:extLst>
          </p:cNvPr>
          <p:cNvSpPr/>
          <p:nvPr/>
        </p:nvSpPr>
        <p:spPr>
          <a:xfrm>
            <a:off x="4212003" y="1612617"/>
            <a:ext cx="1371598" cy="355601"/>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50">
                <a:solidFill>
                  <a:srgbClr val="000000"/>
                </a:solidFill>
                <a:latin typeface="Calibri Light" panose="020F0302020204030204" pitchFamily="34" charset="0"/>
                <a:cs typeface="Calibri Light" panose="020F0302020204030204" pitchFamily="34" charset="0"/>
              </a:rPr>
              <a:t>Hemsjukvård</a:t>
            </a:r>
          </a:p>
        </p:txBody>
      </p:sp>
      <p:sp>
        <p:nvSpPr>
          <p:cNvPr id="15" name="Ellips 14">
            <a:extLst>
              <a:ext uri="{FF2B5EF4-FFF2-40B4-BE49-F238E27FC236}">
                <a16:creationId xmlns:a16="http://schemas.microsoft.com/office/drawing/2014/main" id="{1F3D9826-369C-347B-B4F7-5CFF02054948}"/>
              </a:ext>
            </a:extLst>
          </p:cNvPr>
          <p:cNvSpPr/>
          <p:nvPr/>
        </p:nvSpPr>
        <p:spPr>
          <a:xfrm>
            <a:off x="7122733" y="1736853"/>
            <a:ext cx="897467" cy="420961"/>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50">
                <a:solidFill>
                  <a:srgbClr val="000000"/>
                </a:solidFill>
                <a:latin typeface="Calibri Light" panose="020F0302020204030204" pitchFamily="34" charset="0"/>
                <a:cs typeface="Calibri Light" panose="020F0302020204030204" pitchFamily="34" charset="0"/>
              </a:rPr>
              <a:t>Vård-central</a:t>
            </a:r>
          </a:p>
        </p:txBody>
      </p:sp>
      <p:sp>
        <p:nvSpPr>
          <p:cNvPr id="16" name="Ellips 15">
            <a:extLst>
              <a:ext uri="{FF2B5EF4-FFF2-40B4-BE49-F238E27FC236}">
                <a16:creationId xmlns:a16="http://schemas.microsoft.com/office/drawing/2014/main" id="{1F1638B9-D0B7-EB68-DA70-6FA2BF987DDD}"/>
              </a:ext>
            </a:extLst>
          </p:cNvPr>
          <p:cNvSpPr/>
          <p:nvPr/>
        </p:nvSpPr>
        <p:spPr>
          <a:xfrm>
            <a:off x="8037800" y="1465942"/>
            <a:ext cx="1084733" cy="514094"/>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50">
                <a:solidFill>
                  <a:srgbClr val="000000"/>
                </a:solidFill>
                <a:latin typeface="Calibri Light" panose="020F0302020204030204" pitchFamily="34" charset="0"/>
                <a:cs typeface="Calibri Light" panose="020F0302020204030204" pitchFamily="34" charset="0"/>
              </a:rPr>
              <a:t>Förvaltare</a:t>
            </a:r>
          </a:p>
        </p:txBody>
      </p:sp>
      <p:sp>
        <p:nvSpPr>
          <p:cNvPr id="17" name="Ellips 16">
            <a:extLst>
              <a:ext uri="{FF2B5EF4-FFF2-40B4-BE49-F238E27FC236}">
                <a16:creationId xmlns:a16="http://schemas.microsoft.com/office/drawing/2014/main" id="{2A6D065A-AAF6-CCEB-F23D-EDCB54F02ECC}"/>
              </a:ext>
            </a:extLst>
          </p:cNvPr>
          <p:cNvSpPr/>
          <p:nvPr/>
        </p:nvSpPr>
        <p:spPr>
          <a:xfrm>
            <a:off x="7853792" y="2396067"/>
            <a:ext cx="1138808" cy="448733"/>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50">
                <a:solidFill>
                  <a:srgbClr val="000000"/>
                </a:solidFill>
                <a:latin typeface="Calibri Light" panose="020F0302020204030204" pitchFamily="34" charset="0"/>
                <a:cs typeface="Calibri Light" panose="020F0302020204030204" pitchFamily="34" charset="0"/>
              </a:rPr>
              <a:t>Uppsökar-enheten</a:t>
            </a:r>
          </a:p>
        </p:txBody>
      </p:sp>
      <p:sp>
        <p:nvSpPr>
          <p:cNvPr id="18" name="Ellips 17">
            <a:extLst>
              <a:ext uri="{FF2B5EF4-FFF2-40B4-BE49-F238E27FC236}">
                <a16:creationId xmlns:a16="http://schemas.microsoft.com/office/drawing/2014/main" id="{46B1963E-4001-D887-D9DF-FE32ED0C193C}"/>
              </a:ext>
            </a:extLst>
          </p:cNvPr>
          <p:cNvSpPr/>
          <p:nvPr/>
        </p:nvSpPr>
        <p:spPr>
          <a:xfrm>
            <a:off x="2448372" y="5448415"/>
            <a:ext cx="696077" cy="448733"/>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600" err="1">
                <a:solidFill>
                  <a:srgbClr val="000000"/>
                </a:solidFill>
                <a:latin typeface="Calibri Light" panose="020F0302020204030204" pitchFamily="34" charset="0"/>
                <a:cs typeface="Calibri Light" panose="020F0302020204030204" pitchFamily="34" charset="0"/>
              </a:rPr>
              <a:t>SiS</a:t>
            </a:r>
            <a:endParaRPr lang="sv-SE" sz="1600">
              <a:solidFill>
                <a:srgbClr val="000000"/>
              </a:solidFill>
              <a:latin typeface="Calibri Light" panose="020F0302020204030204" pitchFamily="34" charset="0"/>
              <a:cs typeface="Calibri Light" panose="020F0302020204030204" pitchFamily="34" charset="0"/>
            </a:endParaRPr>
          </a:p>
        </p:txBody>
      </p:sp>
      <p:sp>
        <p:nvSpPr>
          <p:cNvPr id="19" name="Ellips 18">
            <a:extLst>
              <a:ext uri="{FF2B5EF4-FFF2-40B4-BE49-F238E27FC236}">
                <a16:creationId xmlns:a16="http://schemas.microsoft.com/office/drawing/2014/main" id="{D4960BE8-DDCE-5F97-6EFA-C8499C83E829}"/>
              </a:ext>
            </a:extLst>
          </p:cNvPr>
          <p:cNvSpPr/>
          <p:nvPr/>
        </p:nvSpPr>
        <p:spPr>
          <a:xfrm>
            <a:off x="2654300" y="4369266"/>
            <a:ext cx="1016000" cy="541199"/>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50">
                <a:solidFill>
                  <a:srgbClr val="000000"/>
                </a:solidFill>
                <a:latin typeface="Calibri Light" panose="020F0302020204030204" pitchFamily="34" charset="0"/>
                <a:cs typeface="Calibri Light" panose="020F0302020204030204" pitchFamily="34" charset="0"/>
              </a:rPr>
              <a:t>Boenden</a:t>
            </a:r>
          </a:p>
        </p:txBody>
      </p:sp>
      <p:sp>
        <p:nvSpPr>
          <p:cNvPr id="20" name="Ellips 19">
            <a:extLst>
              <a:ext uri="{FF2B5EF4-FFF2-40B4-BE49-F238E27FC236}">
                <a16:creationId xmlns:a16="http://schemas.microsoft.com/office/drawing/2014/main" id="{1365D3F2-3613-605C-CB63-EF18A8C04888}"/>
              </a:ext>
            </a:extLst>
          </p:cNvPr>
          <p:cNvSpPr/>
          <p:nvPr/>
        </p:nvSpPr>
        <p:spPr>
          <a:xfrm>
            <a:off x="5396542" y="2429311"/>
            <a:ext cx="1109134" cy="529467"/>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50">
                <a:solidFill>
                  <a:srgbClr val="000000"/>
                </a:solidFill>
                <a:latin typeface="Calibri Light" panose="020F0302020204030204" pitchFamily="34" charset="0"/>
                <a:cs typeface="Calibri Light" panose="020F0302020204030204" pitchFamily="34" charset="0"/>
              </a:rPr>
              <a:t>Aktivitets-hus</a:t>
            </a:r>
          </a:p>
        </p:txBody>
      </p:sp>
      <p:sp>
        <p:nvSpPr>
          <p:cNvPr id="21" name="Ellips 20">
            <a:extLst>
              <a:ext uri="{FF2B5EF4-FFF2-40B4-BE49-F238E27FC236}">
                <a16:creationId xmlns:a16="http://schemas.microsoft.com/office/drawing/2014/main" id="{3B6A310E-0AB1-E5A8-72A3-8DA4483D78EF}"/>
              </a:ext>
            </a:extLst>
          </p:cNvPr>
          <p:cNvSpPr/>
          <p:nvPr/>
        </p:nvSpPr>
        <p:spPr>
          <a:xfrm>
            <a:off x="6663268" y="2309695"/>
            <a:ext cx="1032933" cy="420961"/>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50">
                <a:solidFill>
                  <a:srgbClr val="000000"/>
                </a:solidFill>
                <a:latin typeface="Calibri Light" panose="020F0302020204030204" pitchFamily="34" charset="0"/>
                <a:cs typeface="Calibri Light" panose="020F0302020204030204" pitchFamily="34" charset="0"/>
              </a:rPr>
              <a:t>Frivården</a:t>
            </a:r>
          </a:p>
        </p:txBody>
      </p:sp>
      <p:sp>
        <p:nvSpPr>
          <p:cNvPr id="22" name="Ellips 21">
            <a:extLst>
              <a:ext uri="{FF2B5EF4-FFF2-40B4-BE49-F238E27FC236}">
                <a16:creationId xmlns:a16="http://schemas.microsoft.com/office/drawing/2014/main" id="{506FDD20-6F9B-3D34-A821-731A8AEFB978}"/>
              </a:ext>
            </a:extLst>
          </p:cNvPr>
          <p:cNvSpPr/>
          <p:nvPr/>
        </p:nvSpPr>
        <p:spPr>
          <a:xfrm>
            <a:off x="8218604" y="3003398"/>
            <a:ext cx="748000" cy="514094"/>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a:solidFill>
                  <a:srgbClr val="000000"/>
                </a:solidFill>
                <a:latin typeface="Calibri Light" panose="020F0302020204030204" pitchFamily="34" charset="0"/>
                <a:cs typeface="Calibri Light" panose="020F0302020204030204" pitchFamily="34" charset="0"/>
              </a:rPr>
              <a:t>Polis</a:t>
            </a:r>
          </a:p>
        </p:txBody>
      </p:sp>
      <p:sp>
        <p:nvSpPr>
          <p:cNvPr id="23" name="Ellips 22">
            <a:extLst>
              <a:ext uri="{FF2B5EF4-FFF2-40B4-BE49-F238E27FC236}">
                <a16:creationId xmlns:a16="http://schemas.microsoft.com/office/drawing/2014/main" id="{C7B2F6BA-FDC3-A438-90D1-3959DC942BEB}"/>
              </a:ext>
            </a:extLst>
          </p:cNvPr>
          <p:cNvSpPr/>
          <p:nvPr/>
        </p:nvSpPr>
        <p:spPr>
          <a:xfrm>
            <a:off x="8608567" y="3587643"/>
            <a:ext cx="1236134" cy="473465"/>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50">
                <a:solidFill>
                  <a:srgbClr val="000000"/>
                </a:solidFill>
                <a:latin typeface="Calibri Light" panose="020F0302020204030204" pitchFamily="34" charset="0"/>
                <a:cs typeface="Calibri Light" panose="020F0302020204030204" pitchFamily="34" charset="0"/>
              </a:rPr>
              <a:t>Hyresvärdar</a:t>
            </a:r>
          </a:p>
        </p:txBody>
      </p:sp>
      <p:sp>
        <p:nvSpPr>
          <p:cNvPr id="24" name="Ellips 23">
            <a:extLst>
              <a:ext uri="{FF2B5EF4-FFF2-40B4-BE49-F238E27FC236}">
                <a16:creationId xmlns:a16="http://schemas.microsoft.com/office/drawing/2014/main" id="{37B49C7F-AF14-A01F-C65D-002ED37F594F}"/>
              </a:ext>
            </a:extLst>
          </p:cNvPr>
          <p:cNvSpPr/>
          <p:nvPr/>
        </p:nvSpPr>
        <p:spPr>
          <a:xfrm>
            <a:off x="3670301" y="5690043"/>
            <a:ext cx="1423701" cy="346691"/>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50">
                <a:solidFill>
                  <a:srgbClr val="000000"/>
                </a:solidFill>
                <a:latin typeface="Calibri Light" panose="020F0302020204030204" pitchFamily="34" charset="0"/>
                <a:cs typeface="Calibri Light" panose="020F0302020204030204" pitchFamily="34" charset="0"/>
              </a:rPr>
              <a:t>Försörjnings-stöd</a:t>
            </a:r>
          </a:p>
        </p:txBody>
      </p:sp>
      <p:sp>
        <p:nvSpPr>
          <p:cNvPr id="25" name="Ellips 24">
            <a:extLst>
              <a:ext uri="{FF2B5EF4-FFF2-40B4-BE49-F238E27FC236}">
                <a16:creationId xmlns:a16="http://schemas.microsoft.com/office/drawing/2014/main" id="{7EDF4ACE-7C73-451E-4B0A-C17AEBEF67C4}"/>
              </a:ext>
            </a:extLst>
          </p:cNvPr>
          <p:cNvSpPr/>
          <p:nvPr/>
        </p:nvSpPr>
        <p:spPr>
          <a:xfrm>
            <a:off x="4919328" y="3276539"/>
            <a:ext cx="635000" cy="473465"/>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a:solidFill>
                  <a:schemeClr val="tx1"/>
                </a:solidFill>
                <a:latin typeface="Calibri Light" panose="020F0302020204030204" pitchFamily="34" charset="0"/>
                <a:cs typeface="Calibri Light" panose="020F0302020204030204" pitchFamily="34" charset="0"/>
              </a:rPr>
              <a:t>IPS</a:t>
            </a:r>
          </a:p>
        </p:txBody>
      </p:sp>
      <p:sp>
        <p:nvSpPr>
          <p:cNvPr id="26" name="Ellips 25">
            <a:extLst>
              <a:ext uri="{FF2B5EF4-FFF2-40B4-BE49-F238E27FC236}">
                <a16:creationId xmlns:a16="http://schemas.microsoft.com/office/drawing/2014/main" id="{EE12CFB6-3784-B549-3F8D-3F3658249F3C}"/>
              </a:ext>
            </a:extLst>
          </p:cNvPr>
          <p:cNvSpPr/>
          <p:nvPr/>
        </p:nvSpPr>
        <p:spPr>
          <a:xfrm>
            <a:off x="6850960" y="2940617"/>
            <a:ext cx="733150" cy="524933"/>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400">
                <a:solidFill>
                  <a:schemeClr val="tx1"/>
                </a:solidFill>
                <a:latin typeface="Calibri Light" panose="020F0302020204030204" pitchFamily="34" charset="0"/>
                <a:cs typeface="Calibri Light" panose="020F0302020204030204" pitchFamily="34" charset="0"/>
              </a:rPr>
              <a:t>HVB</a:t>
            </a:r>
          </a:p>
        </p:txBody>
      </p:sp>
      <p:sp>
        <p:nvSpPr>
          <p:cNvPr id="27" name="Ellips 26">
            <a:extLst>
              <a:ext uri="{FF2B5EF4-FFF2-40B4-BE49-F238E27FC236}">
                <a16:creationId xmlns:a16="http://schemas.microsoft.com/office/drawing/2014/main" id="{786CC88E-0794-0ACF-667B-8D1A10148B5D}"/>
              </a:ext>
            </a:extLst>
          </p:cNvPr>
          <p:cNvSpPr/>
          <p:nvPr/>
        </p:nvSpPr>
        <p:spPr>
          <a:xfrm>
            <a:off x="9194468" y="4169633"/>
            <a:ext cx="1016000" cy="571701"/>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50">
                <a:solidFill>
                  <a:srgbClr val="000000"/>
                </a:solidFill>
                <a:latin typeface="Calibri Light" panose="020F0302020204030204" pitchFamily="34" charset="0"/>
                <a:cs typeface="Calibri Light" panose="020F0302020204030204" pitchFamily="34" charset="0"/>
              </a:rPr>
              <a:t>Målsägar-biträden</a:t>
            </a:r>
          </a:p>
        </p:txBody>
      </p:sp>
      <p:sp>
        <p:nvSpPr>
          <p:cNvPr id="28" name="Ellips 27">
            <a:extLst>
              <a:ext uri="{FF2B5EF4-FFF2-40B4-BE49-F238E27FC236}">
                <a16:creationId xmlns:a16="http://schemas.microsoft.com/office/drawing/2014/main" id="{C769A4A2-906A-66ED-B89D-D822366E5C44}"/>
              </a:ext>
            </a:extLst>
          </p:cNvPr>
          <p:cNvSpPr/>
          <p:nvPr/>
        </p:nvSpPr>
        <p:spPr>
          <a:xfrm>
            <a:off x="4896809" y="3899225"/>
            <a:ext cx="1047197" cy="626635"/>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50">
                <a:solidFill>
                  <a:srgbClr val="000000"/>
                </a:solidFill>
                <a:latin typeface="Calibri Light" panose="020F0302020204030204" pitchFamily="34" charset="0"/>
                <a:cs typeface="Calibri Light" panose="020F0302020204030204" pitchFamily="34" charset="0"/>
              </a:rPr>
              <a:t>Vuxen</a:t>
            </a:r>
            <a:r>
              <a:rPr lang="sv-SE" sz="1050">
                <a:solidFill>
                  <a:schemeClr val="tx1"/>
                </a:solidFill>
                <a:latin typeface="Calibri Light" panose="020F0302020204030204" pitchFamily="34" charset="0"/>
                <a:cs typeface="Calibri Light" panose="020F0302020204030204" pitchFamily="34" charset="0"/>
              </a:rPr>
              <a:t>/</a:t>
            </a:r>
          </a:p>
          <a:p>
            <a:pPr algn="ctr"/>
            <a:r>
              <a:rPr lang="sv-SE" sz="1050">
                <a:solidFill>
                  <a:srgbClr val="000000"/>
                </a:solidFill>
                <a:latin typeface="Calibri Light" panose="020F0302020204030204" pitchFamily="34" charset="0"/>
                <a:cs typeface="Calibri Light" panose="020F0302020204030204" pitchFamily="34" charset="0"/>
              </a:rPr>
              <a:t>beroende</a:t>
            </a:r>
          </a:p>
        </p:txBody>
      </p:sp>
      <p:sp>
        <p:nvSpPr>
          <p:cNvPr id="29" name="Ellips 28">
            <a:extLst>
              <a:ext uri="{FF2B5EF4-FFF2-40B4-BE49-F238E27FC236}">
                <a16:creationId xmlns:a16="http://schemas.microsoft.com/office/drawing/2014/main" id="{E81B62CC-A63E-48FC-A07A-D268CAC27708}"/>
              </a:ext>
            </a:extLst>
          </p:cNvPr>
          <p:cNvSpPr/>
          <p:nvPr/>
        </p:nvSpPr>
        <p:spPr>
          <a:xfrm>
            <a:off x="3280593" y="4859868"/>
            <a:ext cx="1267069" cy="651267"/>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50">
                <a:solidFill>
                  <a:srgbClr val="000000"/>
                </a:solidFill>
                <a:latin typeface="Calibri Light" panose="020F0302020204030204" pitchFamily="34" charset="0"/>
                <a:cs typeface="Calibri Light" panose="020F0302020204030204" pitchFamily="34" charset="0"/>
              </a:rPr>
              <a:t>Budget-</a:t>
            </a:r>
            <a:r>
              <a:rPr lang="sv-SE" sz="1050">
                <a:solidFill>
                  <a:schemeClr val="tx1"/>
                </a:solidFill>
                <a:latin typeface="Calibri Light" panose="020F0302020204030204" pitchFamily="34" charset="0"/>
                <a:cs typeface="Calibri Light" panose="020F0302020204030204" pitchFamily="34" charset="0"/>
              </a:rPr>
              <a:t> </a:t>
            </a:r>
            <a:r>
              <a:rPr lang="sv-SE" sz="1050">
                <a:solidFill>
                  <a:srgbClr val="000000"/>
                </a:solidFill>
                <a:latin typeface="Calibri Light" panose="020F0302020204030204" pitchFamily="34" charset="0"/>
                <a:cs typeface="Calibri Light" panose="020F0302020204030204" pitchFamily="34" charset="0"/>
              </a:rPr>
              <a:t>och</a:t>
            </a:r>
            <a:r>
              <a:rPr lang="sv-SE" sz="1050">
                <a:solidFill>
                  <a:schemeClr val="tx1"/>
                </a:solidFill>
                <a:latin typeface="Calibri Light" panose="020F0302020204030204" pitchFamily="34" charset="0"/>
                <a:cs typeface="Calibri Light" panose="020F0302020204030204" pitchFamily="34" charset="0"/>
              </a:rPr>
              <a:t> </a:t>
            </a:r>
            <a:r>
              <a:rPr lang="sv-SE" sz="1050">
                <a:solidFill>
                  <a:srgbClr val="000000"/>
                </a:solidFill>
                <a:latin typeface="Calibri Light" panose="020F0302020204030204" pitchFamily="34" charset="0"/>
                <a:cs typeface="Calibri Light" panose="020F0302020204030204" pitchFamily="34" charset="0"/>
              </a:rPr>
              <a:t>skuldrådgivningen</a:t>
            </a:r>
          </a:p>
        </p:txBody>
      </p:sp>
      <p:sp>
        <p:nvSpPr>
          <p:cNvPr id="30" name="Ellips 29">
            <a:extLst>
              <a:ext uri="{FF2B5EF4-FFF2-40B4-BE49-F238E27FC236}">
                <a16:creationId xmlns:a16="http://schemas.microsoft.com/office/drawing/2014/main" id="{C39C3EF6-5490-0417-5CE3-3D850A959F74}"/>
              </a:ext>
            </a:extLst>
          </p:cNvPr>
          <p:cNvSpPr/>
          <p:nvPr/>
        </p:nvSpPr>
        <p:spPr>
          <a:xfrm>
            <a:off x="6183601" y="3937002"/>
            <a:ext cx="1267069" cy="473465"/>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50">
                <a:solidFill>
                  <a:srgbClr val="000000"/>
                </a:solidFill>
                <a:latin typeface="Calibri Light" panose="020F0302020204030204" pitchFamily="34" charset="0"/>
                <a:cs typeface="Calibri Light" panose="020F0302020204030204" pitchFamily="34" charset="0"/>
              </a:rPr>
              <a:t>Funktions-stöd</a:t>
            </a:r>
          </a:p>
        </p:txBody>
      </p:sp>
      <p:sp>
        <p:nvSpPr>
          <p:cNvPr id="31" name="Ellips 30">
            <a:extLst>
              <a:ext uri="{FF2B5EF4-FFF2-40B4-BE49-F238E27FC236}">
                <a16:creationId xmlns:a16="http://schemas.microsoft.com/office/drawing/2014/main" id="{3E01CA9C-31F1-635C-D76C-F70327031F2C}"/>
              </a:ext>
            </a:extLst>
          </p:cNvPr>
          <p:cNvSpPr/>
          <p:nvPr/>
        </p:nvSpPr>
        <p:spPr>
          <a:xfrm>
            <a:off x="5054600" y="4795089"/>
            <a:ext cx="1267069" cy="421675"/>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50">
                <a:solidFill>
                  <a:srgbClr val="000000"/>
                </a:solidFill>
                <a:latin typeface="Calibri Light" panose="020F0302020204030204" pitchFamily="34" charset="0"/>
                <a:cs typeface="Calibri Light" panose="020F0302020204030204" pitchFamily="34" charset="0"/>
              </a:rPr>
              <a:t>Öppenvård</a:t>
            </a:r>
          </a:p>
        </p:txBody>
      </p:sp>
      <p:sp>
        <p:nvSpPr>
          <p:cNvPr id="32" name="Ellips 31">
            <a:extLst>
              <a:ext uri="{FF2B5EF4-FFF2-40B4-BE49-F238E27FC236}">
                <a16:creationId xmlns:a16="http://schemas.microsoft.com/office/drawing/2014/main" id="{6323A036-416B-57F1-E425-1D297E86DE97}"/>
              </a:ext>
            </a:extLst>
          </p:cNvPr>
          <p:cNvSpPr/>
          <p:nvPr/>
        </p:nvSpPr>
        <p:spPr>
          <a:xfrm>
            <a:off x="7158626" y="3578454"/>
            <a:ext cx="1064080" cy="343101"/>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50">
                <a:solidFill>
                  <a:srgbClr val="000000"/>
                </a:solidFill>
                <a:latin typeface="Calibri Light" panose="020F0302020204030204" pitchFamily="34" charset="0"/>
                <a:cs typeface="Calibri Light" panose="020F0302020204030204" pitchFamily="34" charset="0"/>
              </a:rPr>
              <a:t>God</a:t>
            </a:r>
            <a:r>
              <a:rPr lang="sv-SE" sz="1050">
                <a:solidFill>
                  <a:schemeClr val="tx1"/>
                </a:solidFill>
                <a:latin typeface="Calibri Light" panose="020F0302020204030204" pitchFamily="34" charset="0"/>
                <a:cs typeface="Calibri Light" panose="020F0302020204030204" pitchFamily="34" charset="0"/>
              </a:rPr>
              <a:t> </a:t>
            </a:r>
            <a:r>
              <a:rPr lang="sv-SE" sz="1050">
                <a:solidFill>
                  <a:srgbClr val="000000"/>
                </a:solidFill>
                <a:latin typeface="Calibri Light" panose="020F0302020204030204" pitchFamily="34" charset="0"/>
                <a:cs typeface="Calibri Light" panose="020F0302020204030204" pitchFamily="34" charset="0"/>
              </a:rPr>
              <a:t>man</a:t>
            </a:r>
          </a:p>
        </p:txBody>
      </p:sp>
      <p:sp>
        <p:nvSpPr>
          <p:cNvPr id="33" name="Ellips 32">
            <a:extLst>
              <a:ext uri="{FF2B5EF4-FFF2-40B4-BE49-F238E27FC236}">
                <a16:creationId xmlns:a16="http://schemas.microsoft.com/office/drawing/2014/main" id="{814EADD0-6365-BD91-B8B3-1BFD5866D4AB}"/>
              </a:ext>
            </a:extLst>
          </p:cNvPr>
          <p:cNvSpPr/>
          <p:nvPr/>
        </p:nvSpPr>
        <p:spPr>
          <a:xfrm>
            <a:off x="5693292" y="3294156"/>
            <a:ext cx="1016000" cy="473465"/>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50">
                <a:solidFill>
                  <a:srgbClr val="000000"/>
                </a:solidFill>
                <a:latin typeface="Calibri Light" panose="020F0302020204030204" pitchFamily="34" charset="0"/>
                <a:cs typeface="Calibri Light" panose="020F0302020204030204" pitchFamily="34" charset="0"/>
              </a:rPr>
              <a:t>Anhöriga</a:t>
            </a:r>
          </a:p>
        </p:txBody>
      </p:sp>
      <p:sp>
        <p:nvSpPr>
          <p:cNvPr id="34" name="Ellips 33">
            <a:extLst>
              <a:ext uri="{FF2B5EF4-FFF2-40B4-BE49-F238E27FC236}">
                <a16:creationId xmlns:a16="http://schemas.microsoft.com/office/drawing/2014/main" id="{23FB3575-5354-7D2A-E79C-EF297ABC3B09}"/>
              </a:ext>
            </a:extLst>
          </p:cNvPr>
          <p:cNvSpPr/>
          <p:nvPr/>
        </p:nvSpPr>
        <p:spPr>
          <a:xfrm>
            <a:off x="8704260" y="5579085"/>
            <a:ext cx="1066273" cy="309901"/>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50">
                <a:solidFill>
                  <a:srgbClr val="000000"/>
                </a:solidFill>
                <a:latin typeface="Calibri Light" panose="020F0302020204030204" pitchFamily="34" charset="0"/>
                <a:cs typeface="Calibri Light" panose="020F0302020204030204" pitchFamily="34" charset="0"/>
              </a:rPr>
              <a:t>Coacher</a:t>
            </a:r>
          </a:p>
        </p:txBody>
      </p:sp>
      <p:sp>
        <p:nvSpPr>
          <p:cNvPr id="35" name="Ellips 34">
            <a:extLst>
              <a:ext uri="{FF2B5EF4-FFF2-40B4-BE49-F238E27FC236}">
                <a16:creationId xmlns:a16="http://schemas.microsoft.com/office/drawing/2014/main" id="{356934FC-22D1-428D-44C5-0F528B6BBE05}"/>
              </a:ext>
            </a:extLst>
          </p:cNvPr>
          <p:cNvSpPr/>
          <p:nvPr/>
        </p:nvSpPr>
        <p:spPr>
          <a:xfrm>
            <a:off x="6776267" y="5666217"/>
            <a:ext cx="1131601" cy="370517"/>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50">
                <a:solidFill>
                  <a:srgbClr val="000000"/>
                </a:solidFill>
                <a:latin typeface="Calibri Light" panose="020F0302020204030204" pitchFamily="34" charset="0"/>
                <a:cs typeface="Calibri Light" panose="020F0302020204030204" pitchFamily="34" charset="0"/>
              </a:rPr>
              <a:t>Hemtjänst</a:t>
            </a:r>
          </a:p>
        </p:txBody>
      </p:sp>
      <p:sp>
        <p:nvSpPr>
          <p:cNvPr id="36" name="Ellips 35">
            <a:extLst>
              <a:ext uri="{FF2B5EF4-FFF2-40B4-BE49-F238E27FC236}">
                <a16:creationId xmlns:a16="http://schemas.microsoft.com/office/drawing/2014/main" id="{0E8FFF1E-85AA-44B0-7394-7DB6422C6DED}"/>
              </a:ext>
            </a:extLst>
          </p:cNvPr>
          <p:cNvSpPr/>
          <p:nvPr/>
        </p:nvSpPr>
        <p:spPr>
          <a:xfrm>
            <a:off x="6776267" y="4669838"/>
            <a:ext cx="1215529" cy="645839"/>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50">
                <a:solidFill>
                  <a:srgbClr val="000000"/>
                </a:solidFill>
                <a:latin typeface="Calibri Light" panose="020F0302020204030204" pitchFamily="34" charset="0"/>
                <a:cs typeface="Calibri Light" panose="020F0302020204030204" pitchFamily="34" charset="0"/>
              </a:rPr>
              <a:t>Vårdcentral för hemlösa</a:t>
            </a:r>
          </a:p>
        </p:txBody>
      </p:sp>
      <p:sp>
        <p:nvSpPr>
          <p:cNvPr id="37" name="Ellips 36">
            <a:extLst>
              <a:ext uri="{FF2B5EF4-FFF2-40B4-BE49-F238E27FC236}">
                <a16:creationId xmlns:a16="http://schemas.microsoft.com/office/drawing/2014/main" id="{98E25107-3F30-FC75-259E-D1BCBD8E953F}"/>
              </a:ext>
            </a:extLst>
          </p:cNvPr>
          <p:cNvSpPr/>
          <p:nvPr/>
        </p:nvSpPr>
        <p:spPr>
          <a:xfrm>
            <a:off x="2319867" y="3800866"/>
            <a:ext cx="1016000" cy="368767"/>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50">
                <a:solidFill>
                  <a:srgbClr val="000000"/>
                </a:solidFill>
                <a:latin typeface="Calibri Light" panose="020F0302020204030204" pitchFamily="34" charset="0"/>
                <a:cs typeface="Calibri Light" panose="020F0302020204030204" pitchFamily="34" charset="0"/>
              </a:rPr>
              <a:t>Tandvård</a:t>
            </a:r>
          </a:p>
        </p:txBody>
      </p:sp>
      <p:sp>
        <p:nvSpPr>
          <p:cNvPr id="38" name="Ellips 37">
            <a:extLst>
              <a:ext uri="{FF2B5EF4-FFF2-40B4-BE49-F238E27FC236}">
                <a16:creationId xmlns:a16="http://schemas.microsoft.com/office/drawing/2014/main" id="{3AB89BA2-DE25-CA7E-B7C6-7181B3A4DADA}"/>
              </a:ext>
            </a:extLst>
          </p:cNvPr>
          <p:cNvSpPr/>
          <p:nvPr/>
        </p:nvSpPr>
        <p:spPr>
          <a:xfrm>
            <a:off x="7907868" y="4169633"/>
            <a:ext cx="1131124" cy="364887"/>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50">
                <a:solidFill>
                  <a:srgbClr val="000000"/>
                </a:solidFill>
                <a:latin typeface="Calibri Light" panose="020F0302020204030204" pitchFamily="34" charset="0"/>
                <a:cs typeface="Calibri Light" panose="020F0302020204030204" pitchFamily="34" charset="0"/>
              </a:rPr>
              <a:t>Personliga ombud</a:t>
            </a:r>
          </a:p>
        </p:txBody>
      </p:sp>
      <p:sp>
        <p:nvSpPr>
          <p:cNvPr id="39" name="Ellips 38">
            <a:extLst>
              <a:ext uri="{FF2B5EF4-FFF2-40B4-BE49-F238E27FC236}">
                <a16:creationId xmlns:a16="http://schemas.microsoft.com/office/drawing/2014/main" id="{F7A9B2DB-EC83-5A68-EFA0-09880301A985}"/>
              </a:ext>
            </a:extLst>
          </p:cNvPr>
          <p:cNvSpPr/>
          <p:nvPr/>
        </p:nvSpPr>
        <p:spPr>
          <a:xfrm>
            <a:off x="8253059" y="4897175"/>
            <a:ext cx="1571867" cy="407982"/>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50">
                <a:solidFill>
                  <a:srgbClr val="000000"/>
                </a:solidFill>
                <a:latin typeface="Calibri Light" panose="020F0302020204030204" pitchFamily="34" charset="0"/>
                <a:cs typeface="Calibri Light" panose="020F0302020204030204" pitchFamily="34" charset="0"/>
              </a:rPr>
              <a:t>Störningsjouren</a:t>
            </a:r>
          </a:p>
        </p:txBody>
      </p:sp>
      <p:sp>
        <p:nvSpPr>
          <p:cNvPr id="40" name="Ellips 39">
            <a:extLst>
              <a:ext uri="{FF2B5EF4-FFF2-40B4-BE49-F238E27FC236}">
                <a16:creationId xmlns:a16="http://schemas.microsoft.com/office/drawing/2014/main" id="{8BAC1B8E-3524-0F31-796F-473E9ADA45A0}"/>
              </a:ext>
            </a:extLst>
          </p:cNvPr>
          <p:cNvSpPr/>
          <p:nvPr/>
        </p:nvSpPr>
        <p:spPr>
          <a:xfrm>
            <a:off x="5220211" y="5511135"/>
            <a:ext cx="1242605" cy="525599"/>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50">
                <a:solidFill>
                  <a:srgbClr val="000000"/>
                </a:solidFill>
                <a:latin typeface="Calibri Light" panose="020F0302020204030204" pitchFamily="34" charset="0"/>
                <a:cs typeface="Calibri Light" panose="020F0302020204030204" pitchFamily="34" charset="0"/>
              </a:rPr>
              <a:t>Behandlings- gruppen</a:t>
            </a:r>
          </a:p>
        </p:txBody>
      </p:sp>
      <p:sp>
        <p:nvSpPr>
          <p:cNvPr id="41" name="Ellips 40">
            <a:extLst>
              <a:ext uri="{FF2B5EF4-FFF2-40B4-BE49-F238E27FC236}">
                <a16:creationId xmlns:a16="http://schemas.microsoft.com/office/drawing/2014/main" id="{AE03F3F5-03F0-FBAC-52B3-314EE38C656F}"/>
              </a:ext>
            </a:extLst>
          </p:cNvPr>
          <p:cNvSpPr/>
          <p:nvPr/>
        </p:nvSpPr>
        <p:spPr>
          <a:xfrm>
            <a:off x="9194468" y="1643843"/>
            <a:ext cx="1016000" cy="455891"/>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50">
                <a:solidFill>
                  <a:srgbClr val="000000"/>
                </a:solidFill>
                <a:latin typeface="Calibri Light" panose="020F0302020204030204" pitchFamily="34" charset="0"/>
                <a:cs typeface="Calibri Light" panose="020F0302020204030204" pitchFamily="34" charset="0"/>
              </a:rPr>
              <a:t>Haga-teamet</a:t>
            </a:r>
          </a:p>
        </p:txBody>
      </p:sp>
      <p:sp>
        <p:nvSpPr>
          <p:cNvPr id="42" name="Ellips 41">
            <a:extLst>
              <a:ext uri="{FF2B5EF4-FFF2-40B4-BE49-F238E27FC236}">
                <a16:creationId xmlns:a16="http://schemas.microsoft.com/office/drawing/2014/main" id="{EE570EA5-25A1-C994-EC97-875797FBF0A8}"/>
              </a:ext>
            </a:extLst>
          </p:cNvPr>
          <p:cNvSpPr/>
          <p:nvPr/>
        </p:nvSpPr>
        <p:spPr>
          <a:xfrm>
            <a:off x="9237395" y="2396066"/>
            <a:ext cx="1015999" cy="355508"/>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50">
                <a:solidFill>
                  <a:srgbClr val="000000"/>
                </a:solidFill>
                <a:latin typeface="Calibri Light" panose="020F0302020204030204" pitchFamily="34" charset="0"/>
                <a:cs typeface="Calibri Light" panose="020F0302020204030204" pitchFamily="34" charset="0"/>
              </a:rPr>
              <a:t>Spel-beroende</a:t>
            </a:r>
          </a:p>
        </p:txBody>
      </p:sp>
      <p:sp>
        <p:nvSpPr>
          <p:cNvPr id="43" name="Ellips 42">
            <a:extLst>
              <a:ext uri="{FF2B5EF4-FFF2-40B4-BE49-F238E27FC236}">
                <a16:creationId xmlns:a16="http://schemas.microsoft.com/office/drawing/2014/main" id="{7C36922F-9A54-5C1A-7EA2-634EAC25BD96}"/>
              </a:ext>
            </a:extLst>
          </p:cNvPr>
          <p:cNvSpPr/>
          <p:nvPr/>
        </p:nvSpPr>
        <p:spPr>
          <a:xfrm>
            <a:off x="9194468" y="2994932"/>
            <a:ext cx="937574" cy="355508"/>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1050">
                <a:solidFill>
                  <a:srgbClr val="000000"/>
                </a:solidFill>
                <a:latin typeface="Calibri Light" panose="020F0302020204030204" pitchFamily="34" charset="0"/>
                <a:cs typeface="Calibri Light" panose="020F0302020204030204" pitchFamily="34" charset="0"/>
              </a:rPr>
              <a:t>Kriminalvården</a:t>
            </a:r>
          </a:p>
        </p:txBody>
      </p:sp>
    </p:spTree>
    <p:extLst>
      <p:ext uri="{BB962C8B-B14F-4D97-AF65-F5344CB8AC3E}">
        <p14:creationId xmlns:p14="http://schemas.microsoft.com/office/powerpoint/2010/main" val="379729536"/>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A97B2A-A509-6CDC-B629-0FF79DDA91AE}"/>
              </a:ext>
            </a:extLst>
          </p:cNvPr>
          <p:cNvSpPr>
            <a:spLocks noGrp="1"/>
          </p:cNvSpPr>
          <p:nvPr>
            <p:ph type="title"/>
          </p:nvPr>
        </p:nvSpPr>
        <p:spPr/>
        <p:txBody>
          <a:bodyPr/>
          <a:lstStyle/>
          <a:p>
            <a:r>
              <a:rPr lang="sv-SE" sz="2000">
                <a:latin typeface="Century Gothic"/>
              </a:rPr>
              <a:t>Kommentarer från patienter/klienter</a:t>
            </a:r>
          </a:p>
        </p:txBody>
      </p:sp>
      <p:sp>
        <p:nvSpPr>
          <p:cNvPr id="5" name="Platshållare för text 4">
            <a:extLst>
              <a:ext uri="{FF2B5EF4-FFF2-40B4-BE49-F238E27FC236}">
                <a16:creationId xmlns:a16="http://schemas.microsoft.com/office/drawing/2014/main" id="{56B1DA1B-94CB-9339-580C-0A80AB8F3CB6}"/>
              </a:ext>
            </a:extLst>
          </p:cNvPr>
          <p:cNvSpPr>
            <a:spLocks noGrp="1"/>
          </p:cNvSpPr>
          <p:nvPr>
            <p:ph type="body" sz="quarter" idx="13"/>
          </p:nvPr>
        </p:nvSpPr>
        <p:spPr>
          <a:xfrm>
            <a:off x="696000" y="1082519"/>
            <a:ext cx="10971464" cy="3480846"/>
          </a:xfrm>
        </p:spPr>
        <p:txBody>
          <a:bodyPr/>
          <a:lstStyle/>
          <a:p>
            <a:pPr marL="0" indent="0">
              <a:buNone/>
            </a:pPr>
            <a:r>
              <a:rPr lang="sv-SE"/>
              <a:t>-”</a:t>
            </a:r>
            <a:r>
              <a:rPr lang="sv-SE" sz="1600"/>
              <a:t> Om jag inte haft ACT hade jag troligtvis suttit i fängelse nu eller så hade jag varit död.”</a:t>
            </a:r>
          </a:p>
          <a:p>
            <a:pPr marL="0" indent="0">
              <a:buNone/>
            </a:pPr>
            <a:r>
              <a:rPr lang="sv-SE" sz="1600"/>
              <a:t>-” Jag vågar vara helt ärlig om jag har tagit något utan att jag åker ut från mottagningen.”</a:t>
            </a:r>
          </a:p>
          <a:p>
            <a:pPr marL="0" indent="0">
              <a:buNone/>
            </a:pPr>
            <a:r>
              <a:rPr lang="sv-SE" sz="1600"/>
              <a:t>-” Samarbetet, att alla kan allt om mig och jag slipper berätta samma saker om igen.”</a:t>
            </a:r>
          </a:p>
          <a:p>
            <a:pPr marL="0" indent="0">
              <a:buNone/>
            </a:pPr>
            <a:r>
              <a:rPr lang="sv-SE" sz="1600"/>
              <a:t>-” Jag tror inte det finns någon bättre i Sverige men det finns ju saker som kan bli bättre, t ex samtal med någon som upplevt saker själv.”  (Peer support)</a:t>
            </a:r>
          </a:p>
          <a:p>
            <a:pPr marL="0" indent="0">
              <a:buNone/>
            </a:pPr>
            <a:r>
              <a:rPr lang="sv-SE" sz="1600"/>
              <a:t>- ” Utan ACT hade jag inte levt idag.”</a:t>
            </a:r>
          </a:p>
          <a:p>
            <a:pPr marL="0" indent="0">
              <a:buNone/>
            </a:pPr>
            <a:r>
              <a:rPr lang="sv-SE" sz="1600"/>
              <a:t>- ”ACT är det bästa som hänt mig, hade jag inte haft er hade jag varit hemlös och levt som en luffare. Ni har hjälpt mig med alla kontakter runt mig.”</a:t>
            </a:r>
          </a:p>
          <a:p>
            <a:pPr marL="0" indent="0">
              <a:buNone/>
            </a:pPr>
            <a:endParaRPr lang="sv-SE" sz="1600"/>
          </a:p>
          <a:p>
            <a:pPr marL="0" indent="0">
              <a:buNone/>
            </a:pPr>
            <a:r>
              <a:rPr lang="sv-SE" b="1"/>
              <a:t>Omdöme ifrån samverkansaktörer</a:t>
            </a:r>
          </a:p>
          <a:p>
            <a:pPr marL="0" indent="0">
              <a:buNone/>
            </a:pPr>
            <a:r>
              <a:rPr lang="sv-SE" sz="1600"/>
              <a:t>-"Er </a:t>
            </a:r>
            <a:r>
              <a:rPr lang="sv-SE" sz="1600" err="1"/>
              <a:t>flexibiltet</a:t>
            </a:r>
            <a:r>
              <a:rPr lang="sv-SE" sz="1600"/>
              <a:t> gör arbetet enklare för oss"</a:t>
            </a:r>
          </a:p>
          <a:p>
            <a:pPr marL="0" indent="0">
              <a:buNone/>
            </a:pPr>
            <a:r>
              <a:rPr lang="sv-SE" sz="1600"/>
              <a:t>-"Vi önskar att fler av våra klienter hade ACT"</a:t>
            </a:r>
          </a:p>
          <a:p>
            <a:pPr marL="0" indent="0">
              <a:buNone/>
            </a:pPr>
            <a:endParaRPr lang="sv-SE" sz="1600"/>
          </a:p>
        </p:txBody>
      </p:sp>
    </p:spTree>
    <p:extLst>
      <p:ext uri="{BB962C8B-B14F-4D97-AF65-F5344CB8AC3E}">
        <p14:creationId xmlns:p14="http://schemas.microsoft.com/office/powerpoint/2010/main" val="100680464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9676A5-ACA5-4FAB-A06B-328114ABBC76}"/>
              </a:ext>
            </a:extLst>
          </p:cNvPr>
          <p:cNvSpPr>
            <a:spLocks noGrp="1"/>
          </p:cNvSpPr>
          <p:nvPr>
            <p:ph type="title"/>
          </p:nvPr>
        </p:nvSpPr>
        <p:spPr>
          <a:xfrm>
            <a:off x="640080" y="559293"/>
            <a:ext cx="4368602" cy="755251"/>
          </a:xfrm>
        </p:spPr>
        <p:txBody>
          <a:bodyPr anchor="b">
            <a:normAutofit/>
          </a:bodyPr>
          <a:lstStyle/>
          <a:p>
            <a:r>
              <a:rPr lang="sv-SE" sz="5400">
                <a:cs typeface="Calibri Light"/>
              </a:rPr>
              <a:t>Frågor</a:t>
            </a:r>
            <a:endParaRPr lang="sv-SE" sz="5400"/>
          </a:p>
        </p:txBody>
      </p:sp>
      <p:sp>
        <p:nvSpPr>
          <p:cNvPr id="3" name="Platshållare för innehåll 2">
            <a:extLst>
              <a:ext uri="{FF2B5EF4-FFF2-40B4-BE49-F238E27FC236}">
                <a16:creationId xmlns:a16="http://schemas.microsoft.com/office/drawing/2014/main" id="{C924D25B-D917-4A5B-B8C5-184C0CB99551}"/>
              </a:ext>
            </a:extLst>
          </p:cNvPr>
          <p:cNvSpPr>
            <a:spLocks noGrp="1"/>
          </p:cNvSpPr>
          <p:nvPr>
            <p:ph idx="1"/>
          </p:nvPr>
        </p:nvSpPr>
        <p:spPr>
          <a:xfrm>
            <a:off x="640080" y="1388224"/>
            <a:ext cx="4243589" cy="4704275"/>
          </a:xfrm>
        </p:spPr>
        <p:txBody>
          <a:bodyPr vert="horz" lIns="0" tIns="45720" rIns="0" bIns="45720" rtlCol="0" anchor="t">
            <a:noAutofit/>
          </a:bodyPr>
          <a:lstStyle/>
          <a:p>
            <a:pPr marL="0" indent="0">
              <a:buNone/>
            </a:pPr>
            <a:endParaRPr lang="sv-SE" sz="1400">
              <a:latin typeface="Calibri Light" panose="020F0302020204030204" pitchFamily="34" charset="0"/>
              <a:cs typeface="Calibri Light" panose="020F0302020204030204" pitchFamily="34" charset="0"/>
            </a:endParaRPr>
          </a:p>
          <a:p>
            <a:pPr marL="0" indent="0">
              <a:buNone/>
            </a:pPr>
            <a:endParaRPr lang="sv-SE" sz="1400">
              <a:latin typeface="Calibri Light" panose="020F0302020204030204" pitchFamily="34" charset="0"/>
              <a:cs typeface="Calibri Light" panose="020F0302020204030204" pitchFamily="34" charset="0"/>
            </a:endParaRPr>
          </a:p>
        </p:txBody>
      </p:sp>
      <p:pic>
        <p:nvPicPr>
          <p:cNvPr id="6" name="Bildobjekt 6">
            <a:extLst>
              <a:ext uri="{FF2B5EF4-FFF2-40B4-BE49-F238E27FC236}">
                <a16:creationId xmlns:a16="http://schemas.microsoft.com/office/drawing/2014/main" id="{985C0D52-AC4A-41CA-A752-04A2EB94F0ED}"/>
              </a:ext>
            </a:extLst>
          </p:cNvPr>
          <p:cNvPicPr>
            <a:picLocks noChangeAspect="1"/>
          </p:cNvPicPr>
          <p:nvPr/>
        </p:nvPicPr>
        <p:blipFill rotWithShape="1">
          <a:blip r:embed="rId2"/>
          <a:srcRect l="8643" r="24404" b="-1"/>
          <a:stretch/>
        </p:blipFill>
        <p:spPr>
          <a:xfrm>
            <a:off x="4119462" y="1673428"/>
            <a:ext cx="4146394" cy="4133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99907851"/>
      </p:ext>
    </p:extLst>
  </p:cSld>
  <p:clrMapOvr>
    <a:masterClrMapping/>
  </p:clrMapOvr>
</p:sld>
</file>

<file path=ppt/theme/theme1.xml><?xml version="1.0" encoding="utf-8"?>
<a:theme xmlns:a="http://schemas.openxmlformats.org/drawingml/2006/main" name="GBG-Stad-Mall_enkel_turkos_SV_NY">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VGR Dokument SU" ma:contentTypeID="0x01010006EBECDF67F89F4D8BC5FAF3B8FA559B0D008CB5F59E43D1EF4EBEB004CCB69FB780" ma:contentTypeVersion="6" ma:contentTypeDescription="Skapa ett nytt dokument." ma:contentTypeScope="" ma:versionID="969ae6b3fb8c15681009aaa1945ed218">
  <xsd:schema xmlns:xsd="http://www.w3.org/2001/XMLSchema" xmlns:xs="http://www.w3.org/2001/XMLSchema" xmlns:p="http://schemas.microsoft.com/office/2006/metadata/properties" xmlns:ns2="597d7713-8a3d-4bd2-ae30-edced55b2c1b" xmlns:ns3="3bbbc523-0f87-4903-bd45-0998a445b1f6" xmlns:ns6="4552c23f-a756-462f-8287-3ff35245ed68" targetNamespace="http://schemas.microsoft.com/office/2006/metadata/properties" ma:root="true" ma:fieldsID="358c745b10160b5a9c3654717375cea9" ns2:_="" ns3:_="" ns6:_="">
    <xsd:import namespace="597d7713-8a3d-4bd2-ae30-edced55b2c1b"/>
    <xsd:import namespace="3bbbc523-0f87-4903-bd45-0998a445b1f6"/>
    <xsd:import namespace="4552c23f-a756-462f-8287-3ff35245ed68"/>
    <xsd:element name="properties">
      <xsd:complexType>
        <xsd:sequence>
          <xsd:element name="documentManagement">
            <xsd:complexType>
              <xsd:all>
                <xsd:element ref="ns2:VGR_EgenAmnesindelning" minOccurs="0"/>
                <xsd:element ref="ns2:VGR_DokBeskrivning" minOccurs="0"/>
                <xsd:element ref="ns2:VGR_TillgangligFran" minOccurs="0"/>
                <xsd:element ref="ns2:VGR_TillgangligTill" minOccurs="0"/>
                <xsd:element ref="ns2:VGR_AtkomstRatt" minOccurs="0"/>
                <xsd:element ref="ns2:VGR_Sekretess" minOccurs="0"/>
                <xsd:element ref="ns2:VGR_PubliceratAv" minOccurs="0"/>
                <xsd:element ref="ns2:VGR_PubliceratDatum" minOccurs="0"/>
                <xsd:element ref="ns2:VGR_DokStatus" minOccurs="0"/>
                <xsd:element ref="ns2:VGR_DokStatusMessage" minOccurs="0"/>
                <xsd:element ref="ns2:i1597c54c9084fe5ae9163fac681e86b" minOccurs="0"/>
                <xsd:element ref="ns2:m534ae9efef34a1ab5a1291502fec5e5" minOccurs="0"/>
                <xsd:element ref="ns3:TaxCatchAll" minOccurs="0"/>
                <xsd:element ref="ns2:a7144f27c6ef407e8fb4465121afbe2b" minOccurs="0"/>
                <xsd:element ref="ns2:VGR_DokItemId" minOccurs="0"/>
                <xsd:element ref="ns2:VGR_MellanarkivId" minOccurs="0"/>
                <xsd:element ref="ns2:VGR_MellanarkivUrl" minOccurs="0"/>
                <xsd:element ref="ns2:VGR_MellanarkivWebbUrl" minOccurs="0"/>
                <xsd:element ref="ns2:VGR_ArkivDatum" minOccurs="0"/>
                <xsd:element ref="ns2:VGR_Gallras" minOccurs="0"/>
                <xsd:element ref="ns2:ec6953a5eee3424faece5c2353cf0721" minOccurs="0"/>
                <xsd:element ref="ns3:TaxCatchAllLabel" minOccurs="0"/>
                <xsd:element ref="ns3:TaxKeywordTaxHTField" minOccurs="0"/>
                <xsd:element ref="ns6:f81e099824a143f999fb44b252d808f6" minOccurs="0"/>
                <xsd:element ref="ns3:_dlc_DocIdUrl" minOccurs="0"/>
                <xsd:element ref="ns3:_dlc_DocIdPersistId" minOccurs="0"/>
                <xsd:element ref="ns3:_dlc_DocId" minOccurs="0"/>
                <xsd:element ref="ns6:SharedWithUsers" minOccurs="0"/>
                <xsd:element ref="ns6: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7d7713-8a3d-4bd2-ae30-edced55b2c1b" elementFormDefault="qualified">
    <xsd:import namespace="http://schemas.microsoft.com/office/2006/documentManagement/types"/>
    <xsd:import namespace="http://schemas.microsoft.com/office/infopath/2007/PartnerControls"/>
    <xsd:element name="VGR_EgenAmnesindelning" ma:index="5" nillable="true" ma:displayName="Egen ämnesindelning" ma:description="Används för att samla upprättade handlingar utifrån egna ämnesindelningar. Flera ämnen separeras med kommatecken. Används vid publicering på webben." ma:hidden="true" ma:internalName="VGR_EgenAmnesindelning">
      <xsd:simpleType>
        <xsd:restriction base="dms:Text">
          <xsd:maxLength value="255"/>
        </xsd:restriction>
      </xsd:simpleType>
    </xsd:element>
    <xsd:element name="VGR_DokBeskrivning" ma:index="7" nillable="true" ma:displayName="Dokumentbeskrivning" ma:description="Kort beskrivning av innehållet i handlingen." ma:internalName="VGR_DokBeskrivning">
      <xsd:simpleType>
        <xsd:restriction base="dms:Note">
          <xsd:maxLength value="255"/>
        </xsd:restriction>
      </xsd:simpleType>
    </xsd:element>
    <xsd:element name="VGR_TillgangligFran" ma:index="8" nillable="true" ma:displayName="Tillgänglig från" ma:description="Tidpunkt när den upprättade handlingen blir publik och därmed nås från söktjänster och eventuella websidor." ma:format="DateTime" ma:hidden="true" ma:internalName="VGR_TillgangligFran" ma:readOnly="true">
      <xsd:simpleType>
        <xsd:restriction base="dms:DateTime"/>
      </xsd:simpleType>
    </xsd:element>
    <xsd:element name="VGR_TillgangligTill" ma:index="9" nillable="true" ma:displayName="Tillgänglig till" ma:description="Tidpunkt när den upprättade handlingen inte längre är publik och inte längre nås från söktjänster och eventuella websidor." ma:format="DateTime" ma:hidden="true" ma:internalName="VGR_TillgangligTill" ma:readOnly="true">
      <xsd:simpleType>
        <xsd:restriction base="dms:DateTime"/>
      </xsd:simpleType>
    </xsd:element>
    <xsd:element name="VGR_AtkomstRatt" ma:index="10" nillable="true" ma:displayName="Åtkomsträtt (värde)" ma:default="0" ma:description="Vilken spridning den upprättade handlingen ska ha. Vilka som ska kunna komma åt handlingen från mellanarkivet, söktjänster och eventuella websidor." ma:format="Dropdown" ma:hidden="true" ma:internalName="VGR_AtkomstRatt" ma:readOnly="true">
      <xsd:simpleType>
        <xsd:restriction base="dms:Choice">
          <xsd:enumeration value="0"/>
          <xsd:enumeration value="1"/>
          <xsd:enumeration value="2"/>
          <xsd:enumeration value="3"/>
          <xsd:enumeration value="4"/>
        </xsd:restriction>
      </xsd:simpleType>
    </xsd:element>
    <xsd:element name="VGR_Sekretess" ma:index="11" nillable="true" ma:displayName="Skyddskod" ma:default="Allmän handling - Offentlig" ma:description="Skyddsbehov av informationen i den upprättade handlingen. Vid sekretess eller känsliga personuppgifter ska detta anges." ma:format="Dropdown" ma:hidden="true" ma:internalName="VGR_Sekretess" ma:readOnly="true">
      <xsd:simpleType>
        <xsd:restriction base="dms:Choice">
          <xsd:enumeration value="Allmän handling - Offentlig"/>
          <xsd:enumeration value="Sekretess - Allmän handling - skyddad enligt sekretess"/>
          <xsd:enumeration value="GDPR - Allmän handling - skyddad enligt GDPR"/>
        </xsd:restriction>
      </xsd:simpleType>
    </xsd:element>
    <xsd:element name="VGR_PubliceratAv" ma:index="13" nillable="true" ma:displayName="Upprättad av" ma:description="Inloggad person som upprättat dokumentet" ma:hidden="true" ma:SharePointGroup="0" ma:internalName="VGR_PubliceratAv" ma:readOnly="tru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VGR_PubliceratDatum" ma:index="14" nillable="true" ma:displayName="Upprättad datum" ma:description="Tidpunkt när dokumentet upprättades och levererades som allmän handling till mellanarkivet" ma:format="DateTime" ma:hidden="true" ma:internalName="VGR_PubliceratDatum" ma:readOnly="true">
      <xsd:simpleType>
        <xsd:restriction base="dms:DateTime"/>
      </xsd:simpleType>
    </xsd:element>
    <xsd:element name="VGR_DokStatus" ma:index="15" nillable="true" ma:displayName="Mellanarkivstatus" ma:default="Arbetsmaterial" ma:description="Statusmärkning för dokument som beskriver var i processen dokumentet finns." ma:format="Dropdown" ma:hidden="true" ma:internalName="VGR_DokStatus" ma:readOnly="true">
      <xsd:simpleType>
        <xsd:restriction base="dms:Choice">
          <xsd:enumeration value="Arbetsmaterial"/>
          <xsd:enumeration value="Väntar på allmän handling"/>
          <xsd:enumeration value="Väntar på allmän handling (skickad)"/>
          <xsd:enumeration value="Väntar på framtida upprättande"/>
          <xsd:enumeration value="Allmän handling"/>
          <xsd:enumeration value="Fel vid allmän handling"/>
          <xsd:enumeration value="Flytt pågår"/>
          <xsd:enumeration value="Överflyttning pågår"/>
          <xsd:enumeration value="Överflyttad"/>
        </xsd:restriction>
      </xsd:simpleType>
    </xsd:element>
    <xsd:element name="VGR_DokStatusMessage" ma:index="18" nillable="true" ma:displayName="Dokumentlogg" ma:hidden="true" ma:internalName="VGR_DokStatusMessage" ma:readOnly="true">
      <xsd:simpleType>
        <xsd:restriction base="dms:Note">
          <xsd:maxLength value="62000"/>
        </xsd:restriction>
      </xsd:simpleType>
    </xsd:element>
    <xsd:element name="i1597c54c9084fe5ae9163fac681e86b" ma:index="22" nillable="true" ma:taxonomy="true" ma:internalName="i1597c54c9084fe5ae9163fac681e86b" ma:taxonomyFieldName="VGR_Lagparagraf" ma:displayName="Lagparagraf" ma:default="" ma:fieldId="{21597c54-c908-4fe5-ae91-63fac681e86b}" ma:sspId="9ae8f2b4-7723-4074-8d0a-ecbcde67f65a" ma:termSetId="ddb163ed-d655-4cf1-bb2c-a91ec57f9ce0" ma:anchorId="00000000-0000-0000-0000-000000000000" ma:open="false" ma:isKeyword="false">
      <xsd:complexType>
        <xsd:sequence>
          <xsd:element ref="pc:Terms" minOccurs="0" maxOccurs="1"/>
        </xsd:sequence>
      </xsd:complexType>
    </xsd:element>
    <xsd:element name="m534ae9efef34a1ab5a1291502fec5e5" ma:index="23" nillable="true" ma:taxonomy="true" ma:internalName="m534ae9efef34a1ab5a1291502fec5e5" ma:taxonomyFieldName="VGR_SkapatEnhet" ma:displayName="Upprättad av enhet" ma:default="" ma:fieldId="{6534ae9e-fef3-4a1a-b5a1-291502fec5e5}" ma:sspId="9ae8f2b4-7723-4074-8d0a-ecbcde67f65a" ma:termSetId="9cea25d0-9008-4d39-abcf-763a6009e600" ma:anchorId="00000000-0000-0000-0000-000000000000" ma:open="false" ma:isKeyword="false">
      <xsd:complexType>
        <xsd:sequence>
          <xsd:element ref="pc:Terms" minOccurs="0" maxOccurs="1"/>
        </xsd:sequence>
      </xsd:complexType>
    </xsd:element>
    <xsd:element name="a7144f27c6ef407e8fb4465121afbe2b" ma:index="26" nillable="true" ma:taxonomy="true" ma:internalName="a7144f27c6ef407e8fb4465121afbe2b" ma:taxonomyFieldName="VGR_UpprattadForEnheter" ma:displayName="Upprättad för enhet" ma:default="" ma:fieldId="{a7144f27-c6ef-407e-8fb4-465121afbe2b}" ma:taxonomyMulti="true" ma:sspId="9ae8f2b4-7723-4074-8d0a-ecbcde67f65a" ma:termSetId="9cea25d0-9008-4d39-abcf-763a6009e600" ma:anchorId="00000000-0000-0000-0000-000000000000" ma:open="false" ma:isKeyword="false">
      <xsd:complexType>
        <xsd:sequence>
          <xsd:element ref="pc:Terms" minOccurs="0" maxOccurs="1"/>
        </xsd:sequence>
      </xsd:complexType>
    </xsd:element>
    <xsd:element name="VGR_DokItemId" ma:index="28" nillable="true" ma:displayName="DokItemId" ma:hidden="true" ma:internalName="VGR_DokItemId" ma:readOnly="true">
      <xsd:simpleType>
        <xsd:restriction base="dms:Text">
          <xsd:maxLength value="255"/>
        </xsd:restriction>
      </xsd:simpleType>
    </xsd:element>
    <xsd:element name="VGR_MellanarkivId" ma:index="29" nillable="true" ma:displayName="MellanarkivId" ma:hidden="true" ma:internalName="VGR_MellanarkivId" ma:readOnly="true">
      <xsd:simpleType>
        <xsd:restriction base="dms:Text">
          <xsd:maxLength value="255"/>
        </xsd:restriction>
      </xsd:simpleType>
    </xsd:element>
    <xsd:element name="VGR_MellanarkivUrl" ma:index="30" nillable="true" ma:displayName="Arkivlänk" ma:format="Hyperlink" ma:hidden="true" ma:internalName="VGR_Mellanarkiv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VGR_MellanarkivWebbUrl" ma:index="31" nillable="true" ma:displayName="Arkivlänk för webben" ma:hidden="true" ma:internalName="VGR_MellanarkivWebbUrl" ma:readOnly="true">
      <xsd:simpleType>
        <xsd:restriction base="dms:Text">
          <xsd:maxLength value="255"/>
        </xsd:restriction>
      </xsd:simpleType>
    </xsd:element>
    <xsd:element name="VGR_ArkivDatum" ma:index="32" nillable="true" ma:displayName="ArkivDatum" ma:format="DateTime" ma:hidden="true" ma:internalName="VGR_ArkivDatum" ma:readOnly="true">
      <xsd:simpleType>
        <xsd:restriction base="dms:DateTime"/>
      </xsd:simpleType>
    </xsd:element>
    <xsd:element name="VGR_Gallras" ma:index="33" nillable="true" ma:displayName="Gallras" ma:description="" ma:hidden="true" ma:internalName="VGR_Gallras" ma:readOnly="true">
      <xsd:simpleType>
        <xsd:restriction base="dms:Text">
          <xsd:maxLength value="255"/>
        </xsd:restriction>
      </xsd:simpleType>
    </xsd:element>
    <xsd:element name="ec6953a5eee3424faece5c2353cf0721" ma:index="34" nillable="true" ma:taxonomy="true" ma:internalName="ec6953a5eee3424faece5c2353cf0721" ma:taxonomyFieldName="VGR_AmnesIndelning" ma:displayName="Regional ämnesindelning" ma:default="" ma:fieldId="{ec6953a5-eee3-424f-aece-5c2353cf0721}" ma:taxonomyMulti="true" ma:sspId="9ae8f2b4-7723-4074-8d0a-ecbcde67f65a" ma:termSetId="66c52c7a-5036-4d83-ab03-8b3f33605b6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bbbc523-0f87-4903-bd45-0998a445b1f6"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fca73193-e078-4b02-996f-bba69aee926c}" ma:internalName="TaxCatchAll" ma:showField="CatchAllData" ma:web="3bbbc523-0f87-4903-bd45-0998a445b1f6">
      <xsd:complexType>
        <xsd:complexContent>
          <xsd:extension base="dms:MultiChoiceLookup">
            <xsd:sequence>
              <xsd:element name="Value" type="dms:Lookup" maxOccurs="unbounded" minOccurs="0" nillable="true"/>
            </xsd:sequence>
          </xsd:extension>
        </xsd:complexContent>
      </xsd:complexType>
    </xsd:element>
    <xsd:element name="TaxCatchAllLabel" ma:index="35" nillable="true" ma:displayName="Taxonomy Catch All Column1" ma:hidden="true" ma:list="{fca73193-e078-4b02-996f-bba69aee926c}" ma:internalName="TaxCatchAllLabel" ma:readOnly="true" ma:showField="CatchAllDataLabel" ma:web="3bbbc523-0f87-4903-bd45-0998a445b1f6">
      <xsd:complexType>
        <xsd:complexContent>
          <xsd:extension base="dms:MultiChoiceLookup">
            <xsd:sequence>
              <xsd:element name="Value" type="dms:Lookup" maxOccurs="unbounded" minOccurs="0" nillable="true"/>
            </xsd:sequence>
          </xsd:extension>
        </xsd:complexContent>
      </xsd:complexType>
    </xsd:element>
    <xsd:element name="TaxKeywordTaxHTField" ma:index="36" nillable="true" ma:taxonomy="true" ma:internalName="TaxKeywordTaxHTField" ma:taxonomyFieldName="TaxKeyword" ma:displayName="Företagsnyckelord" ma:fieldId="{23f27201-bee3-471e-b2e7-b64fd8b7ca38}" ma:taxonomyMulti="true" ma:sspId="9ae8f2b4-7723-4074-8d0a-ecbcde67f65a" ma:termSetId="00000000-0000-0000-0000-000000000000" ma:anchorId="00000000-0000-0000-0000-000000000000" ma:open="true" ma:isKeyword="true">
      <xsd:complexType>
        <xsd:sequence>
          <xsd:element ref="pc:Terms" minOccurs="0" maxOccurs="1"/>
        </xsd:sequence>
      </xsd:complexType>
    </xsd:element>
    <xsd:element name="_dlc_DocIdUrl" ma:index="43"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4" nillable="true" ma:displayName="Spara ID" ma:description="Behåll ID vid tillägg." ma:hidden="true" ma:internalName="_dlc_DocIdPersistId" ma:readOnly="true">
      <xsd:simpleType>
        <xsd:restriction base="dms:Boolean"/>
      </xsd:simpleType>
    </xsd:element>
    <xsd:element name="_dlc_DocId" ma:index="45" nillable="true" ma:displayName="Dokument-ID-värde" ma:description="Värdet för dokument-ID som tilldelats till det här objektet." ma:indexed="true"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52c23f-a756-462f-8287-3ff35245ed68" elementFormDefault="qualified">
    <xsd:import namespace="http://schemas.microsoft.com/office/2006/documentManagement/types"/>
    <xsd:import namespace="http://schemas.microsoft.com/office/infopath/2007/PartnerControls"/>
    <xsd:element name="f81e099824a143f999fb44b252d808f6" ma:index="41" nillable="true" ma:taxonomy="true" ma:internalName="f81e099824a143f999fb44b252d808f6" ma:taxonomyFieldName="Handlingstyp_SU" ma:displayName="Handlingstyp SU" ma:fieldId="{f81e0998-24a1-43f9-99fb-44b252d808f6}" ma:sspId="9ae8f2b4-7723-4074-8d0a-ecbcde67f65a" ma:termSetId="2d5b8981-be65-4a38-8775-e8d329e573ad" ma:anchorId="00000000-0000-0000-0000-000000000000" ma:open="false" ma:isKeyword="false">
      <xsd:complexType>
        <xsd:sequence>
          <xsd:element ref="pc:Terms" minOccurs="0" maxOccurs="1"/>
        </xsd:sequence>
      </xsd:complexType>
    </xsd:element>
    <xsd:element name="SharedWithUsers" ma:index="4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Innehållstyp"/>
        <xsd:element ref="dc:title" minOccurs="0" maxOccurs="1" ma:index="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B6EDFF-6EDA-4FB7-9003-0D442D500E71}">
  <ds:schemaRefs>
    <ds:schemaRef ds:uri="http://schemas.microsoft.com/sharepoint/v3/contenttype/forms"/>
  </ds:schemaRefs>
</ds:datastoreItem>
</file>

<file path=customXml/itemProps2.xml><?xml version="1.0" encoding="utf-8"?>
<ds:datastoreItem xmlns:ds="http://schemas.openxmlformats.org/officeDocument/2006/customXml" ds:itemID="{07DA6F3A-F04B-4F7F-B1C2-F9CA894FE0F7}">
  <ds:schemaRefs>
    <ds:schemaRef ds:uri="http://schemas.microsoft.com/sharepoint/events"/>
  </ds:schemaRefs>
</ds:datastoreItem>
</file>

<file path=customXml/itemProps3.xml><?xml version="1.0" encoding="utf-8"?>
<ds:datastoreItem xmlns:ds="http://schemas.openxmlformats.org/officeDocument/2006/customXml" ds:itemID="{677EB35C-1048-43F7-8C34-3C236A7E38D8}">
  <ds:schemaRefs>
    <ds:schemaRef ds:uri="3bbbc523-0f87-4903-bd45-0998a445b1f6"/>
    <ds:schemaRef ds:uri="4552c23f-a756-462f-8287-3ff35245ed68"/>
    <ds:schemaRef ds:uri="597d7713-8a3d-4bd2-ae30-edced55b2c1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1692</Words>
  <Application>Microsoft Office PowerPoint</Application>
  <PresentationFormat>Bredbild</PresentationFormat>
  <Paragraphs>199</Paragraphs>
  <Slides>10</Slides>
  <Notes>9</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10</vt:i4>
      </vt:variant>
    </vt:vector>
  </HeadingPairs>
  <TitlesOfParts>
    <vt:vector size="17" baseType="lpstr">
      <vt:lpstr>Arial</vt:lpstr>
      <vt:lpstr>Calibri</vt:lpstr>
      <vt:lpstr>Calibri Light</vt:lpstr>
      <vt:lpstr>Century Gothic</vt:lpstr>
      <vt:lpstr>Times New Roman</vt:lpstr>
      <vt:lpstr>GBG-Stad-Mall_enkel_turkos_SV_NY</vt:lpstr>
      <vt:lpstr>Anpassad formgivning</vt:lpstr>
      <vt:lpstr>ACT Göteborg</vt:lpstr>
      <vt:lpstr>ACT Bakgrund</vt:lpstr>
      <vt:lpstr>Organisationsöversikt</vt:lpstr>
      <vt:lpstr>Personal</vt:lpstr>
      <vt:lpstr>Målgrupp</vt:lpstr>
      <vt:lpstr>Hur vi arbetar</vt:lpstr>
      <vt:lpstr>Exempel på samverkansaktörer</vt:lpstr>
      <vt:lpstr>Kommentarer från patienter/klienter</vt:lpstr>
      <vt:lpstr>Frågor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ACT-MOTTAGNINGEN  BARN SOM ANHÖRIGA</dc:title>
  <dc:creator>Erika Olsson</dc:creator>
  <cp:lastModifiedBy>Petter Nilsson</cp:lastModifiedBy>
  <cp:revision>9</cp:revision>
  <dcterms:created xsi:type="dcterms:W3CDTF">2023-05-24T11:21:19Z</dcterms:created>
  <dcterms:modified xsi:type="dcterms:W3CDTF">2025-09-12T12:15:47Z</dcterms:modified>
</cp:coreProperties>
</file>