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1"/>
    <p:sldMasterId id="2147484410" r:id="rId2"/>
    <p:sldMasterId id="2147484427" r:id="rId3"/>
    <p:sldMasterId id="2147484444" r:id="rId4"/>
    <p:sldMasterId id="2147484461" r:id="rId5"/>
    <p:sldMasterId id="2147484478" r:id="rId6"/>
    <p:sldMasterId id="2147484495" r:id="rId7"/>
    <p:sldMasterId id="2147484512" r:id="rId8"/>
  </p:sldMasterIdLst>
  <p:notesMasterIdLst>
    <p:notesMasterId r:id="rId33"/>
  </p:notesMasterIdLst>
  <p:handoutMasterIdLst>
    <p:handoutMasterId r:id="rId34"/>
  </p:handoutMasterIdLst>
  <p:sldIdLst>
    <p:sldId id="264" r:id="rId9"/>
    <p:sldId id="9619" r:id="rId10"/>
    <p:sldId id="9600" r:id="rId11"/>
    <p:sldId id="9601" r:id="rId12"/>
    <p:sldId id="9604" r:id="rId13"/>
    <p:sldId id="9599" r:id="rId14"/>
    <p:sldId id="9605" r:id="rId15"/>
    <p:sldId id="9606" r:id="rId16"/>
    <p:sldId id="9607" r:id="rId17"/>
    <p:sldId id="9608" r:id="rId18"/>
    <p:sldId id="9609" r:id="rId19"/>
    <p:sldId id="9615" r:id="rId20"/>
    <p:sldId id="9530" r:id="rId21"/>
    <p:sldId id="9481" r:id="rId22"/>
    <p:sldId id="9610" r:id="rId23"/>
    <p:sldId id="9611" r:id="rId24"/>
    <p:sldId id="9616" r:id="rId25"/>
    <p:sldId id="9589" r:id="rId26"/>
    <p:sldId id="9612" r:id="rId27"/>
    <p:sldId id="9613" r:id="rId28"/>
    <p:sldId id="9614" r:id="rId29"/>
    <p:sldId id="9618" r:id="rId30"/>
    <p:sldId id="266" r:id="rId31"/>
    <p:sldId id="961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B0"/>
    <a:srgbClr val="3F5564"/>
    <a:srgbClr val="0077BC"/>
    <a:srgbClr val="D53878"/>
    <a:srgbClr val="008391"/>
    <a:srgbClr val="FBF2B4"/>
    <a:srgbClr val="F0CD50"/>
    <a:srgbClr val="4675B7"/>
    <a:srgbClr val="DBD1E6"/>
    <a:srgbClr val="D2D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5670" autoAdjust="0"/>
  </p:normalViewPr>
  <p:slideViewPr>
    <p:cSldViewPr snapToGrid="0">
      <p:cViewPr varScale="1">
        <p:scale>
          <a:sx n="83" d="100"/>
          <a:sy n="83" d="100"/>
        </p:scale>
        <p:origin x="1008" y="84"/>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93" d="100"/>
          <a:sy n="93" d="100"/>
        </p:scale>
        <p:origin x="36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258ADE-72B1-48BF-AB05-AAF1E224E10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sv-SE"/>
        </a:p>
      </dgm:t>
    </dgm:pt>
    <dgm:pt modelId="{1394E67B-3F30-4252-8220-E3C433A38B58}">
      <dgm:prSet phldrT="[Text]"/>
      <dgm:spPr/>
      <dgm:t>
        <a:bodyPr/>
        <a:lstStyle/>
        <a:p>
          <a:r>
            <a:rPr lang="sv-SE" dirty="0"/>
            <a:t>En stad där utsatta inte får plats</a:t>
          </a:r>
        </a:p>
      </dgm:t>
    </dgm:pt>
    <dgm:pt modelId="{B8D57158-521D-4B40-96AD-51F789D9D326}" type="parTrans" cxnId="{2FE6B414-AFA9-4002-873A-68FC2DB31E6A}">
      <dgm:prSet/>
      <dgm:spPr/>
      <dgm:t>
        <a:bodyPr/>
        <a:lstStyle/>
        <a:p>
          <a:endParaRPr lang="sv-SE"/>
        </a:p>
      </dgm:t>
    </dgm:pt>
    <dgm:pt modelId="{A6DED031-D31D-4DDB-9EC4-4105162BB475}" type="sibTrans" cxnId="{2FE6B414-AFA9-4002-873A-68FC2DB31E6A}">
      <dgm:prSet/>
      <dgm:spPr/>
      <dgm:t>
        <a:bodyPr/>
        <a:lstStyle/>
        <a:p>
          <a:endParaRPr lang="sv-SE"/>
        </a:p>
      </dgm:t>
    </dgm:pt>
    <dgm:pt modelId="{838159BA-FF0F-4DDE-9770-A33B2C22D365}">
      <dgm:prSet phldrT="[Text]" custT="1"/>
      <dgm:spPr/>
      <dgm:t>
        <a:bodyPr/>
        <a:lstStyle/>
        <a:p>
          <a:pPr>
            <a:buNone/>
          </a:pPr>
          <a:r>
            <a:rPr lang="sv-SE" sz="2000" b="1" dirty="0"/>
            <a:t>Sociala boenden</a:t>
          </a:r>
        </a:p>
        <a:p>
          <a:pPr>
            <a:buFont typeface="Arial" panose="020B0604020202020204" pitchFamily="34" charset="0"/>
            <a:buChar char="•"/>
          </a:pPr>
          <a:r>
            <a:rPr lang="sv-SE" sz="1300" dirty="0"/>
            <a:t>Dåliga byggnader</a:t>
          </a:r>
        </a:p>
        <a:p>
          <a:pPr>
            <a:buNone/>
          </a:pPr>
          <a:r>
            <a:rPr lang="sv-SE" sz="1300" dirty="0"/>
            <a:t>Fel plats</a:t>
          </a:r>
        </a:p>
      </dgm:t>
    </dgm:pt>
    <dgm:pt modelId="{B59BD718-622A-4F81-8184-2A9490595654}" type="parTrans" cxnId="{CAAF142A-5C86-4A32-8E25-275CB5F40358}">
      <dgm:prSet/>
      <dgm:spPr/>
      <dgm:t>
        <a:bodyPr/>
        <a:lstStyle/>
        <a:p>
          <a:endParaRPr lang="sv-SE"/>
        </a:p>
      </dgm:t>
    </dgm:pt>
    <dgm:pt modelId="{D1DD2D75-24AD-4F89-9433-77C926F88A1C}" type="sibTrans" cxnId="{CAAF142A-5C86-4A32-8E25-275CB5F40358}">
      <dgm:prSet/>
      <dgm:spPr/>
      <dgm:t>
        <a:bodyPr/>
        <a:lstStyle/>
        <a:p>
          <a:endParaRPr lang="sv-SE"/>
        </a:p>
      </dgm:t>
    </dgm:pt>
    <dgm:pt modelId="{E3136B67-009E-43E8-85F2-A2F4CE09950B}">
      <dgm:prSet phldrT="[Text]" custT="1"/>
      <dgm:spPr/>
      <dgm:t>
        <a:bodyPr/>
        <a:lstStyle/>
        <a:p>
          <a:r>
            <a:rPr lang="sv-SE" sz="1600" b="1" dirty="0"/>
            <a:t>Brist på baskunskap </a:t>
          </a:r>
          <a:r>
            <a:rPr lang="sv-SE" sz="1300" b="0" dirty="0"/>
            <a:t>S</a:t>
          </a:r>
          <a:r>
            <a:rPr lang="sv-SE" sz="1300" dirty="0"/>
            <a:t>ocial utsatthet Stadsutveckling</a:t>
          </a:r>
        </a:p>
      </dgm:t>
    </dgm:pt>
    <dgm:pt modelId="{925582C9-DA52-4029-8663-241A0E66684A}" type="parTrans" cxnId="{E105D35D-1325-41E7-A03B-7B0BE6FE54E1}">
      <dgm:prSet/>
      <dgm:spPr/>
      <dgm:t>
        <a:bodyPr/>
        <a:lstStyle/>
        <a:p>
          <a:endParaRPr lang="sv-SE"/>
        </a:p>
      </dgm:t>
    </dgm:pt>
    <dgm:pt modelId="{EF0ED589-1B0B-4881-8C21-8E0B8C93FE32}" type="sibTrans" cxnId="{E105D35D-1325-41E7-A03B-7B0BE6FE54E1}">
      <dgm:prSet/>
      <dgm:spPr/>
      <dgm:t>
        <a:bodyPr/>
        <a:lstStyle/>
        <a:p>
          <a:endParaRPr lang="sv-SE"/>
        </a:p>
      </dgm:t>
    </dgm:pt>
    <dgm:pt modelId="{A8859727-E727-469B-B68B-1664AC8E9A03}">
      <dgm:prSet phldrT="[Text]" custT="1"/>
      <dgm:spPr/>
      <dgm:t>
        <a:bodyPr/>
        <a:lstStyle/>
        <a:p>
          <a:r>
            <a:rPr lang="sv-SE" sz="1600" b="1" dirty="0"/>
            <a:t>Sociala erfarenheter/</a:t>
          </a:r>
          <a:br>
            <a:rPr lang="sv-SE" sz="1600" b="1" dirty="0"/>
          </a:br>
          <a:r>
            <a:rPr lang="sv-SE" sz="1600" b="1" dirty="0"/>
            <a:t>Kunskap</a:t>
          </a:r>
        </a:p>
        <a:p>
          <a:r>
            <a:rPr lang="sv-SE" sz="1300" dirty="0"/>
            <a:t>Överföringen </a:t>
          </a:r>
          <a:r>
            <a:rPr lang="sv-SE" sz="1300" dirty="0" err="1"/>
            <a:t>Genererering</a:t>
          </a:r>
          <a:endParaRPr lang="sv-SE" sz="1300" dirty="0"/>
        </a:p>
      </dgm:t>
    </dgm:pt>
    <dgm:pt modelId="{5570997F-5D0D-4FCB-9D24-5FA04F8151B4}" type="parTrans" cxnId="{E67FD43E-7341-46D9-BB10-AB5B7E9AF470}">
      <dgm:prSet/>
      <dgm:spPr/>
      <dgm:t>
        <a:bodyPr/>
        <a:lstStyle/>
        <a:p>
          <a:endParaRPr lang="sv-SE"/>
        </a:p>
      </dgm:t>
    </dgm:pt>
    <dgm:pt modelId="{602AD105-CA4F-4840-9051-553176F04435}" type="sibTrans" cxnId="{E67FD43E-7341-46D9-BB10-AB5B7E9AF470}">
      <dgm:prSet/>
      <dgm:spPr/>
      <dgm:t>
        <a:bodyPr/>
        <a:lstStyle/>
        <a:p>
          <a:endParaRPr lang="sv-SE"/>
        </a:p>
      </dgm:t>
    </dgm:pt>
    <dgm:pt modelId="{13B1FAEC-C818-4A7F-95E0-D7A4F8043E5F}">
      <dgm:prSet phldrT="[Text]" custT="1"/>
      <dgm:spPr/>
      <dgm:t>
        <a:bodyPr/>
        <a:lstStyle/>
        <a:p>
          <a:r>
            <a:rPr lang="sv-SE" sz="1600" b="1" dirty="0"/>
            <a:t>Konkurrens, Trygghet och Acceptans</a:t>
          </a:r>
        </a:p>
        <a:p>
          <a:r>
            <a:rPr lang="sv-SE" sz="1300" dirty="0"/>
            <a:t>Offentlig plats</a:t>
          </a:r>
        </a:p>
      </dgm:t>
    </dgm:pt>
    <dgm:pt modelId="{09074011-F45E-4AAC-A78D-54F454CBBB22}" type="parTrans" cxnId="{D8BA4CCB-E483-4028-A909-974122A25273}">
      <dgm:prSet/>
      <dgm:spPr/>
      <dgm:t>
        <a:bodyPr/>
        <a:lstStyle/>
        <a:p>
          <a:endParaRPr lang="sv-SE"/>
        </a:p>
      </dgm:t>
    </dgm:pt>
    <dgm:pt modelId="{DD770CAE-5ACA-4A76-A49A-5F572BB384BA}" type="sibTrans" cxnId="{D8BA4CCB-E483-4028-A909-974122A25273}">
      <dgm:prSet/>
      <dgm:spPr/>
      <dgm:t>
        <a:bodyPr/>
        <a:lstStyle/>
        <a:p>
          <a:endParaRPr lang="sv-SE"/>
        </a:p>
      </dgm:t>
    </dgm:pt>
    <dgm:pt modelId="{797B7D86-8CF9-461B-B6F3-9657FDB4E4C8}" type="pres">
      <dgm:prSet presAssocID="{D6258ADE-72B1-48BF-AB05-AAF1E224E107}" presName="composite" presStyleCnt="0">
        <dgm:presLayoutVars>
          <dgm:chMax val="1"/>
          <dgm:dir/>
          <dgm:resizeHandles val="exact"/>
        </dgm:presLayoutVars>
      </dgm:prSet>
      <dgm:spPr/>
    </dgm:pt>
    <dgm:pt modelId="{7AE40E2D-E70E-4A2D-8790-58B78B3FA016}" type="pres">
      <dgm:prSet presAssocID="{D6258ADE-72B1-48BF-AB05-AAF1E224E107}" presName="radial" presStyleCnt="0">
        <dgm:presLayoutVars>
          <dgm:animLvl val="ctr"/>
        </dgm:presLayoutVars>
      </dgm:prSet>
      <dgm:spPr/>
    </dgm:pt>
    <dgm:pt modelId="{F770DEC0-CF17-4020-B254-3513C20907F0}" type="pres">
      <dgm:prSet presAssocID="{1394E67B-3F30-4252-8220-E3C433A38B58}" presName="centerShape" presStyleLbl="vennNode1" presStyleIdx="0" presStyleCnt="5"/>
      <dgm:spPr/>
    </dgm:pt>
    <dgm:pt modelId="{D5A0F9A7-4D7C-40E9-92B4-C0BCCA4FBE4D}" type="pres">
      <dgm:prSet presAssocID="{838159BA-FF0F-4DDE-9770-A33B2C22D365}" presName="node" presStyleLbl="vennNode1" presStyleIdx="1" presStyleCnt="5">
        <dgm:presLayoutVars>
          <dgm:bulletEnabled val="1"/>
        </dgm:presLayoutVars>
      </dgm:prSet>
      <dgm:spPr/>
    </dgm:pt>
    <dgm:pt modelId="{EAC90F68-5643-40E7-B110-1B1ECEAFAD9C}" type="pres">
      <dgm:prSet presAssocID="{E3136B67-009E-43E8-85F2-A2F4CE09950B}" presName="node" presStyleLbl="vennNode1" presStyleIdx="2" presStyleCnt="5">
        <dgm:presLayoutVars>
          <dgm:bulletEnabled val="1"/>
        </dgm:presLayoutVars>
      </dgm:prSet>
      <dgm:spPr/>
    </dgm:pt>
    <dgm:pt modelId="{219E783E-97B8-4995-9649-C8C30CED0E00}" type="pres">
      <dgm:prSet presAssocID="{A8859727-E727-469B-B68B-1664AC8E9A03}" presName="node" presStyleLbl="vennNode1" presStyleIdx="3" presStyleCnt="5">
        <dgm:presLayoutVars>
          <dgm:bulletEnabled val="1"/>
        </dgm:presLayoutVars>
      </dgm:prSet>
      <dgm:spPr/>
    </dgm:pt>
    <dgm:pt modelId="{7AD51FD9-5150-41DF-B18C-84E75E43465E}" type="pres">
      <dgm:prSet presAssocID="{13B1FAEC-C818-4A7F-95E0-D7A4F8043E5F}" presName="node" presStyleLbl="vennNode1" presStyleIdx="4" presStyleCnt="5">
        <dgm:presLayoutVars>
          <dgm:bulletEnabled val="1"/>
        </dgm:presLayoutVars>
      </dgm:prSet>
      <dgm:spPr/>
    </dgm:pt>
  </dgm:ptLst>
  <dgm:cxnLst>
    <dgm:cxn modelId="{2FE6B414-AFA9-4002-873A-68FC2DB31E6A}" srcId="{D6258ADE-72B1-48BF-AB05-AAF1E224E107}" destId="{1394E67B-3F30-4252-8220-E3C433A38B58}" srcOrd="0" destOrd="0" parTransId="{B8D57158-521D-4B40-96AD-51F789D9D326}" sibTransId="{A6DED031-D31D-4DDB-9EC4-4105162BB475}"/>
    <dgm:cxn modelId="{A1A41722-7897-4A70-BC22-3B4BE9198D72}" type="presOf" srcId="{13B1FAEC-C818-4A7F-95E0-D7A4F8043E5F}" destId="{7AD51FD9-5150-41DF-B18C-84E75E43465E}" srcOrd="0" destOrd="0" presId="urn:microsoft.com/office/officeart/2005/8/layout/radial3"/>
    <dgm:cxn modelId="{CAAF142A-5C86-4A32-8E25-275CB5F40358}" srcId="{1394E67B-3F30-4252-8220-E3C433A38B58}" destId="{838159BA-FF0F-4DDE-9770-A33B2C22D365}" srcOrd="0" destOrd="0" parTransId="{B59BD718-622A-4F81-8184-2A9490595654}" sibTransId="{D1DD2D75-24AD-4F89-9433-77C926F88A1C}"/>
    <dgm:cxn modelId="{E67FD43E-7341-46D9-BB10-AB5B7E9AF470}" srcId="{1394E67B-3F30-4252-8220-E3C433A38B58}" destId="{A8859727-E727-469B-B68B-1664AC8E9A03}" srcOrd="2" destOrd="0" parTransId="{5570997F-5D0D-4FCB-9D24-5FA04F8151B4}" sibTransId="{602AD105-CA4F-4840-9051-553176F04435}"/>
    <dgm:cxn modelId="{B45B543F-AE50-42DB-A3C6-2C73BDB4E4C7}" type="presOf" srcId="{1394E67B-3F30-4252-8220-E3C433A38B58}" destId="{F770DEC0-CF17-4020-B254-3513C20907F0}" srcOrd="0" destOrd="0" presId="urn:microsoft.com/office/officeart/2005/8/layout/radial3"/>
    <dgm:cxn modelId="{E105D35D-1325-41E7-A03B-7B0BE6FE54E1}" srcId="{1394E67B-3F30-4252-8220-E3C433A38B58}" destId="{E3136B67-009E-43E8-85F2-A2F4CE09950B}" srcOrd="1" destOrd="0" parTransId="{925582C9-DA52-4029-8663-241A0E66684A}" sibTransId="{EF0ED589-1B0B-4881-8C21-8E0B8C93FE32}"/>
    <dgm:cxn modelId="{BDE56276-15EE-4921-9CDA-A91D056FA9F7}" type="presOf" srcId="{E3136B67-009E-43E8-85F2-A2F4CE09950B}" destId="{EAC90F68-5643-40E7-B110-1B1ECEAFAD9C}" srcOrd="0" destOrd="0" presId="urn:microsoft.com/office/officeart/2005/8/layout/radial3"/>
    <dgm:cxn modelId="{DB8C8A7B-5CB0-4619-9288-C1C3CA3E219F}" type="presOf" srcId="{838159BA-FF0F-4DDE-9770-A33B2C22D365}" destId="{D5A0F9A7-4D7C-40E9-92B4-C0BCCA4FBE4D}" srcOrd="0" destOrd="0" presId="urn:microsoft.com/office/officeart/2005/8/layout/radial3"/>
    <dgm:cxn modelId="{AE14807D-9634-405E-9AC6-DE8E3EA05CB5}" type="presOf" srcId="{D6258ADE-72B1-48BF-AB05-AAF1E224E107}" destId="{797B7D86-8CF9-461B-B6F3-9657FDB4E4C8}" srcOrd="0" destOrd="0" presId="urn:microsoft.com/office/officeart/2005/8/layout/radial3"/>
    <dgm:cxn modelId="{EE4CF8B5-FD43-4CE2-9C58-52D71FE50B2C}" type="presOf" srcId="{A8859727-E727-469B-B68B-1664AC8E9A03}" destId="{219E783E-97B8-4995-9649-C8C30CED0E00}" srcOrd="0" destOrd="0" presId="urn:microsoft.com/office/officeart/2005/8/layout/radial3"/>
    <dgm:cxn modelId="{D8BA4CCB-E483-4028-A909-974122A25273}" srcId="{1394E67B-3F30-4252-8220-E3C433A38B58}" destId="{13B1FAEC-C818-4A7F-95E0-D7A4F8043E5F}" srcOrd="3" destOrd="0" parTransId="{09074011-F45E-4AAC-A78D-54F454CBBB22}" sibTransId="{DD770CAE-5ACA-4A76-A49A-5F572BB384BA}"/>
    <dgm:cxn modelId="{DE261312-0BF2-44C2-8A2E-4EBC38548A06}" type="presParOf" srcId="{797B7D86-8CF9-461B-B6F3-9657FDB4E4C8}" destId="{7AE40E2D-E70E-4A2D-8790-58B78B3FA016}" srcOrd="0" destOrd="0" presId="urn:microsoft.com/office/officeart/2005/8/layout/radial3"/>
    <dgm:cxn modelId="{F962BA2D-FEC6-4E51-9696-D91A57C39F80}" type="presParOf" srcId="{7AE40E2D-E70E-4A2D-8790-58B78B3FA016}" destId="{F770DEC0-CF17-4020-B254-3513C20907F0}" srcOrd="0" destOrd="0" presId="urn:microsoft.com/office/officeart/2005/8/layout/radial3"/>
    <dgm:cxn modelId="{5F31DD97-C8AE-4928-9DB0-B8EA670358F7}" type="presParOf" srcId="{7AE40E2D-E70E-4A2D-8790-58B78B3FA016}" destId="{D5A0F9A7-4D7C-40E9-92B4-C0BCCA4FBE4D}" srcOrd="1" destOrd="0" presId="urn:microsoft.com/office/officeart/2005/8/layout/radial3"/>
    <dgm:cxn modelId="{7769F1D7-F17E-4282-AD67-63BB0C751CF1}" type="presParOf" srcId="{7AE40E2D-E70E-4A2D-8790-58B78B3FA016}" destId="{EAC90F68-5643-40E7-B110-1B1ECEAFAD9C}" srcOrd="2" destOrd="0" presId="urn:microsoft.com/office/officeart/2005/8/layout/radial3"/>
    <dgm:cxn modelId="{93581B75-27FD-4A5A-A35F-BCC77BD96C2E}" type="presParOf" srcId="{7AE40E2D-E70E-4A2D-8790-58B78B3FA016}" destId="{219E783E-97B8-4995-9649-C8C30CED0E00}" srcOrd="3" destOrd="0" presId="urn:microsoft.com/office/officeart/2005/8/layout/radial3"/>
    <dgm:cxn modelId="{4E57295D-ED0A-4DCA-BEEB-A3FC11A36568}" type="presParOf" srcId="{7AE40E2D-E70E-4A2D-8790-58B78B3FA016}" destId="{7AD51FD9-5150-41DF-B18C-84E75E43465E}"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0DEC0-CF17-4020-B254-3513C20907F0}">
      <dsp:nvSpPr>
        <dsp:cNvPr id="0" name=""/>
        <dsp:cNvSpPr/>
      </dsp:nvSpPr>
      <dsp:spPr>
        <a:xfrm>
          <a:off x="2821781" y="1493043"/>
          <a:ext cx="3719512" cy="371951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sv-SE" sz="4200" kern="1200" dirty="0"/>
            <a:t>En stad där utsatta inte får plats</a:t>
          </a:r>
        </a:p>
      </dsp:txBody>
      <dsp:txXfrm>
        <a:off x="3366491" y="2037753"/>
        <a:ext cx="2630092" cy="2630092"/>
      </dsp:txXfrm>
    </dsp:sp>
    <dsp:sp modelId="{D5A0F9A7-4D7C-40E9-92B4-C0BCCA4FBE4D}">
      <dsp:nvSpPr>
        <dsp:cNvPr id="0" name=""/>
        <dsp:cNvSpPr/>
      </dsp:nvSpPr>
      <dsp:spPr>
        <a:xfrm>
          <a:off x="3751659" y="663"/>
          <a:ext cx="1859756" cy="18597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Sociala boenden</a:t>
          </a:r>
        </a:p>
        <a:p>
          <a:pPr marL="0" lvl="0" indent="0" algn="ctr" defTabSz="889000">
            <a:lnSpc>
              <a:spcPct val="90000"/>
            </a:lnSpc>
            <a:spcBef>
              <a:spcPct val="0"/>
            </a:spcBef>
            <a:spcAft>
              <a:spcPct val="35000"/>
            </a:spcAft>
            <a:buFont typeface="Arial" panose="020B0604020202020204" pitchFamily="34" charset="0"/>
            <a:buNone/>
          </a:pPr>
          <a:r>
            <a:rPr lang="sv-SE" sz="1300" kern="1200" dirty="0"/>
            <a:t>Dåliga byggnader</a:t>
          </a:r>
        </a:p>
        <a:p>
          <a:pPr marL="0" lvl="0" indent="0" algn="ctr" defTabSz="889000">
            <a:lnSpc>
              <a:spcPct val="90000"/>
            </a:lnSpc>
            <a:spcBef>
              <a:spcPct val="0"/>
            </a:spcBef>
            <a:spcAft>
              <a:spcPct val="35000"/>
            </a:spcAft>
            <a:buNone/>
          </a:pPr>
          <a:r>
            <a:rPr lang="sv-SE" sz="1300" kern="1200" dirty="0"/>
            <a:t>Fel plats</a:t>
          </a:r>
        </a:p>
      </dsp:txBody>
      <dsp:txXfrm>
        <a:off x="4024014" y="273018"/>
        <a:ext cx="1315046" cy="1315046"/>
      </dsp:txXfrm>
    </dsp:sp>
    <dsp:sp modelId="{EAC90F68-5643-40E7-B110-1B1ECEAFAD9C}">
      <dsp:nvSpPr>
        <dsp:cNvPr id="0" name=""/>
        <dsp:cNvSpPr/>
      </dsp:nvSpPr>
      <dsp:spPr>
        <a:xfrm>
          <a:off x="6173917" y="2422921"/>
          <a:ext cx="1859756" cy="18597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1" kern="1200" dirty="0"/>
            <a:t>Brist på baskunskap </a:t>
          </a:r>
          <a:r>
            <a:rPr lang="sv-SE" sz="1300" b="0" kern="1200" dirty="0"/>
            <a:t>S</a:t>
          </a:r>
          <a:r>
            <a:rPr lang="sv-SE" sz="1300" kern="1200" dirty="0"/>
            <a:t>ocial utsatthet Stadsutveckling</a:t>
          </a:r>
        </a:p>
      </dsp:txBody>
      <dsp:txXfrm>
        <a:off x="6446272" y="2695276"/>
        <a:ext cx="1315046" cy="1315046"/>
      </dsp:txXfrm>
    </dsp:sp>
    <dsp:sp modelId="{219E783E-97B8-4995-9649-C8C30CED0E00}">
      <dsp:nvSpPr>
        <dsp:cNvPr id="0" name=""/>
        <dsp:cNvSpPr/>
      </dsp:nvSpPr>
      <dsp:spPr>
        <a:xfrm>
          <a:off x="3751659" y="4845179"/>
          <a:ext cx="1859756" cy="18597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1" kern="1200" dirty="0"/>
            <a:t>Sociala erfarenheter/</a:t>
          </a:r>
          <a:br>
            <a:rPr lang="sv-SE" sz="1600" b="1" kern="1200" dirty="0"/>
          </a:br>
          <a:r>
            <a:rPr lang="sv-SE" sz="1600" b="1" kern="1200" dirty="0"/>
            <a:t>Kunskap</a:t>
          </a:r>
        </a:p>
        <a:p>
          <a:pPr marL="0" lvl="0" indent="0" algn="ctr" defTabSz="711200">
            <a:lnSpc>
              <a:spcPct val="90000"/>
            </a:lnSpc>
            <a:spcBef>
              <a:spcPct val="0"/>
            </a:spcBef>
            <a:spcAft>
              <a:spcPct val="35000"/>
            </a:spcAft>
            <a:buNone/>
          </a:pPr>
          <a:r>
            <a:rPr lang="sv-SE" sz="1300" kern="1200" dirty="0"/>
            <a:t>Överföringen </a:t>
          </a:r>
          <a:r>
            <a:rPr lang="sv-SE" sz="1300" kern="1200" dirty="0" err="1"/>
            <a:t>Genererering</a:t>
          </a:r>
          <a:endParaRPr lang="sv-SE" sz="1300" kern="1200" dirty="0"/>
        </a:p>
      </dsp:txBody>
      <dsp:txXfrm>
        <a:off x="4024014" y="5117534"/>
        <a:ext cx="1315046" cy="1315046"/>
      </dsp:txXfrm>
    </dsp:sp>
    <dsp:sp modelId="{7AD51FD9-5150-41DF-B18C-84E75E43465E}">
      <dsp:nvSpPr>
        <dsp:cNvPr id="0" name=""/>
        <dsp:cNvSpPr/>
      </dsp:nvSpPr>
      <dsp:spPr>
        <a:xfrm>
          <a:off x="1329401" y="2422921"/>
          <a:ext cx="1859756" cy="18597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1" kern="1200" dirty="0"/>
            <a:t>Konkurrens, Trygghet och Acceptans</a:t>
          </a:r>
        </a:p>
        <a:p>
          <a:pPr marL="0" lvl="0" indent="0" algn="ctr" defTabSz="711200">
            <a:lnSpc>
              <a:spcPct val="90000"/>
            </a:lnSpc>
            <a:spcBef>
              <a:spcPct val="0"/>
            </a:spcBef>
            <a:spcAft>
              <a:spcPct val="35000"/>
            </a:spcAft>
            <a:buNone/>
          </a:pPr>
          <a:r>
            <a:rPr lang="sv-SE" sz="1300" kern="1200" dirty="0"/>
            <a:t>Offentlig plats</a:t>
          </a:r>
        </a:p>
      </dsp:txBody>
      <dsp:txXfrm>
        <a:off x="1601756" y="2695276"/>
        <a:ext cx="1315046" cy="131504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2025-09-09</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2025-09-09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Jag heter Petter Nilsson</a:t>
            </a:r>
          </a:p>
          <a:p>
            <a:endParaRPr lang="sv-SE" dirty="0"/>
          </a:p>
          <a:p>
            <a:r>
              <a:rPr lang="sv-SE" dirty="0"/>
              <a:t>Ni ska veta vad det fint det är att bo i Göteborg.</a:t>
            </a:r>
          </a:p>
          <a:p>
            <a:r>
              <a:rPr lang="sv-SE" dirty="0"/>
              <a:t>Jag insåg det här om dagen att i Göteborg får jag alltid köra och gå på nya platser. Det är aldrig så att man behöver känna att man åker samma väg någon längre tid, man hinner aldrig bli uttråkad. </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a:t>
            </a:fld>
            <a:endParaRPr lang="sv-SE"/>
          </a:p>
        </p:txBody>
      </p:sp>
    </p:spTree>
    <p:extLst>
      <p:ext uri="{BB962C8B-B14F-4D97-AF65-F5344CB8AC3E}">
        <p14:creationId xmlns:p14="http://schemas.microsoft.com/office/powerpoint/2010/main" val="157134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goda skäl för oss som arbetar med boendefrågor att ställa oss frågan om det finns någonstans att gå när man ska lämna sin lägenhet för våra brukare. </a:t>
            </a:r>
          </a:p>
          <a:p>
            <a:endParaRPr lang="sv-SE" dirty="0"/>
          </a:p>
          <a:p>
            <a:r>
              <a:rPr lang="sv-SE" dirty="0"/>
              <a:t>Vad finns det för platser där sådana som jag får vara? Var upplever jag att jag inte är välkommen eller det inte finns något för mig? Vi ser tendenser i städer där socialt utsatta flyttas runt, och där det är svårt att få hyra lokaler för att bedriva social service. Det kan göra att servicen blir otillgänglig.</a:t>
            </a:r>
          </a:p>
          <a:p>
            <a:endParaRPr lang="sv-SE" dirty="0"/>
          </a:p>
          <a:p>
            <a:r>
              <a:rPr lang="sv-SE" dirty="0"/>
              <a:t>Stadens utveckling handlar om fysisk plats. Om planering av staden. Det handlar om designen av staden, var bänkar ska vara, papperskorgar, och belysning.</a:t>
            </a:r>
          </a:p>
          <a:p>
            <a:endParaRPr lang="sv-SE" dirty="0"/>
          </a:p>
          <a:p>
            <a:r>
              <a:rPr lang="sv-SE" dirty="0"/>
              <a:t>Men utvecklingen av staden handlar också om utvecklingen av social service, vad finns det för sociala sammanhang, socialt stöd, och var finns det stödet och på vilka tider.</a:t>
            </a:r>
          </a:p>
          <a:p>
            <a:endParaRPr lang="sv-SE" dirty="0"/>
          </a:p>
          <a:p>
            <a:r>
              <a:rPr lang="sv-SE" dirty="0"/>
              <a:t>Detta är olika aspekter av samhällsutveckling och den behöver vi som sociala utförare engagera oss i</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17</a:t>
            </a:fld>
            <a:endParaRPr lang="sv-SE"/>
          </a:p>
        </p:txBody>
      </p:sp>
    </p:spTree>
    <p:extLst>
      <p:ext uri="{BB962C8B-B14F-4D97-AF65-F5344CB8AC3E}">
        <p14:creationId xmlns:p14="http://schemas.microsoft.com/office/powerpoint/2010/main" val="2582241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bör oroa oss för att vi håller på att utveckla städer där socialt utsatta inte får plats</a:t>
            </a:r>
          </a:p>
          <a:p>
            <a:endParaRPr lang="sv-SE" dirty="0"/>
          </a:p>
          <a:p>
            <a:r>
              <a:rPr lang="sv-SE" dirty="0"/>
              <a:t>I </a:t>
            </a:r>
            <a:r>
              <a:rPr lang="sv-SE" dirty="0" err="1"/>
              <a:t>yttterkanterna</a:t>
            </a:r>
            <a:r>
              <a:rPr lang="sv-SE" dirty="0"/>
              <a:t> kan ni se fyra områden som vi i projektet sett varit viktiga för den utveckling vi ser i samhället</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2903459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vill och behöver påverka utvecklingen av staden, har vi vägar för att stadens organisation ska kunna få till sig den? Har vi fått uppdraget(</a:t>
            </a:r>
            <a:r>
              <a:rPr lang="sv-SE" dirty="0" err="1"/>
              <a:t>SoL</a:t>
            </a:r>
            <a:r>
              <a:rPr lang="sv-SE" dirty="0"/>
              <a:t>) att bidra med den kunskapen? Både vad gäller fysisk utformning och sociala service</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19</a:t>
            </a:fld>
            <a:endParaRPr lang="sv-SE"/>
          </a:p>
        </p:txBody>
      </p:sp>
    </p:spTree>
    <p:extLst>
      <p:ext uri="{BB962C8B-B14F-4D97-AF65-F5344CB8AC3E}">
        <p14:creationId xmlns:p14="http://schemas.microsoft.com/office/powerpoint/2010/main" val="21347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Finns det behov av att utforma plats för målgruppen?</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20</a:t>
            </a:fld>
            <a:endParaRPr lang="sv-SE"/>
          </a:p>
        </p:txBody>
      </p:sp>
    </p:spTree>
    <p:extLst>
      <p:ext uri="{BB962C8B-B14F-4D97-AF65-F5344CB8AC3E}">
        <p14:creationId xmlns:p14="http://schemas.microsoft.com/office/powerpoint/2010/main" val="2482549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rätt vad det är så är det någon som har grävt upp vägen, lett om den, </a:t>
            </a:r>
            <a:r>
              <a:rPr lang="sv-SE" dirty="0" err="1"/>
              <a:t>rivt</a:t>
            </a:r>
            <a:r>
              <a:rPr lang="sv-SE" dirty="0"/>
              <a:t> motet man brukat åka på och ersatt det med något annat. Känner ni igen det?</a:t>
            </a:r>
          </a:p>
          <a:p>
            <a:endParaRPr lang="sv-SE" dirty="0"/>
          </a:p>
          <a:p>
            <a:r>
              <a:rPr lang="sv-SE" dirty="0"/>
              <a:t>I en stad där det händer så mycket, där stora delar av staden byggs om varje dag, så blir det lite viktigt att veta var vi är på väg. Är vi på väg mot en stad som är mer eller mindre inkluderande, som hjälper eller motarbetar våra ambitioner i det sociala arbetet? Det är viktigt att ställa sig den frågan, för det finns många tecken på motsatsen. </a:t>
            </a:r>
          </a:p>
          <a:p>
            <a:endParaRPr lang="sv-SE" dirty="0"/>
          </a:p>
          <a:p>
            <a:r>
              <a:rPr lang="sv-SE" dirty="0"/>
              <a:t>Jag ska inte prata så mycket om problematiken idag, utan vad vi ska vara uppmärksamma på med utgångspunkt i Bostad först, och varför det är viktigt.</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46815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297677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4</a:t>
            </a:fld>
            <a:endParaRPr lang="sv-SE"/>
          </a:p>
        </p:txBody>
      </p:sp>
    </p:spTree>
    <p:extLst>
      <p:ext uri="{BB962C8B-B14F-4D97-AF65-F5344CB8AC3E}">
        <p14:creationId xmlns:p14="http://schemas.microsoft.com/office/powerpoint/2010/main" val="18488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 ambition idag är att jag ska prata med utgångspunkt i projektet Mutual </a:t>
            </a:r>
            <a:r>
              <a:rPr lang="sv-SE" dirty="0" err="1"/>
              <a:t>Benefits</a:t>
            </a:r>
            <a:r>
              <a:rPr lang="sv-SE" dirty="0"/>
              <a:t> men så ofta som möjligt ge några trevande tankar in i Bostad </a:t>
            </a:r>
            <a:r>
              <a:rPr lang="sv-SE" dirty="0" err="1"/>
              <a:t>försts</a:t>
            </a:r>
            <a:r>
              <a:rPr lang="sv-SE" dirty="0"/>
              <a:t> värld. </a:t>
            </a:r>
          </a:p>
          <a:p>
            <a:endParaRPr lang="sv-SE" dirty="0"/>
          </a:p>
          <a:p>
            <a:r>
              <a:rPr lang="sv-SE" dirty="0"/>
              <a:t>Försöka sätta namn på två domäner som ni förhoppningsvis ska känna igen. Det är:</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a:p>
        </p:txBody>
      </p:sp>
    </p:spTree>
    <p:extLst>
      <p:ext uri="{BB962C8B-B14F-4D97-AF65-F5344CB8AC3E}">
        <p14:creationId xmlns:p14="http://schemas.microsoft.com/office/powerpoint/2010/main" val="318239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Jag tänker att hemma är den där lägenheten man har fått genom Bostad först, det är rummen i den, men det är också trapphuset, mötet med grannarna i hissen och i tvättstugan. </a:t>
            </a:r>
          </a:p>
          <a:p>
            <a:r>
              <a:rPr lang="sv-SE" dirty="0"/>
              <a:t>Det är soprummet och det är bänken utanför. Det är den där promenaden som du går i närheten av ditt hus som inte är precis vid huset men som ändå inte är tillräckligt långt borta för att du ska säga att du åkt någonstans. Det är alla människor du träffar på vägen när du rör dig där.</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338682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Leva kallar jag den domänen som är utanför det som vi ofta kallar för hemma. </a:t>
            </a:r>
          </a:p>
          <a:p>
            <a:r>
              <a:rPr lang="sv-SE" dirty="0"/>
              <a:t>Dit vi åker för att uträtta något, torget eller parken. </a:t>
            </a:r>
          </a:p>
          <a:p>
            <a:r>
              <a:rPr lang="sv-SE" dirty="0"/>
              <a:t>Det kan vara det närliggande torget, men det kan också vara en plats inne i stan. </a:t>
            </a:r>
          </a:p>
          <a:p>
            <a:r>
              <a:rPr lang="sv-SE" dirty="0"/>
              <a:t>Det kan vara en plats dit vi åker för att möta vänner eller få social samvaro. </a:t>
            </a:r>
          </a:p>
          <a:p>
            <a:r>
              <a:rPr lang="sv-SE" dirty="0"/>
              <a:t>Man kan säga att detta är platser som vi behöver för att inte känna oss fångna i det som vi kallar hemma.</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291787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livet ska fungera i hemma-domänen så behöver vi ofta arbeta aktivt som utförare och fastighetsbolag.</a:t>
            </a:r>
          </a:p>
          <a:p>
            <a:r>
              <a:rPr lang="sv-SE" dirty="0"/>
              <a:t>Vi behöver arbeta för att hemma ska fungera för både vår bostad </a:t>
            </a:r>
            <a:r>
              <a:rPr lang="sv-SE" dirty="0" err="1"/>
              <a:t>försthyresgäst</a:t>
            </a:r>
            <a:r>
              <a:rPr lang="sv-SE" dirty="0"/>
              <a:t>, men också för grannarna. </a:t>
            </a:r>
          </a:p>
          <a:p>
            <a:endParaRPr lang="sv-SE" dirty="0"/>
          </a:p>
          <a:p>
            <a:r>
              <a:rPr lang="sv-SE" dirty="0"/>
              <a:t>På samma sätt behöver leva-platserna också fungera för både våra brukare och för en bredare allmänhet.</a:t>
            </a:r>
          </a:p>
          <a:p>
            <a:endParaRPr lang="sv-SE" dirty="0"/>
          </a:p>
          <a:p>
            <a:r>
              <a:rPr lang="sv-SE" dirty="0"/>
              <a:t>Det krävs en kombination av aktiva sociala strategier för fysiska förutsättningar och samexistens och samutnyttjande och </a:t>
            </a:r>
          </a:p>
          <a:p>
            <a:endParaRPr lang="sv-SE" dirty="0"/>
          </a:p>
          <a:p>
            <a:r>
              <a:rPr lang="sv-SE" dirty="0"/>
              <a:t>Vi måste förstå att lägenheten i ett flerfamiljshus inte är en isolerad företeelse utan en del av en stad i ständig förändring. Vi behöver förstå att lägenheten är en del av en större stad som behöver vara en hållbar stad. Där inte bara lägenheten är ett fredat område utan del i en större användning av staden.</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10</a:t>
            </a:fld>
            <a:endParaRPr lang="sv-SE"/>
          </a:p>
        </p:txBody>
      </p:sp>
    </p:spTree>
    <p:extLst>
      <p:ext uri="{BB962C8B-B14F-4D97-AF65-F5344CB8AC3E}">
        <p14:creationId xmlns:p14="http://schemas.microsoft.com/office/powerpoint/2010/main" val="2908141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1 : en aktivitet som vi gjorde var att bjuda in Wallenstams förvaltare och fastighetsskötare till husmöten på boendet. Brukarna var oroade för att de inte skulle få bo kvar. Det blev ett fint möte som skapade länkar mellan brukarna och den nya fastighetsägaren.</a:t>
            </a:r>
          </a:p>
          <a:p>
            <a:r>
              <a:rPr lang="sv-SE" dirty="0"/>
              <a:t>Bild 2: Eftersom det finns två mötesplatser i Kallebäck har vi tagit i kontakt med park och natur för att utveckla något av de grönområden som finns. Här är vi och besöker en plats som i framtiden förhoppningsvis kommer kallas för Kaprifolparken och som kan bli ett utflyktsmål för brukare tillsammans med personal.</a:t>
            </a:r>
          </a:p>
          <a:p>
            <a:r>
              <a:rPr lang="sv-SE" dirty="0"/>
              <a:t>Bild 3: 18 augusti ordnade fastighetsägarna, Wallenstam, SGS och stena tillsammans med förvaltningen för funktionsstöd, vårt boende och stadsmissionen ett pop-</a:t>
            </a:r>
            <a:r>
              <a:rPr lang="sv-SE" dirty="0" err="1"/>
              <a:t>upcafe</a:t>
            </a:r>
            <a:r>
              <a:rPr lang="sv-SE" dirty="0"/>
              <a:t> med tillitspriser som gjorde et möjligt för vår målgrupp och grannar att mötas. Just nu tar vi fram förslag på en fortsättning med återkommande besök av pop-</a:t>
            </a:r>
            <a:r>
              <a:rPr lang="sv-SE" dirty="0" err="1"/>
              <a:t>upcafeet</a:t>
            </a:r>
            <a:r>
              <a:rPr lang="sv-SE" dirty="0"/>
              <a:t> under det kommande året.</a:t>
            </a:r>
          </a:p>
          <a:p>
            <a:r>
              <a:rPr lang="sv-SE" dirty="0"/>
              <a:t>Bild 4: Det har länge saknats nyanserad information om boendet för den som söker det. Idag så ligger Kallebäcks boende med bilder på grönska, en lägenhet bland andra vård och omsorgsboenden i staden med en särskild inriktning ”beroende”. För den som nu undrar vilket verksamhet den bor granne med kan den få korrekt information istället för artikelserien som tidigare toppade ”huset som gud glömde”</a:t>
            </a:r>
          </a:p>
        </p:txBody>
      </p:sp>
      <p:sp>
        <p:nvSpPr>
          <p:cNvPr id="4" name="Platshållare för datum 3"/>
          <p:cNvSpPr>
            <a:spLocks noGrp="1"/>
          </p:cNvSpPr>
          <p:nvPr>
            <p:ph type="dt" idx="1"/>
          </p:nvPr>
        </p:nvSpPr>
        <p:spPr/>
        <p:txBody>
          <a:bodyPr/>
          <a:lstStyle/>
          <a:p>
            <a:fld id="{F995FFDC-F934-4037-B505-500B08CD3B8C}" type="datetime1">
              <a:rPr lang="sv-SE" smtClean="0"/>
              <a:t>2025-09-09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14</a:t>
            </a:fld>
            <a:endParaRPr lang="sv-SE"/>
          </a:p>
        </p:txBody>
      </p:sp>
    </p:spTree>
    <p:extLst>
      <p:ext uri="{BB962C8B-B14F-4D97-AF65-F5344CB8AC3E}">
        <p14:creationId xmlns:p14="http://schemas.microsoft.com/office/powerpoint/2010/main" val="689118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7050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14926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8268127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09300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758608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3189188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4620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3251117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5"/>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9904821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70448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40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7454737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34459969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648583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F75068A3-1A23-D7A8-E32B-9930CB95DD25}"/>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Tree>
    <p:extLst>
      <p:ext uri="{BB962C8B-B14F-4D97-AF65-F5344CB8AC3E}">
        <p14:creationId xmlns:p14="http://schemas.microsoft.com/office/powerpoint/2010/main" val="229427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632955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549351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040061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650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1"/>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1152016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505315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82697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02617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71293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48695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21765409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6"/>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34381522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2320977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574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283903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423626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4287495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D0EC1FC0-8DDF-31BC-6880-F607E54C8999}"/>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Tree>
    <p:extLst>
      <p:ext uri="{BB962C8B-B14F-4D97-AF65-F5344CB8AC3E}">
        <p14:creationId xmlns:p14="http://schemas.microsoft.com/office/powerpoint/2010/main" val="382123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671472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64234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2621665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883792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9858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1965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38613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8304994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847389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391115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9915634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bg2"/>
          </a:solidFill>
        </p:spPr>
        <p:txBody>
          <a:bodyPr wrap="square" lIns="432000" tIns="432000" rIns="432000" bIns="432000" anchor="ctr" anchorCtr="0">
            <a:spAutoFit/>
          </a:bodyPr>
          <a:lstStyle>
            <a:lvl1pPr algn="l">
              <a:lnSpc>
                <a:spcPct val="90000"/>
              </a:lnSpc>
              <a:defRPr sz="3000">
                <a:solidFill>
                  <a:schemeClr val="tx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48785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385020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7079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tx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25654653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70421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788271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217DBA35-B954-D5BE-3055-10F75AB3F288}"/>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tx1"/>
                </a:solidFill>
              </a:defRPr>
            </a:lvl1pPr>
          </a:lstStyle>
          <a:p>
            <a:r>
              <a:rPr lang="sv-SE" dirty="0"/>
              <a:t>Kontakt</a:t>
            </a:r>
          </a:p>
        </p:txBody>
      </p:sp>
    </p:spTree>
    <p:extLst>
      <p:ext uri="{BB962C8B-B14F-4D97-AF65-F5344CB8AC3E}">
        <p14:creationId xmlns:p14="http://schemas.microsoft.com/office/powerpoint/2010/main" val="17644128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62930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8842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45873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361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287787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66595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5792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3676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2785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35003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2588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19347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3282896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tx2"/>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771253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673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266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162954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951114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9D6F5AB1-2AEA-F21F-66E0-3054F0956C80}"/>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Tree>
    <p:extLst>
      <p:ext uri="{BB962C8B-B14F-4D97-AF65-F5344CB8AC3E}">
        <p14:creationId xmlns:p14="http://schemas.microsoft.com/office/powerpoint/2010/main" val="917259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0645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70489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15246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62049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79119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25419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86384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51178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2007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1014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332411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87002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2"/>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2168040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4122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228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3505654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984034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a:t>
            </a:r>
            <a:r>
              <a:rPr lang="sv-SE" sz="1050" dirty="0">
                <a:solidFill>
                  <a:schemeClr val="tx1"/>
                </a:solidFill>
              </a:rPr>
              <a:t>öppen</a:t>
            </a:r>
            <a:r>
              <a:rPr lang="sv-SE" sz="1050" dirty="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D1A0E380-5DF5-5913-9E3F-A6C5E1749419}"/>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Tree>
    <p:extLst>
      <p:ext uri="{BB962C8B-B14F-4D97-AF65-F5344CB8AC3E}">
        <p14:creationId xmlns:p14="http://schemas.microsoft.com/office/powerpoint/2010/main" val="3431015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6351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5085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5331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49283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25882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63496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73270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04537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034435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45069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3026590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3"/>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115077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05097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28344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75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1452309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036123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402B4037-311E-98D0-D073-392D44DB983B}"/>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Tree>
    <p:extLst>
      <p:ext uri="{BB962C8B-B14F-4D97-AF65-F5344CB8AC3E}">
        <p14:creationId xmlns:p14="http://schemas.microsoft.com/office/powerpoint/2010/main" val="3124043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9998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745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23382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927902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52363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dirty="0"/>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0771220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61431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00592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66970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dirty="0"/>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80806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r>
              <a:rPr lang="sv-SE" dirty="0"/>
              <a:t>för att lägga till en bild</a:t>
            </a:r>
            <a:endParaRPr lang="en-US" dirty="0"/>
          </a:p>
        </p:txBody>
      </p:sp>
    </p:spTree>
    <p:extLst>
      <p:ext uri="{BB962C8B-B14F-4D97-AF65-F5344CB8AC3E}">
        <p14:creationId xmlns:p14="http://schemas.microsoft.com/office/powerpoint/2010/main" val="1924843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4"/>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dirty="0"/>
              <a:t>Rubrik på</a:t>
            </a:r>
            <a:br>
              <a:rPr lang="sv-SE" dirty="0"/>
            </a:br>
            <a:r>
              <a:rPr lang="sv-SE" dirty="0"/>
              <a:t>två rader</a:t>
            </a:r>
            <a:endParaRPr lang="en-US" dirty="0"/>
          </a:p>
        </p:txBody>
      </p:sp>
    </p:spTree>
    <p:extLst>
      <p:ext uri="{BB962C8B-B14F-4D97-AF65-F5344CB8AC3E}">
        <p14:creationId xmlns:p14="http://schemas.microsoft.com/office/powerpoint/2010/main" val="16870553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9916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798426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67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dirty="0"/>
              <a:t>Klicka här för att ändra mall för rubrikformat</a:t>
            </a:r>
            <a:endParaRPr lang="en-US" dirty="0"/>
          </a:p>
        </p:txBody>
      </p:sp>
    </p:spTree>
    <p:extLst>
      <p:ext uri="{BB962C8B-B14F-4D97-AF65-F5344CB8AC3E}">
        <p14:creationId xmlns:p14="http://schemas.microsoft.com/office/powerpoint/2010/main" val="5707289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a:t>
            </a:r>
            <a:br>
              <a:rPr lang="sv-SE" dirty="0"/>
            </a:br>
            <a:r>
              <a:rPr lang="sv-SE" dirty="0"/>
              <a:t>för att lägga till en bild</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9303950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4F514343-718C-65D7-600B-35F34BA2CF05}"/>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dirty="0"/>
              <a:t>Kontakt</a:t>
            </a:r>
          </a:p>
        </p:txBody>
      </p:sp>
    </p:spTree>
    <p:extLst>
      <p:ext uri="{BB962C8B-B14F-4D97-AF65-F5344CB8AC3E}">
        <p14:creationId xmlns:p14="http://schemas.microsoft.com/office/powerpoint/2010/main" val="656666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91101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883681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9790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image" Target="../media/image1.pn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1.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image" Target="../media/image1.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image" Target="../media/image1.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theme" Target="../theme/theme7.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image" Target="../media/image1.png"/><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theme" Target="../theme/theme8.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529" r:id="rId2"/>
    <p:sldLayoutId id="2147484530" r:id="rId3"/>
    <p:sldLayoutId id="2147484531" r:id="rId4"/>
    <p:sldLayoutId id="2147484532" r:id="rId5"/>
    <p:sldLayoutId id="2147484533" r:id="rId6"/>
    <p:sldLayoutId id="2147484534" r:id="rId7"/>
    <p:sldLayoutId id="2147484535" r:id="rId8"/>
    <p:sldLayoutId id="2147484627" r:id="rId9"/>
    <p:sldLayoutId id="2147484625" r:id="rId10"/>
    <p:sldLayoutId id="2147484536" r:id="rId11"/>
    <p:sldLayoutId id="2147484537" r:id="rId12"/>
    <p:sldLayoutId id="2147484538" r:id="rId13"/>
    <p:sldLayoutId id="2147484539" r:id="rId14"/>
    <p:sldLayoutId id="2147484626" r:id="rId15"/>
    <p:sldLayoutId id="2147484540" r:id="rId16"/>
    <p:sldLayoutId id="2147484408" r:id="rId17"/>
    <p:sldLayoutId id="2147484409" r:id="rId18"/>
    <p:sldLayoutId id="2147484043"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541" r:id="rId2"/>
    <p:sldLayoutId id="2147484542" r:id="rId3"/>
    <p:sldLayoutId id="2147484543" r:id="rId4"/>
    <p:sldLayoutId id="2147484544" r:id="rId5"/>
    <p:sldLayoutId id="2147484635" r:id="rId6"/>
    <p:sldLayoutId id="2147484636" r:id="rId7"/>
    <p:sldLayoutId id="2147484637" r:id="rId8"/>
    <p:sldLayoutId id="2147484638" r:id="rId9"/>
    <p:sldLayoutId id="2147484639" r:id="rId10"/>
    <p:sldLayoutId id="2147484548" r:id="rId11"/>
    <p:sldLayoutId id="2147484549" r:id="rId12"/>
    <p:sldLayoutId id="2147484550" r:id="rId13"/>
    <p:sldLayoutId id="2147484551" r:id="rId14"/>
    <p:sldLayoutId id="2147484628" r:id="rId15"/>
    <p:sldLayoutId id="2147484552" r:id="rId16"/>
    <p:sldLayoutId id="2147484424" r:id="rId17"/>
    <p:sldLayoutId id="2147484425" r:id="rId18"/>
    <p:sldLayoutId id="2147484426"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553" r:id="rId2"/>
    <p:sldLayoutId id="2147484554" r:id="rId3"/>
    <p:sldLayoutId id="2147484555" r:id="rId4"/>
    <p:sldLayoutId id="2147484556" r:id="rId5"/>
    <p:sldLayoutId id="2147484640" r:id="rId6"/>
    <p:sldLayoutId id="2147484641" r:id="rId7"/>
    <p:sldLayoutId id="2147484642" r:id="rId8"/>
    <p:sldLayoutId id="2147484643" r:id="rId9"/>
    <p:sldLayoutId id="2147484644" r:id="rId10"/>
    <p:sldLayoutId id="2147484560" r:id="rId11"/>
    <p:sldLayoutId id="2147484561" r:id="rId12"/>
    <p:sldLayoutId id="2147484562" r:id="rId13"/>
    <p:sldLayoutId id="2147484563" r:id="rId14"/>
    <p:sldLayoutId id="2147484629" r:id="rId15"/>
    <p:sldLayoutId id="2147484564" r:id="rId16"/>
    <p:sldLayoutId id="2147484441" r:id="rId17"/>
    <p:sldLayoutId id="2147484442" r:id="rId18"/>
    <p:sldLayoutId id="2147484443"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565" r:id="rId2"/>
    <p:sldLayoutId id="2147484566" r:id="rId3"/>
    <p:sldLayoutId id="2147484567" r:id="rId4"/>
    <p:sldLayoutId id="2147484568" r:id="rId5"/>
    <p:sldLayoutId id="2147484645" r:id="rId6"/>
    <p:sldLayoutId id="2147484646" r:id="rId7"/>
    <p:sldLayoutId id="2147484647" r:id="rId8"/>
    <p:sldLayoutId id="2147484648" r:id="rId9"/>
    <p:sldLayoutId id="2147484649" r:id="rId10"/>
    <p:sldLayoutId id="2147484572" r:id="rId11"/>
    <p:sldLayoutId id="2147484573" r:id="rId12"/>
    <p:sldLayoutId id="2147484574" r:id="rId13"/>
    <p:sldLayoutId id="2147484575" r:id="rId14"/>
    <p:sldLayoutId id="2147484630" r:id="rId15"/>
    <p:sldLayoutId id="2147484576" r:id="rId16"/>
    <p:sldLayoutId id="2147484458" r:id="rId17"/>
    <p:sldLayoutId id="2147484459" r:id="rId18"/>
    <p:sldLayoutId id="2147484460"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577" r:id="rId2"/>
    <p:sldLayoutId id="2147484578" r:id="rId3"/>
    <p:sldLayoutId id="2147484579" r:id="rId4"/>
    <p:sldLayoutId id="2147484580" r:id="rId5"/>
    <p:sldLayoutId id="2147484650" r:id="rId6"/>
    <p:sldLayoutId id="2147484651" r:id="rId7"/>
    <p:sldLayoutId id="2147484652" r:id="rId8"/>
    <p:sldLayoutId id="2147484653" r:id="rId9"/>
    <p:sldLayoutId id="2147484654" r:id="rId10"/>
    <p:sldLayoutId id="2147484584" r:id="rId11"/>
    <p:sldLayoutId id="2147484585" r:id="rId12"/>
    <p:sldLayoutId id="2147484586" r:id="rId13"/>
    <p:sldLayoutId id="2147484587" r:id="rId14"/>
    <p:sldLayoutId id="2147484631" r:id="rId15"/>
    <p:sldLayoutId id="2147484588" r:id="rId16"/>
    <p:sldLayoutId id="2147484475" r:id="rId17"/>
    <p:sldLayoutId id="2147484476" r:id="rId18"/>
    <p:sldLayoutId id="2147484477"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589" r:id="rId2"/>
    <p:sldLayoutId id="2147484590" r:id="rId3"/>
    <p:sldLayoutId id="2147484591" r:id="rId4"/>
    <p:sldLayoutId id="2147484592" r:id="rId5"/>
    <p:sldLayoutId id="2147484655" r:id="rId6"/>
    <p:sldLayoutId id="2147484656" r:id="rId7"/>
    <p:sldLayoutId id="2147484657" r:id="rId8"/>
    <p:sldLayoutId id="2147484658" r:id="rId9"/>
    <p:sldLayoutId id="2147484659" r:id="rId10"/>
    <p:sldLayoutId id="2147484596" r:id="rId11"/>
    <p:sldLayoutId id="2147484597" r:id="rId12"/>
    <p:sldLayoutId id="2147484598" r:id="rId13"/>
    <p:sldLayoutId id="2147484599" r:id="rId14"/>
    <p:sldLayoutId id="2147484632" r:id="rId15"/>
    <p:sldLayoutId id="2147484600" r:id="rId16"/>
    <p:sldLayoutId id="2147484492" r:id="rId17"/>
    <p:sldLayoutId id="2147484493" r:id="rId18"/>
    <p:sldLayoutId id="2147484494"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601" r:id="rId2"/>
    <p:sldLayoutId id="2147484602" r:id="rId3"/>
    <p:sldLayoutId id="2147484603" r:id="rId4"/>
    <p:sldLayoutId id="2147484604" r:id="rId5"/>
    <p:sldLayoutId id="2147484660" r:id="rId6"/>
    <p:sldLayoutId id="2147484661" r:id="rId7"/>
    <p:sldLayoutId id="2147484662" r:id="rId8"/>
    <p:sldLayoutId id="2147484663" r:id="rId9"/>
    <p:sldLayoutId id="2147484664" r:id="rId10"/>
    <p:sldLayoutId id="2147484608" r:id="rId11"/>
    <p:sldLayoutId id="2147484609" r:id="rId12"/>
    <p:sldLayoutId id="2147484610" r:id="rId13"/>
    <p:sldLayoutId id="2147484611" r:id="rId14"/>
    <p:sldLayoutId id="2147484633" r:id="rId15"/>
    <p:sldLayoutId id="2147484612" r:id="rId16"/>
    <p:sldLayoutId id="2147484509" r:id="rId17"/>
    <p:sldLayoutId id="2147484510" r:id="rId18"/>
    <p:sldLayoutId id="2147484511"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613" r:id="rId2"/>
    <p:sldLayoutId id="2147484614" r:id="rId3"/>
    <p:sldLayoutId id="2147484615" r:id="rId4"/>
    <p:sldLayoutId id="2147484616" r:id="rId5"/>
    <p:sldLayoutId id="2147484665" r:id="rId6"/>
    <p:sldLayoutId id="2147484666" r:id="rId7"/>
    <p:sldLayoutId id="2147484667" r:id="rId8"/>
    <p:sldLayoutId id="2147484668" r:id="rId9"/>
    <p:sldLayoutId id="2147484669" r:id="rId10"/>
    <p:sldLayoutId id="2147484620" r:id="rId11"/>
    <p:sldLayoutId id="2147484621" r:id="rId12"/>
    <p:sldLayoutId id="2147484622" r:id="rId13"/>
    <p:sldLayoutId id="2147484623" r:id="rId14"/>
    <p:sldLayoutId id="2147484634" r:id="rId15"/>
    <p:sldLayoutId id="2147484624" r:id="rId16"/>
    <p:sldLayoutId id="2147484526" r:id="rId17"/>
    <p:sldLayoutId id="2147484527" r:id="rId18"/>
    <p:sldLayoutId id="2147484528"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AC56B2-85A1-47BE-B879-827B70591340}"/>
              </a:ext>
            </a:extLst>
          </p:cNvPr>
          <p:cNvSpPr>
            <a:spLocks noGrp="1"/>
          </p:cNvSpPr>
          <p:nvPr>
            <p:ph type="ctrTitle"/>
          </p:nvPr>
        </p:nvSpPr>
        <p:spPr/>
        <p:txBody>
          <a:bodyPr/>
          <a:lstStyle/>
          <a:p>
            <a:r>
              <a:rPr lang="sv-SE" dirty="0"/>
              <a:t>Bostad först, men finns det en plats för mig i staden som utvecklas?</a:t>
            </a:r>
          </a:p>
        </p:txBody>
      </p:sp>
      <p:sp>
        <p:nvSpPr>
          <p:cNvPr id="3" name="Platshållare för text 2">
            <a:extLst>
              <a:ext uri="{FF2B5EF4-FFF2-40B4-BE49-F238E27FC236}">
                <a16:creationId xmlns:a16="http://schemas.microsoft.com/office/drawing/2014/main" id="{99B5E504-C538-4AB0-95C2-22D06F850448}"/>
              </a:ext>
            </a:extLst>
          </p:cNvPr>
          <p:cNvSpPr>
            <a:spLocks noGrp="1"/>
          </p:cNvSpPr>
          <p:nvPr>
            <p:ph type="body" sz="quarter" idx="10"/>
          </p:nvPr>
        </p:nvSpPr>
        <p:spPr/>
        <p:txBody>
          <a:bodyPr/>
          <a:lstStyle/>
          <a:p>
            <a:r>
              <a:rPr lang="sv-SE" dirty="0"/>
              <a:t>Bostad </a:t>
            </a:r>
            <a:r>
              <a:rPr lang="sv-SE" dirty="0" err="1"/>
              <a:t>förstmässan</a:t>
            </a:r>
            <a:r>
              <a:rPr lang="sv-SE" dirty="0"/>
              <a:t> 15-16 september 2025</a:t>
            </a:r>
          </a:p>
        </p:txBody>
      </p:sp>
      <p:sp>
        <p:nvSpPr>
          <p:cNvPr id="4" name="Platshållare för text 3">
            <a:extLst>
              <a:ext uri="{FF2B5EF4-FFF2-40B4-BE49-F238E27FC236}">
                <a16:creationId xmlns:a16="http://schemas.microsoft.com/office/drawing/2014/main" id="{5996003B-F29C-4AEA-99A5-67E59EAFEED6}"/>
              </a:ext>
            </a:extLst>
          </p:cNvPr>
          <p:cNvSpPr>
            <a:spLocks noGrp="1"/>
          </p:cNvSpPr>
          <p:nvPr>
            <p:ph type="body" sz="quarter" idx="11"/>
          </p:nvPr>
        </p:nvSpPr>
        <p:spPr/>
        <p:txBody>
          <a:bodyPr/>
          <a:lstStyle/>
          <a:p>
            <a:r>
              <a:rPr lang="sv-SE" dirty="0"/>
              <a:t>Petter Nilsson</a:t>
            </a:r>
          </a:p>
        </p:txBody>
      </p:sp>
    </p:spTree>
    <p:extLst>
      <p:ext uri="{BB962C8B-B14F-4D97-AF65-F5344CB8AC3E}">
        <p14:creationId xmlns:p14="http://schemas.microsoft.com/office/powerpoint/2010/main" val="2243607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653354-9DCB-0B1D-B61B-EDC592C5880A}"/>
              </a:ext>
            </a:extLst>
          </p:cNvPr>
          <p:cNvSpPr>
            <a:spLocks noGrp="1"/>
          </p:cNvSpPr>
          <p:nvPr>
            <p:ph type="title"/>
          </p:nvPr>
        </p:nvSpPr>
        <p:spPr/>
        <p:txBody>
          <a:bodyPr/>
          <a:lstStyle/>
          <a:p>
            <a:r>
              <a:rPr lang="sv-SE" dirty="0"/>
              <a:t>Integrerade lösningar för samvaro</a:t>
            </a:r>
          </a:p>
        </p:txBody>
      </p:sp>
      <p:sp>
        <p:nvSpPr>
          <p:cNvPr id="3" name="textruta 2">
            <a:extLst>
              <a:ext uri="{FF2B5EF4-FFF2-40B4-BE49-F238E27FC236}">
                <a16:creationId xmlns:a16="http://schemas.microsoft.com/office/drawing/2014/main" id="{88022A1E-066A-DD00-291C-97EA5B67973C}"/>
              </a:ext>
            </a:extLst>
          </p:cNvPr>
          <p:cNvSpPr txBox="1"/>
          <p:nvPr/>
        </p:nvSpPr>
        <p:spPr>
          <a:xfrm>
            <a:off x="691115" y="1726409"/>
            <a:ext cx="3955311" cy="1384995"/>
          </a:xfrm>
          <a:custGeom>
            <a:avLst/>
            <a:gdLst>
              <a:gd name="connsiteX0" fmla="*/ 0 w 3955311"/>
              <a:gd name="connsiteY0" fmla="*/ 0 h 1384995"/>
              <a:gd name="connsiteX1" fmla="*/ 565044 w 3955311"/>
              <a:gd name="connsiteY1" fmla="*/ 0 h 1384995"/>
              <a:gd name="connsiteX2" fmla="*/ 1169642 w 3955311"/>
              <a:gd name="connsiteY2" fmla="*/ 0 h 1384995"/>
              <a:gd name="connsiteX3" fmla="*/ 1695133 w 3955311"/>
              <a:gd name="connsiteY3" fmla="*/ 0 h 1384995"/>
              <a:gd name="connsiteX4" fmla="*/ 2181071 w 3955311"/>
              <a:gd name="connsiteY4" fmla="*/ 0 h 1384995"/>
              <a:gd name="connsiteX5" fmla="*/ 2667010 w 3955311"/>
              <a:gd name="connsiteY5" fmla="*/ 0 h 1384995"/>
              <a:gd name="connsiteX6" fmla="*/ 3152948 w 3955311"/>
              <a:gd name="connsiteY6" fmla="*/ 0 h 1384995"/>
              <a:gd name="connsiteX7" fmla="*/ 3955311 w 3955311"/>
              <a:gd name="connsiteY7" fmla="*/ 0 h 1384995"/>
              <a:gd name="connsiteX8" fmla="*/ 3955311 w 3955311"/>
              <a:gd name="connsiteY8" fmla="*/ 461665 h 1384995"/>
              <a:gd name="connsiteX9" fmla="*/ 3955311 w 3955311"/>
              <a:gd name="connsiteY9" fmla="*/ 951030 h 1384995"/>
              <a:gd name="connsiteX10" fmla="*/ 3955311 w 3955311"/>
              <a:gd name="connsiteY10" fmla="*/ 1384995 h 1384995"/>
              <a:gd name="connsiteX11" fmla="*/ 3311160 w 3955311"/>
              <a:gd name="connsiteY11" fmla="*/ 1384995 h 1384995"/>
              <a:gd name="connsiteX12" fmla="*/ 2785669 w 3955311"/>
              <a:gd name="connsiteY12" fmla="*/ 1384995 h 1384995"/>
              <a:gd name="connsiteX13" fmla="*/ 2220625 w 3955311"/>
              <a:gd name="connsiteY13" fmla="*/ 1384995 h 1384995"/>
              <a:gd name="connsiteX14" fmla="*/ 1616027 w 3955311"/>
              <a:gd name="connsiteY14" fmla="*/ 1384995 h 1384995"/>
              <a:gd name="connsiteX15" fmla="*/ 971876 w 3955311"/>
              <a:gd name="connsiteY15" fmla="*/ 1384995 h 1384995"/>
              <a:gd name="connsiteX16" fmla="*/ 525491 w 3955311"/>
              <a:gd name="connsiteY16" fmla="*/ 1384995 h 1384995"/>
              <a:gd name="connsiteX17" fmla="*/ 0 w 3955311"/>
              <a:gd name="connsiteY17" fmla="*/ 1384995 h 1384995"/>
              <a:gd name="connsiteX18" fmla="*/ 0 w 3955311"/>
              <a:gd name="connsiteY18" fmla="*/ 964880 h 1384995"/>
              <a:gd name="connsiteX19" fmla="*/ 0 w 3955311"/>
              <a:gd name="connsiteY19" fmla="*/ 489365 h 1384995"/>
              <a:gd name="connsiteX20" fmla="*/ 0 w 3955311"/>
              <a:gd name="connsiteY2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5311" h="1384995" extrusionOk="0">
                <a:moveTo>
                  <a:pt x="0" y="0"/>
                </a:moveTo>
                <a:cubicBezTo>
                  <a:pt x="190649" y="-54754"/>
                  <a:pt x="401059" y="16245"/>
                  <a:pt x="565044" y="0"/>
                </a:cubicBezTo>
                <a:cubicBezTo>
                  <a:pt x="729029" y="-16245"/>
                  <a:pt x="1001676" y="1258"/>
                  <a:pt x="1169642" y="0"/>
                </a:cubicBezTo>
                <a:cubicBezTo>
                  <a:pt x="1337608" y="-1258"/>
                  <a:pt x="1468616" y="57511"/>
                  <a:pt x="1695133" y="0"/>
                </a:cubicBezTo>
                <a:cubicBezTo>
                  <a:pt x="1921650" y="-57511"/>
                  <a:pt x="2038820" y="57789"/>
                  <a:pt x="2181071" y="0"/>
                </a:cubicBezTo>
                <a:cubicBezTo>
                  <a:pt x="2323322" y="-57789"/>
                  <a:pt x="2529034" y="3956"/>
                  <a:pt x="2667010" y="0"/>
                </a:cubicBezTo>
                <a:cubicBezTo>
                  <a:pt x="2804986" y="-3956"/>
                  <a:pt x="3051267" y="39359"/>
                  <a:pt x="3152948" y="0"/>
                </a:cubicBezTo>
                <a:cubicBezTo>
                  <a:pt x="3254629" y="-39359"/>
                  <a:pt x="3663949" y="54436"/>
                  <a:pt x="3955311" y="0"/>
                </a:cubicBezTo>
                <a:cubicBezTo>
                  <a:pt x="4000493" y="131298"/>
                  <a:pt x="3927258" y="252501"/>
                  <a:pt x="3955311" y="461665"/>
                </a:cubicBezTo>
                <a:cubicBezTo>
                  <a:pt x="3983364" y="670830"/>
                  <a:pt x="3938544" y="764586"/>
                  <a:pt x="3955311" y="951030"/>
                </a:cubicBezTo>
                <a:cubicBezTo>
                  <a:pt x="3972078" y="1137474"/>
                  <a:pt x="3954234" y="1296324"/>
                  <a:pt x="3955311" y="1384995"/>
                </a:cubicBezTo>
                <a:cubicBezTo>
                  <a:pt x="3772973" y="1452235"/>
                  <a:pt x="3468422" y="1357002"/>
                  <a:pt x="3311160" y="1384995"/>
                </a:cubicBezTo>
                <a:cubicBezTo>
                  <a:pt x="3153898" y="1412988"/>
                  <a:pt x="2937359" y="1364779"/>
                  <a:pt x="2785669" y="1384995"/>
                </a:cubicBezTo>
                <a:cubicBezTo>
                  <a:pt x="2633979" y="1405211"/>
                  <a:pt x="2429057" y="1342044"/>
                  <a:pt x="2220625" y="1384995"/>
                </a:cubicBezTo>
                <a:cubicBezTo>
                  <a:pt x="2012193" y="1427946"/>
                  <a:pt x="1768922" y="1323278"/>
                  <a:pt x="1616027" y="1384995"/>
                </a:cubicBezTo>
                <a:cubicBezTo>
                  <a:pt x="1463132" y="1446712"/>
                  <a:pt x="1134193" y="1345629"/>
                  <a:pt x="971876" y="1384995"/>
                </a:cubicBezTo>
                <a:cubicBezTo>
                  <a:pt x="809559" y="1424361"/>
                  <a:pt x="709400" y="1382494"/>
                  <a:pt x="525491" y="1384995"/>
                </a:cubicBezTo>
                <a:cubicBezTo>
                  <a:pt x="341583" y="1387496"/>
                  <a:pt x="243014" y="1331770"/>
                  <a:pt x="0" y="1384995"/>
                </a:cubicBezTo>
                <a:cubicBezTo>
                  <a:pt x="-5810" y="1189142"/>
                  <a:pt x="210" y="1126530"/>
                  <a:pt x="0" y="964880"/>
                </a:cubicBezTo>
                <a:cubicBezTo>
                  <a:pt x="-210" y="803231"/>
                  <a:pt x="21775" y="621410"/>
                  <a:pt x="0" y="489365"/>
                </a:cubicBezTo>
                <a:cubicBezTo>
                  <a:pt x="-21775" y="357320"/>
                  <a:pt x="12494" y="201506"/>
                  <a:pt x="0" y="0"/>
                </a:cubicBezTo>
                <a:close/>
              </a:path>
            </a:pathLst>
          </a:custGeom>
          <a:noFill/>
          <a:ln w="38100">
            <a:solidFill>
              <a:schemeClr val="tx1"/>
            </a:solidFill>
            <a:extLst>
              <a:ext uri="{C807C97D-BFC1-408E-A445-0C87EB9F89A2}">
                <ask:lineSketchStyleProps xmlns:ask="http://schemas.microsoft.com/office/drawing/2018/sketchyshapes" sd="2445961186">
                  <a:prstGeom prst="rect">
                    <a:avLst/>
                  </a:prstGeom>
                  <ask:type>
                    <ask:lineSketchScribble/>
                  </ask:type>
                </ask:lineSketchStyleProps>
              </a:ext>
            </a:extLst>
          </a:ln>
        </p:spPr>
        <p:txBody>
          <a:bodyPr wrap="square" rtlCol="0">
            <a:spAutoFit/>
          </a:bodyPr>
          <a:lstStyle/>
          <a:p>
            <a:r>
              <a:rPr lang="sv-SE" sz="2800" dirty="0"/>
              <a:t>Sociala strategier för samvaro och samutnyttjande</a:t>
            </a:r>
          </a:p>
        </p:txBody>
      </p:sp>
      <p:sp>
        <p:nvSpPr>
          <p:cNvPr id="4" name="textruta 3">
            <a:extLst>
              <a:ext uri="{FF2B5EF4-FFF2-40B4-BE49-F238E27FC236}">
                <a16:creationId xmlns:a16="http://schemas.microsoft.com/office/drawing/2014/main" id="{5B59BDBD-E781-A58B-A57A-C2C4E400A946}"/>
              </a:ext>
            </a:extLst>
          </p:cNvPr>
          <p:cNvSpPr txBox="1"/>
          <p:nvPr/>
        </p:nvSpPr>
        <p:spPr>
          <a:xfrm>
            <a:off x="7148622" y="4342018"/>
            <a:ext cx="3955311" cy="1384995"/>
          </a:xfrm>
          <a:custGeom>
            <a:avLst/>
            <a:gdLst>
              <a:gd name="connsiteX0" fmla="*/ 0 w 3955311"/>
              <a:gd name="connsiteY0" fmla="*/ 0 h 1384995"/>
              <a:gd name="connsiteX1" fmla="*/ 565044 w 3955311"/>
              <a:gd name="connsiteY1" fmla="*/ 0 h 1384995"/>
              <a:gd name="connsiteX2" fmla="*/ 1169642 w 3955311"/>
              <a:gd name="connsiteY2" fmla="*/ 0 h 1384995"/>
              <a:gd name="connsiteX3" fmla="*/ 1695133 w 3955311"/>
              <a:gd name="connsiteY3" fmla="*/ 0 h 1384995"/>
              <a:gd name="connsiteX4" fmla="*/ 2181071 w 3955311"/>
              <a:gd name="connsiteY4" fmla="*/ 0 h 1384995"/>
              <a:gd name="connsiteX5" fmla="*/ 2667010 w 3955311"/>
              <a:gd name="connsiteY5" fmla="*/ 0 h 1384995"/>
              <a:gd name="connsiteX6" fmla="*/ 3152948 w 3955311"/>
              <a:gd name="connsiteY6" fmla="*/ 0 h 1384995"/>
              <a:gd name="connsiteX7" fmla="*/ 3955311 w 3955311"/>
              <a:gd name="connsiteY7" fmla="*/ 0 h 1384995"/>
              <a:gd name="connsiteX8" fmla="*/ 3955311 w 3955311"/>
              <a:gd name="connsiteY8" fmla="*/ 461665 h 1384995"/>
              <a:gd name="connsiteX9" fmla="*/ 3955311 w 3955311"/>
              <a:gd name="connsiteY9" fmla="*/ 951030 h 1384995"/>
              <a:gd name="connsiteX10" fmla="*/ 3955311 w 3955311"/>
              <a:gd name="connsiteY10" fmla="*/ 1384995 h 1384995"/>
              <a:gd name="connsiteX11" fmla="*/ 3311160 w 3955311"/>
              <a:gd name="connsiteY11" fmla="*/ 1384995 h 1384995"/>
              <a:gd name="connsiteX12" fmla="*/ 2785669 w 3955311"/>
              <a:gd name="connsiteY12" fmla="*/ 1384995 h 1384995"/>
              <a:gd name="connsiteX13" fmla="*/ 2220625 w 3955311"/>
              <a:gd name="connsiteY13" fmla="*/ 1384995 h 1384995"/>
              <a:gd name="connsiteX14" fmla="*/ 1616027 w 3955311"/>
              <a:gd name="connsiteY14" fmla="*/ 1384995 h 1384995"/>
              <a:gd name="connsiteX15" fmla="*/ 971876 w 3955311"/>
              <a:gd name="connsiteY15" fmla="*/ 1384995 h 1384995"/>
              <a:gd name="connsiteX16" fmla="*/ 525491 w 3955311"/>
              <a:gd name="connsiteY16" fmla="*/ 1384995 h 1384995"/>
              <a:gd name="connsiteX17" fmla="*/ 0 w 3955311"/>
              <a:gd name="connsiteY17" fmla="*/ 1384995 h 1384995"/>
              <a:gd name="connsiteX18" fmla="*/ 0 w 3955311"/>
              <a:gd name="connsiteY18" fmla="*/ 964880 h 1384995"/>
              <a:gd name="connsiteX19" fmla="*/ 0 w 3955311"/>
              <a:gd name="connsiteY19" fmla="*/ 489365 h 1384995"/>
              <a:gd name="connsiteX20" fmla="*/ 0 w 3955311"/>
              <a:gd name="connsiteY2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5311" h="1384995" extrusionOk="0">
                <a:moveTo>
                  <a:pt x="0" y="0"/>
                </a:moveTo>
                <a:cubicBezTo>
                  <a:pt x="190649" y="-54754"/>
                  <a:pt x="401059" y="16245"/>
                  <a:pt x="565044" y="0"/>
                </a:cubicBezTo>
                <a:cubicBezTo>
                  <a:pt x="729029" y="-16245"/>
                  <a:pt x="1001676" y="1258"/>
                  <a:pt x="1169642" y="0"/>
                </a:cubicBezTo>
                <a:cubicBezTo>
                  <a:pt x="1337608" y="-1258"/>
                  <a:pt x="1468616" y="57511"/>
                  <a:pt x="1695133" y="0"/>
                </a:cubicBezTo>
                <a:cubicBezTo>
                  <a:pt x="1921650" y="-57511"/>
                  <a:pt x="2038820" y="57789"/>
                  <a:pt x="2181071" y="0"/>
                </a:cubicBezTo>
                <a:cubicBezTo>
                  <a:pt x="2323322" y="-57789"/>
                  <a:pt x="2529034" y="3956"/>
                  <a:pt x="2667010" y="0"/>
                </a:cubicBezTo>
                <a:cubicBezTo>
                  <a:pt x="2804986" y="-3956"/>
                  <a:pt x="3051267" y="39359"/>
                  <a:pt x="3152948" y="0"/>
                </a:cubicBezTo>
                <a:cubicBezTo>
                  <a:pt x="3254629" y="-39359"/>
                  <a:pt x="3663949" y="54436"/>
                  <a:pt x="3955311" y="0"/>
                </a:cubicBezTo>
                <a:cubicBezTo>
                  <a:pt x="4000493" y="131298"/>
                  <a:pt x="3927258" y="252501"/>
                  <a:pt x="3955311" y="461665"/>
                </a:cubicBezTo>
                <a:cubicBezTo>
                  <a:pt x="3983364" y="670830"/>
                  <a:pt x="3938544" y="764586"/>
                  <a:pt x="3955311" y="951030"/>
                </a:cubicBezTo>
                <a:cubicBezTo>
                  <a:pt x="3972078" y="1137474"/>
                  <a:pt x="3954234" y="1296324"/>
                  <a:pt x="3955311" y="1384995"/>
                </a:cubicBezTo>
                <a:cubicBezTo>
                  <a:pt x="3772973" y="1452235"/>
                  <a:pt x="3468422" y="1357002"/>
                  <a:pt x="3311160" y="1384995"/>
                </a:cubicBezTo>
                <a:cubicBezTo>
                  <a:pt x="3153898" y="1412988"/>
                  <a:pt x="2937359" y="1364779"/>
                  <a:pt x="2785669" y="1384995"/>
                </a:cubicBezTo>
                <a:cubicBezTo>
                  <a:pt x="2633979" y="1405211"/>
                  <a:pt x="2429057" y="1342044"/>
                  <a:pt x="2220625" y="1384995"/>
                </a:cubicBezTo>
                <a:cubicBezTo>
                  <a:pt x="2012193" y="1427946"/>
                  <a:pt x="1768922" y="1323278"/>
                  <a:pt x="1616027" y="1384995"/>
                </a:cubicBezTo>
                <a:cubicBezTo>
                  <a:pt x="1463132" y="1446712"/>
                  <a:pt x="1134193" y="1345629"/>
                  <a:pt x="971876" y="1384995"/>
                </a:cubicBezTo>
                <a:cubicBezTo>
                  <a:pt x="809559" y="1424361"/>
                  <a:pt x="709400" y="1382494"/>
                  <a:pt x="525491" y="1384995"/>
                </a:cubicBezTo>
                <a:cubicBezTo>
                  <a:pt x="341583" y="1387496"/>
                  <a:pt x="243014" y="1331770"/>
                  <a:pt x="0" y="1384995"/>
                </a:cubicBezTo>
                <a:cubicBezTo>
                  <a:pt x="-5810" y="1189142"/>
                  <a:pt x="210" y="1126530"/>
                  <a:pt x="0" y="964880"/>
                </a:cubicBezTo>
                <a:cubicBezTo>
                  <a:pt x="-210" y="803231"/>
                  <a:pt x="21775" y="621410"/>
                  <a:pt x="0" y="489365"/>
                </a:cubicBezTo>
                <a:cubicBezTo>
                  <a:pt x="-21775" y="357320"/>
                  <a:pt x="12494" y="201506"/>
                  <a:pt x="0" y="0"/>
                </a:cubicBezTo>
                <a:close/>
              </a:path>
            </a:pathLst>
          </a:custGeom>
          <a:noFill/>
          <a:ln w="38100">
            <a:solidFill>
              <a:schemeClr val="tx1"/>
            </a:solidFill>
            <a:extLst>
              <a:ext uri="{C807C97D-BFC1-408E-A445-0C87EB9F89A2}">
                <ask:lineSketchStyleProps xmlns:ask="http://schemas.microsoft.com/office/drawing/2018/sketchyshapes" sd="2445961186">
                  <a:prstGeom prst="rect">
                    <a:avLst/>
                  </a:prstGeom>
                  <ask:type>
                    <ask:lineSketchScribble/>
                  </ask:type>
                </ask:lineSketchStyleProps>
              </a:ext>
            </a:extLst>
          </a:ln>
        </p:spPr>
        <p:txBody>
          <a:bodyPr wrap="square" rtlCol="0">
            <a:spAutoFit/>
          </a:bodyPr>
          <a:lstStyle/>
          <a:p>
            <a:r>
              <a:rPr lang="sv-SE" sz="2800" dirty="0"/>
              <a:t>Fysisk design för samvaro och samutnyttjande</a:t>
            </a:r>
          </a:p>
        </p:txBody>
      </p:sp>
      <p:cxnSp>
        <p:nvCxnSpPr>
          <p:cNvPr id="8" name="Koppling: böjd 7">
            <a:extLst>
              <a:ext uri="{FF2B5EF4-FFF2-40B4-BE49-F238E27FC236}">
                <a16:creationId xmlns:a16="http://schemas.microsoft.com/office/drawing/2014/main" id="{51566322-0E94-833C-5DA5-473CED73954F}"/>
              </a:ext>
            </a:extLst>
          </p:cNvPr>
          <p:cNvCxnSpPr>
            <a:stCxn id="3" idx="3"/>
            <a:endCxn id="4" idx="1"/>
          </p:cNvCxnSpPr>
          <p:nvPr/>
        </p:nvCxnSpPr>
        <p:spPr>
          <a:xfrm>
            <a:off x="4646426" y="2418907"/>
            <a:ext cx="2502196" cy="2615609"/>
          </a:xfrm>
          <a:prstGeom prst="curvedConnector3">
            <a:avLst/>
          </a:prstGeom>
          <a:ln w="57150">
            <a:prstDash val="dashDot"/>
            <a:headEnd type="triangle"/>
            <a:tailEnd type="triangle"/>
          </a:ln>
        </p:spPr>
        <p:style>
          <a:lnRef idx="1">
            <a:schemeClr val="dk1"/>
          </a:lnRef>
          <a:fillRef idx="0">
            <a:schemeClr val="dk1"/>
          </a:fillRef>
          <a:effectRef idx="0">
            <a:schemeClr val="dk1"/>
          </a:effectRef>
          <a:fontRef idx="minor">
            <a:schemeClr val="tx1"/>
          </a:fontRef>
        </p:style>
      </p:cxnSp>
      <p:pic>
        <p:nvPicPr>
          <p:cNvPr id="9" name="Picture 2" descr="Create a sketch-style black-and-white image featuring a tall apartment building in the center, surrounded by trees, benches, and a pathway.">
            <a:extLst>
              <a:ext uri="{FF2B5EF4-FFF2-40B4-BE49-F238E27FC236}">
                <a16:creationId xmlns:a16="http://schemas.microsoft.com/office/drawing/2014/main" id="{EDE5F070-7F57-89B7-F672-268394016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952" y="3746598"/>
            <a:ext cx="1980416" cy="19804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reate a black-and-white sketch-style image of a 1970s urban cityscape, with tall apartment buildings, concrete plazas, and minimal greenery.">
            <a:extLst>
              <a:ext uri="{FF2B5EF4-FFF2-40B4-BE49-F238E27FC236}">
                <a16:creationId xmlns:a16="http://schemas.microsoft.com/office/drawing/2014/main" id="{9FF5012C-623F-E75C-5153-0A04CB726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576" y="1681917"/>
            <a:ext cx="2502196" cy="16681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id="{8BF62FF4-F5EC-9906-D063-A9BBC24B5765}"/>
              </a:ext>
            </a:extLst>
          </p:cNvPr>
          <p:cNvSpPr txBox="1"/>
          <p:nvPr/>
        </p:nvSpPr>
        <p:spPr>
          <a:xfrm>
            <a:off x="2172480" y="5727013"/>
            <a:ext cx="1017287" cy="338554"/>
          </a:xfrm>
          <a:prstGeom prst="rect">
            <a:avLst/>
          </a:prstGeom>
          <a:noFill/>
        </p:spPr>
        <p:txBody>
          <a:bodyPr wrap="square" rtlCol="0">
            <a:spAutoFit/>
          </a:bodyPr>
          <a:lstStyle/>
          <a:p>
            <a:r>
              <a:rPr lang="sv-SE" sz="1600" b="1" dirty="0"/>
              <a:t>Hemma</a:t>
            </a:r>
          </a:p>
        </p:txBody>
      </p:sp>
      <p:sp>
        <p:nvSpPr>
          <p:cNvPr id="12" name="textruta 11">
            <a:extLst>
              <a:ext uri="{FF2B5EF4-FFF2-40B4-BE49-F238E27FC236}">
                <a16:creationId xmlns:a16="http://schemas.microsoft.com/office/drawing/2014/main" id="{885434EA-1DFD-345D-5292-94A274077E5A}"/>
              </a:ext>
            </a:extLst>
          </p:cNvPr>
          <p:cNvSpPr txBox="1"/>
          <p:nvPr/>
        </p:nvSpPr>
        <p:spPr>
          <a:xfrm>
            <a:off x="8288030" y="3304224"/>
            <a:ext cx="1017287" cy="338554"/>
          </a:xfrm>
          <a:prstGeom prst="rect">
            <a:avLst/>
          </a:prstGeom>
          <a:noFill/>
        </p:spPr>
        <p:txBody>
          <a:bodyPr wrap="square" rtlCol="0">
            <a:spAutoFit/>
          </a:bodyPr>
          <a:lstStyle/>
          <a:p>
            <a:r>
              <a:rPr lang="sv-SE" sz="1600" b="1" dirty="0"/>
              <a:t>Leva</a:t>
            </a:r>
          </a:p>
        </p:txBody>
      </p:sp>
    </p:spTree>
    <p:extLst>
      <p:ext uri="{BB962C8B-B14F-4D97-AF65-F5344CB8AC3E}">
        <p14:creationId xmlns:p14="http://schemas.microsoft.com/office/powerpoint/2010/main" val="259251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e a sketch-style black-and-white image featuring a tall apartment building in the center, surrounded by trees, benches, and a pathway.">
            <a:extLst>
              <a:ext uri="{FF2B5EF4-FFF2-40B4-BE49-F238E27FC236}">
                <a16:creationId xmlns:a16="http://schemas.microsoft.com/office/drawing/2014/main" id="{4D418AE1-B772-5545-1777-5E60A095C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281" b="19470"/>
          <a:stretch>
            <a:fillRect/>
          </a:stretch>
        </p:blipFill>
        <p:spPr bwMode="auto">
          <a:xfrm>
            <a:off x="20" y="10"/>
            <a:ext cx="12191980" cy="6857990"/>
          </a:xfrm>
          <a:prstGeom prst="round2SameRect">
            <a:avLst>
              <a:gd name="adj1" fmla="val 0"/>
              <a:gd name="adj2" fmla="val 0"/>
            </a:avLst>
          </a:prstGeom>
          <a:solidFill>
            <a:srgbClr val="FFFFFF"/>
          </a:solidFill>
        </p:spPr>
      </p:pic>
      <p:sp>
        <p:nvSpPr>
          <p:cNvPr id="2" name="Rubrik 1">
            <a:extLst>
              <a:ext uri="{FF2B5EF4-FFF2-40B4-BE49-F238E27FC236}">
                <a16:creationId xmlns:a16="http://schemas.microsoft.com/office/drawing/2014/main" id="{F188EACC-F87A-7D09-8793-50FF3CDD3BBC}"/>
              </a:ext>
            </a:extLst>
          </p:cNvPr>
          <p:cNvSpPr>
            <a:spLocks noGrp="1"/>
          </p:cNvSpPr>
          <p:nvPr>
            <p:ph type="ctrTitle"/>
          </p:nvPr>
        </p:nvSpPr>
        <p:spPr>
          <a:xfrm>
            <a:off x="407988" y="404813"/>
            <a:ext cx="5000625" cy="1703434"/>
          </a:xfrm>
        </p:spPr>
        <p:txBody>
          <a:bodyPr wrap="square" anchor="ctr">
            <a:normAutofit/>
          </a:bodyPr>
          <a:lstStyle/>
          <a:p>
            <a:r>
              <a:rPr lang="sv-SE" sz="2100"/>
              <a:t>Hur vi arbetat med ”Hemma” i Mutual </a:t>
            </a:r>
            <a:r>
              <a:rPr lang="sv-SE" sz="2100" err="1"/>
              <a:t>Benefits</a:t>
            </a:r>
            <a:endParaRPr lang="sv-SE" sz="2100"/>
          </a:p>
        </p:txBody>
      </p:sp>
    </p:spTree>
    <p:extLst>
      <p:ext uri="{BB962C8B-B14F-4D97-AF65-F5344CB8AC3E}">
        <p14:creationId xmlns:p14="http://schemas.microsoft.com/office/powerpoint/2010/main" val="404655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0EE0C2-C430-98F0-18EA-9DD0E3167DDD}"/>
              </a:ext>
            </a:extLst>
          </p:cNvPr>
          <p:cNvSpPr>
            <a:spLocks noGrp="1"/>
          </p:cNvSpPr>
          <p:nvPr>
            <p:ph type="title"/>
          </p:nvPr>
        </p:nvSpPr>
        <p:spPr>
          <a:xfrm>
            <a:off x="407988" y="404813"/>
            <a:ext cx="5240337" cy="736959"/>
          </a:xfrm>
        </p:spPr>
        <p:txBody>
          <a:bodyPr anchor="ctr">
            <a:normAutofit/>
          </a:bodyPr>
          <a:lstStyle/>
          <a:p>
            <a:r>
              <a:rPr lang="sv-SE" sz="2100" dirty="0"/>
              <a:t>Vårt arbete med utgångspunkt från de sociala boendena</a:t>
            </a:r>
          </a:p>
        </p:txBody>
      </p:sp>
      <p:sp>
        <p:nvSpPr>
          <p:cNvPr id="9" name="Content Placeholder 2">
            <a:extLst>
              <a:ext uri="{FF2B5EF4-FFF2-40B4-BE49-F238E27FC236}">
                <a16:creationId xmlns:a16="http://schemas.microsoft.com/office/drawing/2014/main" id="{E0A0CEA2-26FE-5615-763A-E6EC879BAB6A}"/>
              </a:ext>
            </a:extLst>
          </p:cNvPr>
          <p:cNvSpPr>
            <a:spLocks noGrp="1"/>
          </p:cNvSpPr>
          <p:nvPr>
            <p:ph sz="half" idx="10"/>
          </p:nvPr>
        </p:nvSpPr>
        <p:spPr>
          <a:xfrm>
            <a:off x="407989" y="1736728"/>
            <a:ext cx="5240336" cy="4194629"/>
          </a:xfrm>
        </p:spPr>
        <p:txBody>
          <a:bodyPr/>
          <a:lstStyle/>
          <a:p>
            <a:r>
              <a:rPr lang="en-US" dirty="0" err="1"/>
              <a:t>Särskilda</a:t>
            </a:r>
            <a:r>
              <a:rPr lang="en-US" dirty="0"/>
              <a:t> </a:t>
            </a:r>
            <a:r>
              <a:rPr lang="en-US" dirty="0" err="1"/>
              <a:t>boenden</a:t>
            </a:r>
            <a:r>
              <a:rPr lang="en-US" dirty="0"/>
              <a:t> för </a:t>
            </a:r>
            <a:r>
              <a:rPr lang="en-US" dirty="0" err="1"/>
              <a:t>hemlösa</a:t>
            </a:r>
            <a:r>
              <a:rPr lang="en-US" dirty="0"/>
              <a:t> </a:t>
            </a:r>
            <a:r>
              <a:rPr lang="en-US" dirty="0" err="1"/>
              <a:t>personer</a:t>
            </a:r>
            <a:r>
              <a:rPr lang="en-US" dirty="0"/>
              <a:t> med social </a:t>
            </a:r>
            <a:r>
              <a:rPr lang="en-US" dirty="0" err="1"/>
              <a:t>problematik</a:t>
            </a:r>
            <a:r>
              <a:rPr lang="en-US" dirty="0"/>
              <a:t> </a:t>
            </a:r>
            <a:r>
              <a:rPr lang="en-US" dirty="0" err="1"/>
              <a:t>som</a:t>
            </a:r>
            <a:r>
              <a:rPr lang="en-US" dirty="0"/>
              <a:t> </a:t>
            </a:r>
            <a:r>
              <a:rPr lang="en-US" dirty="0" err="1"/>
              <a:t>beroende</a:t>
            </a:r>
            <a:r>
              <a:rPr lang="en-US" dirty="0"/>
              <a:t> </a:t>
            </a:r>
            <a:r>
              <a:rPr lang="en-US" dirty="0" err="1"/>
              <a:t>och</a:t>
            </a:r>
            <a:r>
              <a:rPr lang="en-US" dirty="0"/>
              <a:t> </a:t>
            </a:r>
            <a:r>
              <a:rPr lang="en-US" dirty="0" err="1"/>
              <a:t>psykiska</a:t>
            </a:r>
            <a:r>
              <a:rPr lang="en-US" dirty="0"/>
              <a:t> </a:t>
            </a:r>
            <a:r>
              <a:rPr lang="en-US" dirty="0" err="1"/>
              <a:t>ohälsa</a:t>
            </a:r>
            <a:endParaRPr lang="en-US" dirty="0"/>
          </a:p>
          <a:p>
            <a:r>
              <a:rPr lang="en-US" dirty="0"/>
              <a:t>Vi </a:t>
            </a:r>
            <a:r>
              <a:rPr lang="en-US" dirty="0" err="1"/>
              <a:t>har</a:t>
            </a:r>
            <a:r>
              <a:rPr lang="en-US" dirty="0"/>
              <a:t> </a:t>
            </a:r>
            <a:r>
              <a:rPr lang="en-US" dirty="0" err="1"/>
              <a:t>arbetat</a:t>
            </a:r>
            <a:r>
              <a:rPr lang="en-US" dirty="0"/>
              <a:t> med </a:t>
            </a:r>
            <a:r>
              <a:rPr lang="en-US" dirty="0" err="1"/>
              <a:t>fysiska</a:t>
            </a:r>
            <a:r>
              <a:rPr lang="en-US" dirty="0"/>
              <a:t> </a:t>
            </a:r>
            <a:r>
              <a:rPr lang="en-US" dirty="0" err="1"/>
              <a:t>och</a:t>
            </a:r>
            <a:r>
              <a:rPr lang="en-US" dirty="0"/>
              <a:t> </a:t>
            </a:r>
            <a:r>
              <a:rPr lang="en-US" dirty="0" err="1"/>
              <a:t>sociala</a:t>
            </a:r>
            <a:r>
              <a:rPr lang="en-US" dirty="0"/>
              <a:t> </a:t>
            </a:r>
            <a:r>
              <a:rPr lang="en-US" dirty="0" err="1"/>
              <a:t>lösningar</a:t>
            </a:r>
            <a:r>
              <a:rPr lang="en-US" dirty="0"/>
              <a:t> </a:t>
            </a:r>
            <a:r>
              <a:rPr lang="en-US" dirty="0" err="1"/>
              <a:t>inom</a:t>
            </a:r>
            <a:r>
              <a:rPr lang="en-US" dirty="0"/>
              <a:t> </a:t>
            </a:r>
            <a:r>
              <a:rPr lang="en-US" dirty="0" err="1"/>
              <a:t>och</a:t>
            </a:r>
            <a:r>
              <a:rPr lang="en-US" dirty="0"/>
              <a:t> runt </a:t>
            </a:r>
            <a:r>
              <a:rPr lang="en-US" dirty="0" err="1"/>
              <a:t>fastigheterna</a:t>
            </a:r>
            <a:endParaRPr lang="en-US" dirty="0"/>
          </a:p>
          <a:p>
            <a:endParaRPr lang="en-US" dirty="0"/>
          </a:p>
        </p:txBody>
      </p:sp>
      <p:pic>
        <p:nvPicPr>
          <p:cNvPr id="4" name="Bildobjekt 3">
            <a:extLst>
              <a:ext uri="{FF2B5EF4-FFF2-40B4-BE49-F238E27FC236}">
                <a16:creationId xmlns:a16="http://schemas.microsoft.com/office/drawing/2014/main" id="{48DEF98C-84AE-18B2-1583-D526659525E3}"/>
              </a:ext>
            </a:extLst>
          </p:cNvPr>
          <p:cNvPicPr>
            <a:picLocks noChangeAspect="1"/>
          </p:cNvPicPr>
          <p:nvPr/>
        </p:nvPicPr>
        <p:blipFill>
          <a:blip r:embed="rId2"/>
          <a:srcRect l="13528" r="4918" b="2"/>
          <a:stretch>
            <a:fillRect/>
          </a:stretch>
        </p:blipFill>
        <p:spPr>
          <a:xfrm>
            <a:off x="6096000" y="10"/>
            <a:ext cx="6095999" cy="6857989"/>
          </a:xfrm>
          <a:prstGeom prst="rect">
            <a:avLst/>
          </a:prstGeom>
          <a:noFill/>
        </p:spPr>
      </p:pic>
    </p:spTree>
    <p:extLst>
      <p:ext uri="{BB962C8B-B14F-4D97-AF65-F5344CB8AC3E}">
        <p14:creationId xmlns:p14="http://schemas.microsoft.com/office/powerpoint/2010/main" val="57500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07519-1EAA-CCC7-C492-3F4C2313D0F0}"/>
              </a:ext>
            </a:extLst>
          </p:cNvPr>
          <p:cNvSpPr>
            <a:spLocks noGrp="1"/>
          </p:cNvSpPr>
          <p:nvPr>
            <p:ph type="title"/>
          </p:nvPr>
        </p:nvSpPr>
        <p:spPr/>
        <p:txBody>
          <a:bodyPr/>
          <a:lstStyle/>
          <a:p>
            <a:r>
              <a:rPr lang="sv-SE" dirty="0"/>
              <a:t>Grundprinciper i ”Vår platssamverkan”</a:t>
            </a:r>
          </a:p>
        </p:txBody>
      </p:sp>
      <p:sp>
        <p:nvSpPr>
          <p:cNvPr id="3" name="Platshållare för innehåll 2">
            <a:extLst>
              <a:ext uri="{FF2B5EF4-FFF2-40B4-BE49-F238E27FC236}">
                <a16:creationId xmlns:a16="http://schemas.microsoft.com/office/drawing/2014/main" id="{3D1C214A-AB85-530E-DA5C-05193B80DA4E}"/>
              </a:ext>
            </a:extLst>
          </p:cNvPr>
          <p:cNvSpPr>
            <a:spLocks noGrp="1"/>
          </p:cNvSpPr>
          <p:nvPr>
            <p:ph idx="11"/>
          </p:nvPr>
        </p:nvSpPr>
        <p:spPr/>
        <p:txBody>
          <a:bodyPr>
            <a:normAutofit/>
          </a:bodyPr>
          <a:lstStyle/>
          <a:p>
            <a:pPr marL="514350" indent="-514350">
              <a:buFont typeface="+mj-lt"/>
              <a:buAutoNum type="arabicPeriod"/>
            </a:pPr>
            <a:r>
              <a:rPr lang="sv-SE" sz="2800" dirty="0"/>
              <a:t>Brukarnas behov- i grannskapets jämställs med andra invånares</a:t>
            </a:r>
          </a:p>
          <a:p>
            <a:pPr marL="514350" indent="-514350">
              <a:buFont typeface="+mj-lt"/>
              <a:buAutoNum type="arabicPeriod"/>
            </a:pPr>
            <a:r>
              <a:rPr lang="sv-SE" sz="2800" dirty="0"/>
              <a:t>Helt, rent funktionellt och vackert</a:t>
            </a:r>
          </a:p>
          <a:p>
            <a:pPr marL="514350" indent="-514350">
              <a:buFont typeface="+mj-lt"/>
              <a:buAutoNum type="arabicPeriod"/>
            </a:pPr>
            <a:r>
              <a:rPr lang="sv-SE" sz="2800" dirty="0"/>
              <a:t>Personalen förstår sin roll i fungerande grannskap</a:t>
            </a:r>
          </a:p>
          <a:p>
            <a:pPr marL="514350" indent="-514350">
              <a:buFont typeface="+mj-lt"/>
              <a:buAutoNum type="arabicPeriod"/>
            </a:pPr>
            <a:r>
              <a:rPr lang="sv-SE" sz="2800" dirty="0"/>
              <a:t>Korta, enkla kontaktvägar mellan grannskapsaktörer</a:t>
            </a:r>
          </a:p>
          <a:p>
            <a:pPr marL="514350" indent="-514350">
              <a:buFont typeface="+mj-lt"/>
              <a:buAutoNum type="arabicPeriod"/>
            </a:pPr>
            <a:r>
              <a:rPr lang="sv-SE" sz="2800" dirty="0"/>
              <a:t>Skapa möten, empati och förståelse mellan grannskapsaktörer och brukarna</a:t>
            </a:r>
          </a:p>
        </p:txBody>
      </p:sp>
    </p:spTree>
    <p:extLst>
      <p:ext uri="{BB962C8B-B14F-4D97-AF65-F5344CB8AC3E}">
        <p14:creationId xmlns:p14="http://schemas.microsoft.com/office/powerpoint/2010/main" val="23080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0A34D1-FBB5-48B5-8D92-CBE8F0E97773}"/>
              </a:ext>
            </a:extLst>
          </p:cNvPr>
          <p:cNvSpPr>
            <a:spLocks noGrp="1"/>
          </p:cNvSpPr>
          <p:nvPr>
            <p:ph type="title"/>
          </p:nvPr>
        </p:nvSpPr>
        <p:spPr/>
        <p:txBody>
          <a:bodyPr/>
          <a:lstStyle/>
          <a:p>
            <a:r>
              <a:rPr lang="sv-SE" dirty="0"/>
              <a:t>Arbetet i Kallebäck</a:t>
            </a:r>
          </a:p>
        </p:txBody>
      </p:sp>
      <p:pic>
        <p:nvPicPr>
          <p:cNvPr id="4" name="Bildobjekt 3" descr="En bild som visar person&#10;&#10;Automatiskt genererad beskrivning">
            <a:extLst>
              <a:ext uri="{FF2B5EF4-FFF2-40B4-BE49-F238E27FC236}">
                <a16:creationId xmlns:a16="http://schemas.microsoft.com/office/drawing/2014/main" id="{1654EE84-E866-4391-8492-08D33A1FEB10}"/>
              </a:ext>
            </a:extLst>
          </p:cNvPr>
          <p:cNvPicPr>
            <a:picLocks noChangeAspect="1"/>
          </p:cNvPicPr>
          <p:nvPr/>
        </p:nvPicPr>
        <p:blipFill rotWithShape="1">
          <a:blip r:embed="rId3">
            <a:extLst>
              <a:ext uri="{28A0092B-C50C-407E-A947-70E740481C1C}">
                <a14:useLocalDpi xmlns:a14="http://schemas.microsoft.com/office/drawing/2010/main" val="0"/>
              </a:ext>
            </a:extLst>
          </a:blip>
          <a:srcRect r="40836" b="31753"/>
          <a:stretch/>
        </p:blipFill>
        <p:spPr>
          <a:xfrm rot="5400000">
            <a:off x="675649" y="1499403"/>
            <a:ext cx="3410182" cy="2950303"/>
          </a:xfrm>
          <a:prstGeom prst="rect">
            <a:avLst/>
          </a:prstGeom>
          <a:noFill/>
        </p:spPr>
      </p:pic>
      <p:pic>
        <p:nvPicPr>
          <p:cNvPr id="6" name="Bildobjekt 5" descr="En bild som visar träd, utomhus, mark&#10;&#10;Automatiskt genererad beskrivning">
            <a:extLst>
              <a:ext uri="{FF2B5EF4-FFF2-40B4-BE49-F238E27FC236}">
                <a16:creationId xmlns:a16="http://schemas.microsoft.com/office/drawing/2014/main" id="{1A2EDE16-0E37-429A-B630-A93A94BBFEA0}"/>
              </a:ext>
            </a:extLst>
          </p:cNvPr>
          <p:cNvPicPr>
            <a:picLocks noChangeAspect="1"/>
          </p:cNvPicPr>
          <p:nvPr/>
        </p:nvPicPr>
        <p:blipFill rotWithShape="1">
          <a:blip r:embed="rId4">
            <a:extLst>
              <a:ext uri="{28A0092B-C50C-407E-A947-70E740481C1C}">
                <a14:useLocalDpi xmlns:a14="http://schemas.microsoft.com/office/drawing/2010/main" val="0"/>
              </a:ext>
            </a:extLst>
          </a:blip>
          <a:srcRect t="27428" b="17346"/>
          <a:stretch/>
        </p:blipFill>
        <p:spPr>
          <a:xfrm>
            <a:off x="4044351" y="1341382"/>
            <a:ext cx="6406580" cy="2653598"/>
          </a:xfrm>
          <a:prstGeom prst="rect">
            <a:avLst/>
          </a:prstGeom>
          <a:noFill/>
        </p:spPr>
      </p:pic>
      <p:pic>
        <p:nvPicPr>
          <p:cNvPr id="7" name="Bildobjekt 6">
            <a:extLst>
              <a:ext uri="{FF2B5EF4-FFF2-40B4-BE49-F238E27FC236}">
                <a16:creationId xmlns:a16="http://schemas.microsoft.com/office/drawing/2014/main" id="{BE4FF14F-A36D-4625-8374-93018C152E0C}"/>
              </a:ext>
            </a:extLst>
          </p:cNvPr>
          <p:cNvPicPr>
            <a:picLocks noChangeAspect="1"/>
          </p:cNvPicPr>
          <p:nvPr/>
        </p:nvPicPr>
        <p:blipFill>
          <a:blip r:embed="rId5"/>
          <a:stretch>
            <a:fillRect/>
          </a:stretch>
        </p:blipFill>
        <p:spPr>
          <a:xfrm>
            <a:off x="3341470" y="3692590"/>
            <a:ext cx="7477761" cy="3707691"/>
          </a:xfrm>
          <a:prstGeom prst="rect">
            <a:avLst/>
          </a:prstGeom>
        </p:spPr>
      </p:pic>
      <p:pic>
        <p:nvPicPr>
          <p:cNvPr id="19" name="Platshållare för innehåll 18">
            <a:extLst>
              <a:ext uri="{FF2B5EF4-FFF2-40B4-BE49-F238E27FC236}">
                <a16:creationId xmlns:a16="http://schemas.microsoft.com/office/drawing/2014/main" id="{CB47858C-E261-451B-BDFC-927DD26B30D4}"/>
              </a:ext>
            </a:extLst>
          </p:cNvPr>
          <p:cNvPicPr>
            <a:picLocks noGrp="1" noChangeAspect="1"/>
          </p:cNvPicPr>
          <p:nvPr>
            <p:ph idx="11"/>
          </p:nvPr>
        </p:nvPicPr>
        <p:blipFill>
          <a:blip r:embed="rId6">
            <a:extLst>
              <a:ext uri="{28A0092B-C50C-407E-A947-70E740481C1C}">
                <a14:useLocalDpi xmlns:a14="http://schemas.microsoft.com/office/drawing/2010/main" val="0"/>
              </a:ext>
            </a:extLst>
          </a:blip>
          <a:stretch>
            <a:fillRect/>
          </a:stretch>
        </p:blipFill>
        <p:spPr>
          <a:xfrm rot="5400000">
            <a:off x="8512453" y="2067257"/>
            <a:ext cx="4175125" cy="3131343"/>
          </a:xfrm>
        </p:spPr>
      </p:pic>
      <p:pic>
        <p:nvPicPr>
          <p:cNvPr id="5" name="Bildobjekt 4" descr="En bild som visar text, busshållplats, utomhus&#10;&#10;Automatiskt genererad beskrivning">
            <a:extLst>
              <a:ext uri="{FF2B5EF4-FFF2-40B4-BE49-F238E27FC236}">
                <a16:creationId xmlns:a16="http://schemas.microsoft.com/office/drawing/2014/main" id="{1B9684B7-FF72-4416-BD59-F1322499D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988" y="3112783"/>
            <a:ext cx="4178300" cy="3133725"/>
          </a:xfrm>
          <a:prstGeom prst="rect">
            <a:avLst/>
          </a:prstGeom>
        </p:spPr>
      </p:pic>
      <p:pic>
        <p:nvPicPr>
          <p:cNvPr id="8" name="Bildobjekt 7" descr="En bild som visar utomhus, väg, gräs, gata&#10;&#10;Automatiskt genererad beskrivning">
            <a:extLst>
              <a:ext uri="{FF2B5EF4-FFF2-40B4-BE49-F238E27FC236}">
                <a16:creationId xmlns:a16="http://schemas.microsoft.com/office/drawing/2014/main" id="{9441F4C9-F189-32CD-6A3A-4F0D189DA2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9741" y="4341770"/>
            <a:ext cx="4220547" cy="3165410"/>
          </a:xfrm>
          <a:prstGeom prst="rect">
            <a:avLst/>
          </a:prstGeom>
        </p:spPr>
      </p:pic>
    </p:spTree>
    <p:extLst>
      <p:ext uri="{BB962C8B-B14F-4D97-AF65-F5344CB8AC3E}">
        <p14:creationId xmlns:p14="http://schemas.microsoft.com/office/powerpoint/2010/main" val="25339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6610F3-86B0-E762-6E51-2EBC53E490A5}"/>
              </a:ext>
            </a:extLst>
          </p:cNvPr>
          <p:cNvSpPr>
            <a:spLocks noGrp="1"/>
          </p:cNvSpPr>
          <p:nvPr>
            <p:ph type="title"/>
          </p:nvPr>
        </p:nvSpPr>
        <p:spPr/>
        <p:txBody>
          <a:bodyPr/>
          <a:lstStyle/>
          <a:p>
            <a:r>
              <a:rPr lang="sv-SE" dirty="0"/>
              <a:t>Platssamverkan</a:t>
            </a:r>
          </a:p>
        </p:txBody>
      </p:sp>
      <p:sp>
        <p:nvSpPr>
          <p:cNvPr id="3" name="Platshållare för innehåll 2">
            <a:extLst>
              <a:ext uri="{FF2B5EF4-FFF2-40B4-BE49-F238E27FC236}">
                <a16:creationId xmlns:a16="http://schemas.microsoft.com/office/drawing/2014/main" id="{4BBD3DE1-59C4-504D-2C70-430453D3F208}"/>
              </a:ext>
            </a:extLst>
          </p:cNvPr>
          <p:cNvSpPr>
            <a:spLocks noGrp="1"/>
          </p:cNvSpPr>
          <p:nvPr>
            <p:ph idx="11"/>
          </p:nvPr>
        </p:nvSpPr>
        <p:spPr/>
        <p:txBody>
          <a:bodyPr/>
          <a:lstStyle/>
          <a:p>
            <a:r>
              <a:rPr lang="sv-SE" dirty="0"/>
              <a:t>Hur behöver vi länka till relationer  för skapa den ömsesidiga empatin?</a:t>
            </a:r>
          </a:p>
          <a:p>
            <a:r>
              <a:rPr lang="sv-SE" dirty="0"/>
              <a:t>Vilka samarbeten behöver vi bygga inom vår organisation och med fastighetsägare och trygghetsvärdar för att maximera sannolikheten för ett gott utfall</a:t>
            </a:r>
          </a:p>
          <a:p>
            <a:r>
              <a:rPr lang="sv-SE" dirty="0"/>
              <a:t>Vad är det att vara trygg i min lägenhet för vår klient och vad är det att vara trygg för deras grannar?</a:t>
            </a:r>
          </a:p>
          <a:p>
            <a:pPr marL="0" indent="0">
              <a:buNone/>
            </a:pPr>
            <a:endParaRPr lang="sv-SE" dirty="0"/>
          </a:p>
        </p:txBody>
      </p:sp>
    </p:spTree>
    <p:extLst>
      <p:ext uri="{BB962C8B-B14F-4D97-AF65-F5344CB8AC3E}">
        <p14:creationId xmlns:p14="http://schemas.microsoft.com/office/powerpoint/2010/main" val="290081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e a black-and-white sketch-style image of a 1970s urban cityscape, with tall apartment buildings, concrete plazas, and minimal greenery.">
            <a:extLst>
              <a:ext uri="{FF2B5EF4-FFF2-40B4-BE49-F238E27FC236}">
                <a16:creationId xmlns:a16="http://schemas.microsoft.com/office/drawing/2014/main" id="{196DB3AF-168E-C791-B455-07E9A8C29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604" b="11126"/>
          <a:stretch>
            <a:fillRect/>
          </a:stretch>
        </p:blipFill>
        <p:spPr bwMode="auto">
          <a:xfrm>
            <a:off x="20" y="10"/>
            <a:ext cx="12191980" cy="6857990"/>
          </a:xfrm>
          <a:prstGeom prst="round2SameRect">
            <a:avLst>
              <a:gd name="adj1" fmla="val 0"/>
              <a:gd name="adj2" fmla="val 0"/>
            </a:avLst>
          </a:prstGeom>
          <a:solidFill>
            <a:srgbClr val="FFFFFF"/>
          </a:solidFill>
        </p:spPr>
      </p:pic>
      <p:sp>
        <p:nvSpPr>
          <p:cNvPr id="2" name="Rubrik 1">
            <a:extLst>
              <a:ext uri="{FF2B5EF4-FFF2-40B4-BE49-F238E27FC236}">
                <a16:creationId xmlns:a16="http://schemas.microsoft.com/office/drawing/2014/main" id="{E50AB2B3-238D-ED14-72C2-C8182CABF2D5}"/>
              </a:ext>
            </a:extLst>
          </p:cNvPr>
          <p:cNvSpPr>
            <a:spLocks noGrp="1"/>
          </p:cNvSpPr>
          <p:nvPr>
            <p:ph type="ctrTitle"/>
          </p:nvPr>
        </p:nvSpPr>
        <p:spPr>
          <a:xfrm>
            <a:off x="407988" y="404813"/>
            <a:ext cx="5000625" cy="1703434"/>
          </a:xfrm>
        </p:spPr>
        <p:txBody>
          <a:bodyPr wrap="square" anchor="ctr">
            <a:normAutofit/>
          </a:bodyPr>
          <a:lstStyle/>
          <a:p>
            <a:r>
              <a:rPr lang="sv-SE" sz="2300"/>
              <a:t>Hur vi arbetat med ”Leva” i Mutual </a:t>
            </a:r>
            <a:r>
              <a:rPr lang="sv-SE" sz="2300" err="1"/>
              <a:t>Benefits</a:t>
            </a:r>
            <a:endParaRPr lang="sv-SE" sz="2300"/>
          </a:p>
        </p:txBody>
      </p:sp>
    </p:spTree>
    <p:extLst>
      <p:ext uri="{BB962C8B-B14F-4D97-AF65-F5344CB8AC3E}">
        <p14:creationId xmlns:p14="http://schemas.microsoft.com/office/powerpoint/2010/main" val="25289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FDE25E-846E-34D0-257D-6B7DE0478592}"/>
              </a:ext>
            </a:extLst>
          </p:cNvPr>
          <p:cNvSpPr>
            <a:spLocks noGrp="1"/>
          </p:cNvSpPr>
          <p:nvPr>
            <p:ph type="title"/>
          </p:nvPr>
        </p:nvSpPr>
        <p:spPr>
          <a:xfrm>
            <a:off x="6563287" y="1449376"/>
            <a:ext cx="5291949" cy="736959"/>
          </a:xfrm>
        </p:spPr>
        <p:txBody>
          <a:bodyPr>
            <a:normAutofit fontScale="90000"/>
          </a:bodyPr>
          <a:lstStyle/>
          <a:p>
            <a:r>
              <a:rPr lang="sv-SE" dirty="0"/>
              <a:t>Finns det någonstans att gå när jag går utanför dörren?</a:t>
            </a:r>
          </a:p>
        </p:txBody>
      </p:sp>
      <p:pic>
        <p:nvPicPr>
          <p:cNvPr id="4" name="Bildobjekt 3">
            <a:extLst>
              <a:ext uri="{FF2B5EF4-FFF2-40B4-BE49-F238E27FC236}">
                <a16:creationId xmlns:a16="http://schemas.microsoft.com/office/drawing/2014/main" id="{B62A6ADD-E7FC-F289-469F-B81D28119A97}"/>
              </a:ext>
            </a:extLst>
          </p:cNvPr>
          <p:cNvPicPr>
            <a:picLocks noChangeAspect="1"/>
          </p:cNvPicPr>
          <p:nvPr/>
        </p:nvPicPr>
        <p:blipFill>
          <a:blip r:embed="rId3"/>
          <a:stretch>
            <a:fillRect/>
          </a:stretch>
        </p:blipFill>
        <p:spPr>
          <a:xfrm>
            <a:off x="0" y="468313"/>
            <a:ext cx="6236694" cy="6389687"/>
          </a:xfrm>
          <a:prstGeom prst="rect">
            <a:avLst/>
          </a:prstGeom>
        </p:spPr>
      </p:pic>
      <p:sp>
        <p:nvSpPr>
          <p:cNvPr id="5" name="textruta 4">
            <a:extLst>
              <a:ext uri="{FF2B5EF4-FFF2-40B4-BE49-F238E27FC236}">
                <a16:creationId xmlns:a16="http://schemas.microsoft.com/office/drawing/2014/main" id="{CBA29DF6-5DA4-476F-C80E-68BC8772FF28}"/>
              </a:ext>
            </a:extLst>
          </p:cNvPr>
          <p:cNvSpPr txBox="1"/>
          <p:nvPr/>
        </p:nvSpPr>
        <p:spPr>
          <a:xfrm>
            <a:off x="6337509" y="6450861"/>
            <a:ext cx="1869513" cy="276999"/>
          </a:xfrm>
          <a:prstGeom prst="rect">
            <a:avLst/>
          </a:prstGeom>
          <a:noFill/>
        </p:spPr>
        <p:txBody>
          <a:bodyPr wrap="square" rtlCol="0">
            <a:spAutoFit/>
          </a:bodyPr>
          <a:lstStyle/>
          <a:p>
            <a:r>
              <a:rPr lang="sv-SE" sz="1200" dirty="0"/>
              <a:t>Andersson &amp; </a:t>
            </a:r>
            <a:r>
              <a:rPr lang="sv-SE" sz="1200" dirty="0" err="1"/>
              <a:t>Darj</a:t>
            </a:r>
            <a:r>
              <a:rPr lang="sv-SE" sz="1200" dirty="0"/>
              <a:t>(2014)</a:t>
            </a:r>
          </a:p>
        </p:txBody>
      </p:sp>
      <p:sp>
        <p:nvSpPr>
          <p:cNvPr id="6" name="textruta 5">
            <a:extLst>
              <a:ext uri="{FF2B5EF4-FFF2-40B4-BE49-F238E27FC236}">
                <a16:creationId xmlns:a16="http://schemas.microsoft.com/office/drawing/2014/main" id="{CABCED44-870D-35F1-63A0-249469F75702}"/>
              </a:ext>
            </a:extLst>
          </p:cNvPr>
          <p:cNvSpPr txBox="1"/>
          <p:nvPr/>
        </p:nvSpPr>
        <p:spPr>
          <a:xfrm>
            <a:off x="6563287" y="2415821"/>
            <a:ext cx="4481688" cy="1938992"/>
          </a:xfrm>
          <a:prstGeom prst="rect">
            <a:avLst/>
          </a:prstGeom>
          <a:noFill/>
        </p:spPr>
        <p:txBody>
          <a:bodyPr wrap="square" rtlCol="0">
            <a:spAutoFit/>
          </a:bodyPr>
          <a:lstStyle/>
          <a:p>
            <a:pPr marL="285750" indent="-285750">
              <a:buFont typeface="Arial" panose="020B0604020202020204" pitchFamily="34" charset="0"/>
              <a:buChar char="•"/>
            </a:pPr>
            <a:r>
              <a:rPr lang="sv-SE" sz="2000" dirty="0"/>
              <a:t>Finns en offentlig plats där jag får plats?</a:t>
            </a:r>
          </a:p>
          <a:p>
            <a:pPr marL="285750" indent="-285750">
              <a:buFont typeface="Arial" panose="020B0604020202020204" pitchFamily="34" charset="0"/>
              <a:buChar char="•"/>
            </a:pPr>
            <a:r>
              <a:rPr lang="sv-SE" sz="2000" dirty="0"/>
              <a:t>Finns det möjlighet till arbete eller något att göra på dagarna?</a:t>
            </a:r>
          </a:p>
          <a:p>
            <a:pPr marL="285750" indent="-285750">
              <a:buFont typeface="Arial" panose="020B0604020202020204" pitchFamily="34" charset="0"/>
              <a:buChar char="•"/>
            </a:pPr>
            <a:r>
              <a:rPr lang="sv-SE" sz="2000" dirty="0"/>
              <a:t>Finns det tillräcklig social service där jag behöver den?</a:t>
            </a:r>
          </a:p>
        </p:txBody>
      </p:sp>
    </p:spTree>
    <p:extLst>
      <p:ext uri="{BB962C8B-B14F-4D97-AF65-F5344CB8AC3E}">
        <p14:creationId xmlns:p14="http://schemas.microsoft.com/office/powerpoint/2010/main" val="15293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9055579-43DF-9BE0-D22D-22BF8FB8D9C0}"/>
              </a:ext>
            </a:extLst>
          </p:cNvPr>
          <p:cNvGraphicFramePr/>
          <p:nvPr/>
        </p:nvGraphicFramePr>
        <p:xfrm>
          <a:off x="1414462" y="76200"/>
          <a:ext cx="9363075"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506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A8858F-2462-0E8B-52BC-A36833CC7397}"/>
              </a:ext>
            </a:extLst>
          </p:cNvPr>
          <p:cNvSpPr>
            <a:spLocks noGrp="1"/>
          </p:cNvSpPr>
          <p:nvPr>
            <p:ph type="title"/>
          </p:nvPr>
        </p:nvSpPr>
        <p:spPr/>
        <p:txBody>
          <a:bodyPr>
            <a:normAutofit fontScale="90000"/>
          </a:bodyPr>
          <a:lstStyle/>
          <a:p>
            <a:r>
              <a:rPr lang="sv-SE" dirty="0"/>
              <a:t>Hur vi ett arbete med att påverka den fysiska miljön så våran målgrupp inte marginaliseras?</a:t>
            </a:r>
          </a:p>
        </p:txBody>
      </p:sp>
      <p:sp>
        <p:nvSpPr>
          <p:cNvPr id="3" name="Platshållare för innehåll 2">
            <a:extLst>
              <a:ext uri="{FF2B5EF4-FFF2-40B4-BE49-F238E27FC236}">
                <a16:creationId xmlns:a16="http://schemas.microsoft.com/office/drawing/2014/main" id="{984F1C0B-30B6-7EBD-80CB-780E234940CF}"/>
              </a:ext>
            </a:extLst>
          </p:cNvPr>
          <p:cNvSpPr>
            <a:spLocks noGrp="1"/>
          </p:cNvSpPr>
          <p:nvPr>
            <p:ph idx="11"/>
          </p:nvPr>
        </p:nvSpPr>
        <p:spPr/>
        <p:txBody>
          <a:bodyPr/>
          <a:lstStyle/>
          <a:p>
            <a:r>
              <a:rPr lang="sv-SE" dirty="0"/>
              <a:t>Har vi fått uppgiften, ser vi vår plats? (Socialtjänstlagen)</a:t>
            </a:r>
          </a:p>
          <a:p>
            <a:r>
              <a:rPr lang="sv-SE" dirty="0"/>
              <a:t>Är idéburna aktiva i stadsutvecklingen? (Driver idéburna aktörer på politiken i denna fråga?)</a:t>
            </a:r>
          </a:p>
          <a:p>
            <a:r>
              <a:rPr lang="sv-SE" dirty="0"/>
              <a:t>Är kommunala utförare organiserade för att påverka? (Har vi upparbetade vägar för att våran kunskap ska kunna omsättas?)</a:t>
            </a:r>
          </a:p>
        </p:txBody>
      </p:sp>
    </p:spTree>
    <p:extLst>
      <p:ext uri="{BB962C8B-B14F-4D97-AF65-F5344CB8AC3E}">
        <p14:creationId xmlns:p14="http://schemas.microsoft.com/office/powerpoint/2010/main" val="8376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utomhus, himmel, bil, fordon&#10;&#10;AI-genererat innehåll kan vara felaktigt.">
            <a:extLst>
              <a:ext uri="{FF2B5EF4-FFF2-40B4-BE49-F238E27FC236}">
                <a16:creationId xmlns:a16="http://schemas.microsoft.com/office/drawing/2014/main" id="{B58E7549-C650-D118-9EDA-952B0DFE818A}"/>
              </a:ext>
            </a:extLst>
          </p:cNvPr>
          <p:cNvPicPr>
            <a:picLocks noChangeAspect="1"/>
          </p:cNvPicPr>
          <p:nvPr/>
        </p:nvPicPr>
        <p:blipFill>
          <a:blip r:embed="rId3">
            <a:extLst>
              <a:ext uri="{28A0092B-C50C-407E-A947-70E740481C1C}">
                <a14:useLocalDpi xmlns:a14="http://schemas.microsoft.com/office/drawing/2010/main" val="0"/>
              </a:ext>
            </a:extLst>
          </a:blip>
          <a:srcRect r="30295"/>
          <a:stretch/>
        </p:blipFill>
        <p:spPr>
          <a:xfrm rot="5400000">
            <a:off x="2830670" y="-276720"/>
            <a:ext cx="6873630" cy="7395811"/>
          </a:xfrm>
          <a:prstGeom prst="rect">
            <a:avLst/>
          </a:prstGeom>
        </p:spPr>
      </p:pic>
    </p:spTree>
    <p:extLst>
      <p:ext uri="{BB962C8B-B14F-4D97-AF65-F5344CB8AC3E}">
        <p14:creationId xmlns:p14="http://schemas.microsoft.com/office/powerpoint/2010/main" val="71957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B2EF5-F632-A568-4F66-2DD7B1C39322}"/>
              </a:ext>
            </a:extLst>
          </p:cNvPr>
          <p:cNvSpPr>
            <a:spLocks noGrp="1"/>
          </p:cNvSpPr>
          <p:nvPr>
            <p:ph type="title"/>
          </p:nvPr>
        </p:nvSpPr>
        <p:spPr/>
        <p:txBody>
          <a:bodyPr/>
          <a:lstStyle/>
          <a:p>
            <a:r>
              <a:rPr lang="sv-SE" dirty="0"/>
              <a:t>Acceptans eller konkurrens?</a:t>
            </a:r>
          </a:p>
        </p:txBody>
      </p:sp>
      <p:sp>
        <p:nvSpPr>
          <p:cNvPr id="3" name="Platshållare för innehåll 2">
            <a:extLst>
              <a:ext uri="{FF2B5EF4-FFF2-40B4-BE49-F238E27FC236}">
                <a16:creationId xmlns:a16="http://schemas.microsoft.com/office/drawing/2014/main" id="{36C56C4A-CEE6-D778-9665-4229BB403B72}"/>
              </a:ext>
            </a:extLst>
          </p:cNvPr>
          <p:cNvSpPr>
            <a:spLocks noGrp="1"/>
          </p:cNvSpPr>
          <p:nvPr>
            <p:ph idx="11"/>
          </p:nvPr>
        </p:nvSpPr>
        <p:spPr/>
        <p:txBody>
          <a:bodyPr/>
          <a:lstStyle/>
          <a:p>
            <a:r>
              <a:rPr lang="sv-SE" dirty="0"/>
              <a:t>Utforma plats för målgruppen?</a:t>
            </a:r>
          </a:p>
          <a:p>
            <a:r>
              <a:rPr lang="sv-SE" dirty="0"/>
              <a:t>Länkar vi målgruppen ut i samhället, med något att göra, med människor och platser som tar emot dem?</a:t>
            </a:r>
          </a:p>
          <a:p>
            <a:r>
              <a:rPr lang="sv-SE" dirty="0"/>
              <a:t>Sociala strategier för att fånga upp människor som lever lite utanför i lägenhet och som behöver stöd? Uppsökande arbete?</a:t>
            </a:r>
          </a:p>
        </p:txBody>
      </p:sp>
    </p:spTree>
    <p:extLst>
      <p:ext uri="{BB962C8B-B14F-4D97-AF65-F5344CB8AC3E}">
        <p14:creationId xmlns:p14="http://schemas.microsoft.com/office/powerpoint/2010/main" val="233155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90F2A-D318-D175-00DB-4A2DFD0A0C56}"/>
              </a:ext>
            </a:extLst>
          </p:cNvPr>
          <p:cNvSpPr>
            <a:spLocks noGrp="1"/>
          </p:cNvSpPr>
          <p:nvPr>
            <p:ph type="ctrTitle"/>
          </p:nvPr>
        </p:nvSpPr>
        <p:spPr/>
        <p:txBody>
          <a:bodyPr/>
          <a:lstStyle/>
          <a:p>
            <a:r>
              <a:rPr lang="sv-SE" dirty="0"/>
              <a:t>Panelsamtal</a:t>
            </a:r>
          </a:p>
        </p:txBody>
      </p:sp>
    </p:spTree>
    <p:extLst>
      <p:ext uri="{BB962C8B-B14F-4D97-AF65-F5344CB8AC3E}">
        <p14:creationId xmlns:p14="http://schemas.microsoft.com/office/powerpoint/2010/main" val="116107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23D3F3-01E7-DEB3-0BFF-B4C90B523AFB}"/>
              </a:ext>
            </a:extLst>
          </p:cNvPr>
          <p:cNvSpPr>
            <a:spLocks noGrp="1"/>
          </p:cNvSpPr>
          <p:nvPr>
            <p:ph type="title"/>
          </p:nvPr>
        </p:nvSpPr>
        <p:spPr/>
        <p:txBody>
          <a:bodyPr/>
          <a:lstStyle/>
          <a:p>
            <a:r>
              <a:rPr lang="sv-SE" dirty="0"/>
              <a:t>Panelsamtal</a:t>
            </a:r>
          </a:p>
        </p:txBody>
      </p:sp>
      <p:sp>
        <p:nvSpPr>
          <p:cNvPr id="3" name="Platshållare för innehåll 2">
            <a:extLst>
              <a:ext uri="{FF2B5EF4-FFF2-40B4-BE49-F238E27FC236}">
                <a16:creationId xmlns:a16="http://schemas.microsoft.com/office/drawing/2014/main" id="{FD163617-D74D-ED6F-1625-5BFFAB8F77AD}"/>
              </a:ext>
            </a:extLst>
          </p:cNvPr>
          <p:cNvSpPr>
            <a:spLocks noGrp="1"/>
          </p:cNvSpPr>
          <p:nvPr>
            <p:ph idx="11"/>
          </p:nvPr>
        </p:nvSpPr>
        <p:spPr/>
        <p:txBody>
          <a:bodyPr>
            <a:normAutofit/>
          </a:bodyPr>
          <a:lstStyle/>
          <a:p>
            <a:r>
              <a:rPr lang="sv-SE" sz="2800" b="1" dirty="0"/>
              <a:t>Marcus Knutagård </a:t>
            </a:r>
            <a:r>
              <a:rPr lang="sv-SE" sz="2800" dirty="0"/>
              <a:t>Prefekt och Professor vid institutionen för Urbana studier, Malmö Universitet</a:t>
            </a:r>
          </a:p>
          <a:p>
            <a:r>
              <a:rPr lang="sv-SE" sz="2800" b="1" dirty="0"/>
              <a:t>Gustaf Henriksson </a:t>
            </a:r>
            <a:r>
              <a:rPr lang="sv-SE" sz="2800" dirty="0"/>
              <a:t>Samordnare Bostad först, Göteborgs Stadsmission</a:t>
            </a:r>
          </a:p>
          <a:p>
            <a:r>
              <a:rPr lang="sv-SE" sz="2800" b="1" dirty="0"/>
              <a:t>Annica Frank</a:t>
            </a:r>
            <a:r>
              <a:rPr lang="sv-SE" sz="2800" dirty="0"/>
              <a:t> Processledare, Bostad först, Göteborgs stad</a:t>
            </a:r>
            <a:endParaRPr lang="sv-SE" sz="2800" b="1" dirty="0"/>
          </a:p>
        </p:txBody>
      </p:sp>
    </p:spTree>
    <p:extLst>
      <p:ext uri="{BB962C8B-B14F-4D97-AF65-F5344CB8AC3E}">
        <p14:creationId xmlns:p14="http://schemas.microsoft.com/office/powerpoint/2010/main" val="4064115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F8A528-8A70-9273-5BD5-41BE0F9758F2}"/>
              </a:ext>
            </a:extLst>
          </p:cNvPr>
          <p:cNvSpPr>
            <a:spLocks noGrp="1"/>
          </p:cNvSpPr>
          <p:nvPr>
            <p:ph type="title"/>
          </p:nvPr>
        </p:nvSpPr>
        <p:spPr/>
        <p:txBody>
          <a:bodyPr>
            <a:normAutofit/>
          </a:bodyPr>
          <a:lstStyle/>
          <a:p>
            <a:r>
              <a:rPr lang="sv-SE" dirty="0"/>
              <a:t>Kontakt</a:t>
            </a:r>
          </a:p>
        </p:txBody>
      </p:sp>
      <p:sp>
        <p:nvSpPr>
          <p:cNvPr id="3" name="Platshållare för text 2">
            <a:extLst>
              <a:ext uri="{FF2B5EF4-FFF2-40B4-BE49-F238E27FC236}">
                <a16:creationId xmlns:a16="http://schemas.microsoft.com/office/drawing/2014/main" id="{4A6FBD31-1566-438B-934E-356228C0F8DF}"/>
              </a:ext>
            </a:extLst>
          </p:cNvPr>
          <p:cNvSpPr>
            <a:spLocks noGrp="1"/>
          </p:cNvSpPr>
          <p:nvPr>
            <p:ph type="body" sz="quarter" idx="11"/>
          </p:nvPr>
        </p:nvSpPr>
        <p:spPr/>
        <p:txBody>
          <a:bodyPr/>
          <a:lstStyle/>
          <a:p>
            <a:r>
              <a:rPr lang="sv-SE" dirty="0"/>
              <a:t>Petter Nilsson</a:t>
            </a:r>
          </a:p>
          <a:p>
            <a:r>
              <a:rPr lang="sv-SE" dirty="0"/>
              <a:t>petter.nilsson@socialsydvast.goteborg.se</a:t>
            </a:r>
          </a:p>
          <a:p>
            <a:r>
              <a:rPr lang="sv-SE" dirty="0"/>
              <a:t>Socialförvaltningen Sydväst, Göteborgs Stad</a:t>
            </a:r>
          </a:p>
        </p:txBody>
      </p:sp>
    </p:spTree>
    <p:extLst>
      <p:ext uri="{BB962C8B-B14F-4D97-AF65-F5344CB8AC3E}">
        <p14:creationId xmlns:p14="http://schemas.microsoft.com/office/powerpoint/2010/main" val="401685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A8858F-2462-0E8B-52BC-A36833CC7397}"/>
              </a:ext>
            </a:extLst>
          </p:cNvPr>
          <p:cNvSpPr>
            <a:spLocks noGrp="1"/>
          </p:cNvSpPr>
          <p:nvPr>
            <p:ph type="title"/>
          </p:nvPr>
        </p:nvSpPr>
        <p:spPr/>
        <p:txBody>
          <a:bodyPr>
            <a:normAutofit fontScale="90000"/>
          </a:bodyPr>
          <a:lstStyle/>
          <a:p>
            <a:r>
              <a:rPr lang="sv-SE" dirty="0"/>
              <a:t>Hur vi ett arbete med att påverka den fysiska miljön så våran målgrupp inte marginaliseras?</a:t>
            </a:r>
          </a:p>
        </p:txBody>
      </p:sp>
      <p:sp>
        <p:nvSpPr>
          <p:cNvPr id="3" name="Platshållare för innehåll 2">
            <a:extLst>
              <a:ext uri="{FF2B5EF4-FFF2-40B4-BE49-F238E27FC236}">
                <a16:creationId xmlns:a16="http://schemas.microsoft.com/office/drawing/2014/main" id="{984F1C0B-30B6-7EBD-80CB-780E234940CF}"/>
              </a:ext>
            </a:extLst>
          </p:cNvPr>
          <p:cNvSpPr>
            <a:spLocks noGrp="1"/>
          </p:cNvSpPr>
          <p:nvPr>
            <p:ph idx="11"/>
          </p:nvPr>
        </p:nvSpPr>
        <p:spPr/>
        <p:txBody>
          <a:bodyPr/>
          <a:lstStyle/>
          <a:p>
            <a:r>
              <a:rPr lang="sv-SE" dirty="0"/>
              <a:t>Har vi fått uppgiften, ser vi vår plats? (Socialtjänstlagen)</a:t>
            </a:r>
          </a:p>
          <a:p>
            <a:r>
              <a:rPr lang="sv-SE" dirty="0"/>
              <a:t>Är vi organiserade för att påverka? (Har vi vägar in, är vi aktiva?)</a:t>
            </a:r>
          </a:p>
          <a:p>
            <a:r>
              <a:rPr lang="sv-SE" dirty="0"/>
              <a:t>Är idéburna aktiva i stadsutvecklingen? (Driver idéburna aktörer på politiken i denna fråga?)</a:t>
            </a:r>
          </a:p>
          <a:p>
            <a:r>
              <a:rPr lang="sv-SE" dirty="0"/>
              <a:t>Är kommunala utförare organiserade för att påverka? (Har vi upparbetade vägar för att våran kunskap ska kunna omsättas?)</a:t>
            </a:r>
          </a:p>
        </p:txBody>
      </p:sp>
    </p:spTree>
    <p:extLst>
      <p:ext uri="{BB962C8B-B14F-4D97-AF65-F5344CB8AC3E}">
        <p14:creationId xmlns:p14="http://schemas.microsoft.com/office/powerpoint/2010/main" val="11673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CF25E6-029F-41E0-B322-C82384181767}"/>
              </a:ext>
            </a:extLst>
          </p:cNvPr>
          <p:cNvSpPr>
            <a:spLocks noGrp="1"/>
          </p:cNvSpPr>
          <p:nvPr>
            <p:ph type="title"/>
          </p:nvPr>
        </p:nvSpPr>
        <p:spPr>
          <a:xfrm>
            <a:off x="396113" y="689821"/>
            <a:ext cx="9170279" cy="736959"/>
          </a:xfrm>
        </p:spPr>
        <p:txBody>
          <a:bodyPr>
            <a:normAutofit fontScale="90000"/>
          </a:bodyPr>
          <a:lstStyle/>
          <a:p>
            <a:r>
              <a:rPr lang="sv-SE"/>
              <a:t>Mutual </a:t>
            </a:r>
            <a:r>
              <a:rPr lang="sv-SE" err="1"/>
              <a:t>Benefits</a:t>
            </a:r>
            <a:r>
              <a:rPr lang="sv-SE"/>
              <a:t> – Klok design för ökad trygghet och en stad för alla</a:t>
            </a:r>
            <a:br>
              <a:rPr lang="sv-SE"/>
            </a:br>
            <a:endParaRPr lang="sv-SE"/>
          </a:p>
        </p:txBody>
      </p:sp>
      <p:sp>
        <p:nvSpPr>
          <p:cNvPr id="3" name="Platshållare för innehåll 2">
            <a:extLst>
              <a:ext uri="{FF2B5EF4-FFF2-40B4-BE49-F238E27FC236}">
                <a16:creationId xmlns:a16="http://schemas.microsoft.com/office/drawing/2014/main" id="{7BE25AB9-5F5F-4685-9BB6-B6F35D9443D4}"/>
              </a:ext>
            </a:extLst>
          </p:cNvPr>
          <p:cNvSpPr>
            <a:spLocks noGrp="1"/>
          </p:cNvSpPr>
          <p:nvPr>
            <p:ph idx="11"/>
          </p:nvPr>
        </p:nvSpPr>
        <p:spPr/>
        <p:txBody>
          <a:bodyPr>
            <a:normAutofit/>
          </a:bodyPr>
          <a:lstStyle/>
          <a:p>
            <a:r>
              <a:rPr lang="sv-SE" sz="2800" dirty="0"/>
              <a:t>Finansierat av </a:t>
            </a:r>
            <a:r>
              <a:rPr lang="sv-SE" sz="2800" dirty="0" err="1"/>
              <a:t>Vinnova</a:t>
            </a:r>
            <a:r>
              <a:rPr lang="sv-SE" sz="2800" dirty="0"/>
              <a:t> – Sveriges innovationsmyndighet</a:t>
            </a:r>
          </a:p>
          <a:p>
            <a:r>
              <a:rPr lang="sv-SE" sz="2800" dirty="0"/>
              <a:t>3-årigt projekt </a:t>
            </a:r>
            <a:r>
              <a:rPr lang="sv-SE" sz="2800" dirty="0" err="1"/>
              <a:t>t.o.m</a:t>
            </a:r>
            <a:r>
              <a:rPr lang="sv-SE" sz="2800" dirty="0"/>
              <a:t> 2024-10-30</a:t>
            </a:r>
          </a:p>
        </p:txBody>
      </p:sp>
      <p:pic>
        <p:nvPicPr>
          <p:cNvPr id="1026" name="Picture 2" descr="Vinnova - Swedish Cleantech">
            <a:extLst>
              <a:ext uri="{FF2B5EF4-FFF2-40B4-BE49-F238E27FC236}">
                <a16:creationId xmlns:a16="http://schemas.microsoft.com/office/drawing/2014/main" id="{58CB7E94-96F5-4A15-9733-92840F6AE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575" y="4019673"/>
            <a:ext cx="5613116" cy="189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1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DDB22-0187-43E1-8641-D009A794D551}"/>
              </a:ext>
            </a:extLst>
          </p:cNvPr>
          <p:cNvSpPr>
            <a:spLocks noGrp="1"/>
          </p:cNvSpPr>
          <p:nvPr>
            <p:ph type="title"/>
          </p:nvPr>
        </p:nvSpPr>
        <p:spPr/>
        <p:txBody>
          <a:bodyPr/>
          <a:lstStyle/>
          <a:p>
            <a:r>
              <a:rPr lang="sv-SE" dirty="0"/>
              <a:t>Mutual </a:t>
            </a:r>
            <a:r>
              <a:rPr lang="sv-SE" dirty="0" err="1"/>
              <a:t>Benefits</a:t>
            </a:r>
            <a:r>
              <a:rPr lang="sv-SE" dirty="0"/>
              <a:t> var ett projekt i samverkan</a:t>
            </a:r>
          </a:p>
        </p:txBody>
      </p:sp>
      <p:pic>
        <p:nvPicPr>
          <p:cNvPr id="4" name="Bildobjekt 3" descr="Stena Fastigheter (@stena_fastighet) / Twitter">
            <a:extLst>
              <a:ext uri="{FF2B5EF4-FFF2-40B4-BE49-F238E27FC236}">
                <a16:creationId xmlns:a16="http://schemas.microsoft.com/office/drawing/2014/main" id="{51E918DE-71B0-41B8-AE2A-BD05E9F926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2559" y="3319461"/>
            <a:ext cx="1714500" cy="1701800"/>
          </a:xfrm>
          <a:prstGeom prst="rect">
            <a:avLst/>
          </a:prstGeom>
          <a:noFill/>
          <a:ln>
            <a:noFill/>
          </a:ln>
        </p:spPr>
      </p:pic>
      <p:pic>
        <p:nvPicPr>
          <p:cNvPr id="5" name="Bildobjekt 4">
            <a:extLst>
              <a:ext uri="{FF2B5EF4-FFF2-40B4-BE49-F238E27FC236}">
                <a16:creationId xmlns:a16="http://schemas.microsoft.com/office/drawing/2014/main" id="{5DAC5463-D341-4C80-A0ED-C6FBFF30726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570" y="3563035"/>
            <a:ext cx="1412240" cy="736958"/>
          </a:xfrm>
          <a:prstGeom prst="rect">
            <a:avLst/>
          </a:prstGeom>
          <a:noFill/>
          <a:ln>
            <a:noFill/>
          </a:ln>
        </p:spPr>
      </p:pic>
      <p:pic>
        <p:nvPicPr>
          <p:cNvPr id="6" name="Bildobjekt 5">
            <a:extLst>
              <a:ext uri="{FF2B5EF4-FFF2-40B4-BE49-F238E27FC236}">
                <a16:creationId xmlns:a16="http://schemas.microsoft.com/office/drawing/2014/main" id="{8D14DACE-34BD-4BFC-BC08-4D53A7D40AF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460" y="2172720"/>
            <a:ext cx="1412240" cy="1316355"/>
          </a:xfrm>
          <a:prstGeom prst="rect">
            <a:avLst/>
          </a:prstGeom>
          <a:noFill/>
        </p:spPr>
      </p:pic>
      <p:pic>
        <p:nvPicPr>
          <p:cNvPr id="8" name="Bildobjekt 7" descr="Logotyp | Chalmers">
            <a:extLst>
              <a:ext uri="{FF2B5EF4-FFF2-40B4-BE49-F238E27FC236}">
                <a16:creationId xmlns:a16="http://schemas.microsoft.com/office/drawing/2014/main" id="{01ECC2D4-6609-4C2D-949F-47808F220ED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1868" y="4023768"/>
            <a:ext cx="1432633" cy="276225"/>
          </a:xfrm>
          <a:prstGeom prst="rect">
            <a:avLst/>
          </a:prstGeom>
          <a:noFill/>
          <a:ln>
            <a:noFill/>
          </a:ln>
        </p:spPr>
      </p:pic>
      <p:pic>
        <p:nvPicPr>
          <p:cNvPr id="1026" name="Picture 2" descr="Göteborgs Stadsmission ny logotyp - Göteborgs stadsmission">
            <a:extLst>
              <a:ext uri="{FF2B5EF4-FFF2-40B4-BE49-F238E27FC236}">
                <a16:creationId xmlns:a16="http://schemas.microsoft.com/office/drawing/2014/main" id="{7D288B6C-78A0-A69E-217B-04E5D19114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3334" y="2349574"/>
            <a:ext cx="1631977" cy="87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48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o utvecklingsprojekt för en bättre välfärd nominerade till GötaPriset">
            <a:extLst>
              <a:ext uri="{FF2B5EF4-FFF2-40B4-BE49-F238E27FC236}">
                <a16:creationId xmlns:a16="http://schemas.microsoft.com/office/drawing/2014/main" id="{808D3249-2D15-83C9-346A-90E1095AA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05650" cy="399097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text, Teckensnitt, skärmbild, logotyp&#10;&#10;Automatiskt genererad beskrivning">
            <a:extLst>
              <a:ext uri="{FF2B5EF4-FFF2-40B4-BE49-F238E27FC236}">
                <a16:creationId xmlns:a16="http://schemas.microsoft.com/office/drawing/2014/main" id="{6E6BDCF0-3728-A33F-E95F-4650530471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95900" y="2978943"/>
            <a:ext cx="6896100" cy="3879057"/>
          </a:xfrm>
          <a:prstGeom prst="round2SameRect">
            <a:avLst>
              <a:gd name="adj1" fmla="val 0"/>
              <a:gd name="adj2" fmla="val 0"/>
            </a:avLst>
          </a:prstGeom>
          <a:noFill/>
        </p:spPr>
      </p:pic>
    </p:spTree>
    <p:extLst>
      <p:ext uri="{BB962C8B-B14F-4D97-AF65-F5344CB8AC3E}">
        <p14:creationId xmlns:p14="http://schemas.microsoft.com/office/powerpoint/2010/main" val="397276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3F34C7B-0972-1646-880A-8BCD01371CDE}"/>
              </a:ext>
            </a:extLst>
          </p:cNvPr>
          <p:cNvSpPr txBox="1"/>
          <p:nvPr/>
        </p:nvSpPr>
        <p:spPr>
          <a:xfrm>
            <a:off x="1403498" y="2775098"/>
            <a:ext cx="8867553" cy="1077218"/>
          </a:xfrm>
          <a:prstGeom prst="rect">
            <a:avLst/>
          </a:prstGeom>
          <a:noFill/>
        </p:spPr>
        <p:txBody>
          <a:bodyPr wrap="square" rtlCol="0">
            <a:spAutoFit/>
          </a:bodyPr>
          <a:lstStyle/>
          <a:p>
            <a:r>
              <a:rPr lang="sv-SE" sz="3200" dirty="0">
                <a:latin typeface="+mj-lt"/>
              </a:rPr>
              <a:t>Föreläsningar och material på </a:t>
            </a:r>
          </a:p>
          <a:p>
            <a:r>
              <a:rPr lang="sv-SE" sz="3200" dirty="0"/>
              <a:t>goteborg.se/klokdesign</a:t>
            </a:r>
          </a:p>
        </p:txBody>
      </p:sp>
    </p:spTree>
    <p:extLst>
      <p:ext uri="{BB962C8B-B14F-4D97-AF65-F5344CB8AC3E}">
        <p14:creationId xmlns:p14="http://schemas.microsoft.com/office/powerpoint/2010/main" val="3226819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289B1C-3AFB-B1FB-20C4-A063CA282096}"/>
              </a:ext>
            </a:extLst>
          </p:cNvPr>
          <p:cNvSpPr>
            <a:spLocks noGrp="1"/>
          </p:cNvSpPr>
          <p:nvPr>
            <p:ph type="ctrTitle"/>
          </p:nvPr>
        </p:nvSpPr>
        <p:spPr/>
        <p:txBody>
          <a:bodyPr/>
          <a:lstStyle/>
          <a:p>
            <a:r>
              <a:rPr lang="sv-SE" dirty="0"/>
              <a:t>Några försök till begrepp som kanske kan binda oss samman?</a:t>
            </a:r>
          </a:p>
        </p:txBody>
      </p:sp>
    </p:spTree>
    <p:extLst>
      <p:ext uri="{BB962C8B-B14F-4D97-AF65-F5344CB8AC3E}">
        <p14:creationId xmlns:p14="http://schemas.microsoft.com/office/powerpoint/2010/main" val="3604349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6C55A9-7640-66E3-5E7C-B40ABFA5DCE5}"/>
              </a:ext>
            </a:extLst>
          </p:cNvPr>
          <p:cNvSpPr>
            <a:spLocks noGrp="1"/>
          </p:cNvSpPr>
          <p:nvPr>
            <p:ph type="title"/>
          </p:nvPr>
        </p:nvSpPr>
        <p:spPr/>
        <p:txBody>
          <a:bodyPr/>
          <a:lstStyle/>
          <a:p>
            <a:r>
              <a:rPr lang="sv-SE" dirty="0"/>
              <a:t>Hemma</a:t>
            </a:r>
          </a:p>
        </p:txBody>
      </p:sp>
      <p:pic>
        <p:nvPicPr>
          <p:cNvPr id="1026" name="Picture 2" descr="Create a sketch-style black-and-white image featuring a tall apartment building in the center, surrounded by trees, benches, and a pathway.">
            <a:extLst>
              <a:ext uri="{FF2B5EF4-FFF2-40B4-BE49-F238E27FC236}">
                <a16:creationId xmlns:a16="http://schemas.microsoft.com/office/drawing/2014/main" id="{1447FC23-0D2F-F28A-6AF1-D5D122A62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833" y="-47847"/>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7EF5D51E-C011-930E-A251-97FB24CAE6B9}"/>
              </a:ext>
            </a:extLst>
          </p:cNvPr>
          <p:cNvSpPr txBox="1"/>
          <p:nvPr/>
        </p:nvSpPr>
        <p:spPr>
          <a:xfrm>
            <a:off x="10154093" y="6368902"/>
            <a:ext cx="1768433" cy="253916"/>
          </a:xfrm>
          <a:prstGeom prst="rect">
            <a:avLst/>
          </a:prstGeom>
          <a:noFill/>
        </p:spPr>
        <p:txBody>
          <a:bodyPr wrap="none" rtlCol="0">
            <a:spAutoFit/>
          </a:bodyPr>
          <a:lstStyle/>
          <a:p>
            <a:r>
              <a:rPr lang="sv-SE" sz="1050" dirty="0"/>
              <a:t>Skapad med Bing Co-Pilot</a:t>
            </a:r>
          </a:p>
        </p:txBody>
      </p:sp>
    </p:spTree>
    <p:extLst>
      <p:ext uri="{BB962C8B-B14F-4D97-AF65-F5344CB8AC3E}">
        <p14:creationId xmlns:p14="http://schemas.microsoft.com/office/powerpoint/2010/main" val="300891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7A567F-3E7C-77C3-EAA7-B4857AE5976C}"/>
              </a:ext>
            </a:extLst>
          </p:cNvPr>
          <p:cNvSpPr>
            <a:spLocks noGrp="1"/>
          </p:cNvSpPr>
          <p:nvPr>
            <p:ph type="title"/>
          </p:nvPr>
        </p:nvSpPr>
        <p:spPr/>
        <p:txBody>
          <a:bodyPr/>
          <a:lstStyle/>
          <a:p>
            <a:r>
              <a:rPr lang="sv-SE" dirty="0"/>
              <a:t>Leva</a:t>
            </a:r>
          </a:p>
        </p:txBody>
      </p:sp>
      <p:pic>
        <p:nvPicPr>
          <p:cNvPr id="2050" name="Picture 2" descr="Create a black-and-white sketch-style image of a 1970s urban cityscape, with tall apartment buildings, concrete plazas, and minimal greenery.">
            <a:extLst>
              <a:ext uri="{FF2B5EF4-FFF2-40B4-BE49-F238E27FC236}">
                <a16:creationId xmlns:a16="http://schemas.microsoft.com/office/drawing/2014/main" id="{637A5639-51CB-2484-756B-262BF230E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320" y="1307214"/>
            <a:ext cx="8326179" cy="555078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FA135A8F-14B5-2628-9CD5-D01845B74FE2}"/>
              </a:ext>
            </a:extLst>
          </p:cNvPr>
          <p:cNvSpPr txBox="1"/>
          <p:nvPr/>
        </p:nvSpPr>
        <p:spPr>
          <a:xfrm>
            <a:off x="11121657" y="6442502"/>
            <a:ext cx="1070343" cy="415498"/>
          </a:xfrm>
          <a:prstGeom prst="rect">
            <a:avLst/>
          </a:prstGeom>
          <a:noFill/>
        </p:spPr>
        <p:txBody>
          <a:bodyPr wrap="square" rtlCol="0">
            <a:spAutoFit/>
          </a:bodyPr>
          <a:lstStyle/>
          <a:p>
            <a:r>
              <a:rPr lang="sv-SE" sz="1050" dirty="0"/>
              <a:t>Skapad med Bing Co-Pilot</a:t>
            </a:r>
          </a:p>
        </p:txBody>
      </p:sp>
    </p:spTree>
    <p:extLst>
      <p:ext uri="{BB962C8B-B14F-4D97-AF65-F5344CB8AC3E}">
        <p14:creationId xmlns:p14="http://schemas.microsoft.com/office/powerpoint/2010/main" val="3582029335"/>
      </p:ext>
    </p:extLst>
  </p:cSld>
  <p:clrMapOvr>
    <a:masterClrMapping/>
  </p:clrMapOvr>
</p:sld>
</file>

<file path=ppt/theme/theme1.xml><?xml version="1.0" encoding="utf-8"?>
<a:theme xmlns:a="http://schemas.openxmlformats.org/drawingml/2006/main" name="Göteborgs Stad – 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265C060E-099B-415E-BA42-CFF4637A76E3}"/>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96B90783-CC75-467E-BCB7-F6EEC8079FBB}"/>
    </a:ext>
  </a:extLst>
</a:theme>
</file>

<file path=ppt/theme/theme3.xml><?xml version="1.0" encoding="utf-8"?>
<a:theme xmlns:a="http://schemas.openxmlformats.org/drawingml/2006/main" name="Göteborgs Stad – Röd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294A0308-BA35-4687-91CC-A7A467E5485B}"/>
    </a:ext>
  </a:extLst>
</a:theme>
</file>

<file path=ppt/theme/theme4.xml><?xml version="1.0" encoding="utf-8"?>
<a:theme xmlns:a="http://schemas.openxmlformats.org/drawingml/2006/main" name="Göteborgs Stad – Turkos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E0181F68-6937-48C4-9B2F-4650D7D56AE7}"/>
    </a:ext>
  </a:extLst>
</a:theme>
</file>

<file path=ppt/theme/theme5.xml><?xml version="1.0" encoding="utf-8"?>
<a:theme xmlns:a="http://schemas.openxmlformats.org/drawingml/2006/main" name="Göteborgs Stad – Ros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AB207AF3-E8F2-4D0A-9ED5-1E67730710DE}"/>
    </a:ext>
  </a:extLst>
</a:theme>
</file>

<file path=ppt/theme/theme6.xml><?xml version="1.0" encoding="utf-8"?>
<a:theme xmlns:a="http://schemas.openxmlformats.org/drawingml/2006/main" name="Göteborgs Stad – Grön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F0FC8579-1FAF-4789-888A-17E82A425BCA}"/>
    </a:ext>
  </a:extLst>
</a:theme>
</file>

<file path=ppt/theme/theme7.xml><?xml version="1.0" encoding="utf-8"?>
<a:theme xmlns:a="http://schemas.openxmlformats.org/drawingml/2006/main" name="Göteborgs Stad – Lil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B85D439A-F943-47EB-846D-72AF4F255BFA}"/>
    </a:ext>
  </a:extLst>
</a:theme>
</file>

<file path=ppt/theme/theme8.xml><?xml version="1.0" encoding="utf-8"?>
<a:theme xmlns:a="http://schemas.openxmlformats.org/drawingml/2006/main" name="Göteborgs Stad – Gul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8F9D1DAA-C6FE-4D84-A98D-E176855209CB}"/>
    </a:ext>
  </a:extLst>
</a:theme>
</file>

<file path=ppt/theme/theme9.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466C7CB</Template>
  <TotalTime>0</TotalTime>
  <Words>1668</Words>
  <Application>Microsoft Office PowerPoint</Application>
  <PresentationFormat>Bredbild</PresentationFormat>
  <Paragraphs>142</Paragraphs>
  <Slides>24</Slides>
  <Notes>13</Notes>
  <HiddenSlides>0</HiddenSlides>
  <MMClips>0</MMClips>
  <ScaleCrop>false</ScaleCrop>
  <HeadingPairs>
    <vt:vector size="6" baseType="variant">
      <vt:variant>
        <vt:lpstr>Använt teckensnitt</vt:lpstr>
      </vt:variant>
      <vt:variant>
        <vt:i4>4</vt:i4>
      </vt:variant>
      <vt:variant>
        <vt:lpstr>Tema</vt:lpstr>
      </vt:variant>
      <vt:variant>
        <vt:i4>8</vt:i4>
      </vt:variant>
      <vt:variant>
        <vt:lpstr>Bildrubriker</vt:lpstr>
      </vt:variant>
      <vt:variant>
        <vt:i4>24</vt:i4>
      </vt:variant>
    </vt:vector>
  </HeadingPairs>
  <TitlesOfParts>
    <vt:vector size="36" baseType="lpstr">
      <vt:lpstr>Arial</vt:lpstr>
      <vt:lpstr>Arial Black</vt:lpstr>
      <vt:lpstr>Calibri</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Bostad först, men finns det en plats för mig i staden som utvecklas?</vt:lpstr>
      <vt:lpstr>PowerPoint-presentation</vt:lpstr>
      <vt:lpstr>Mutual Benefits – Klok design för ökad trygghet och en stad för alla </vt:lpstr>
      <vt:lpstr>Mutual Benefits var ett projekt i samverkan</vt:lpstr>
      <vt:lpstr>PowerPoint-presentation</vt:lpstr>
      <vt:lpstr>PowerPoint-presentation</vt:lpstr>
      <vt:lpstr>Några försök till begrepp som kanske kan binda oss samman?</vt:lpstr>
      <vt:lpstr>Hemma</vt:lpstr>
      <vt:lpstr>Leva</vt:lpstr>
      <vt:lpstr>Integrerade lösningar för samvaro</vt:lpstr>
      <vt:lpstr>Hur vi arbetat med ”Hemma” i Mutual Benefits</vt:lpstr>
      <vt:lpstr>Vårt arbete med utgångspunkt från de sociala boendena</vt:lpstr>
      <vt:lpstr>Grundprinciper i ”Vår platssamverkan”</vt:lpstr>
      <vt:lpstr>Arbetet i Kallebäck</vt:lpstr>
      <vt:lpstr>Platssamverkan</vt:lpstr>
      <vt:lpstr>Hur vi arbetat med ”Leva” i Mutual Benefits</vt:lpstr>
      <vt:lpstr>Finns det någonstans att gå när jag går utanför dörren?</vt:lpstr>
      <vt:lpstr>PowerPoint-presentation</vt:lpstr>
      <vt:lpstr>Hur vi ett arbete med att påverka den fysiska miljön så våran målgrupp inte marginaliseras?</vt:lpstr>
      <vt:lpstr>Acceptans eller konkurrens?</vt:lpstr>
      <vt:lpstr>Panelsamtal</vt:lpstr>
      <vt:lpstr>Panelsamtal</vt:lpstr>
      <vt:lpstr>Kontakt</vt:lpstr>
      <vt:lpstr>Hur vi ett arbete med att påverka den fysiska miljön så våran målgrupp inte marginaliseras?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Petter Nilsson</dc:creator>
  <cp:lastModifiedBy>Petter Nilsson</cp:lastModifiedBy>
  <cp:revision>22</cp:revision>
  <dcterms:created xsi:type="dcterms:W3CDTF">2025-08-06T11:47:55Z</dcterms:created>
  <dcterms:modified xsi:type="dcterms:W3CDTF">2025-09-09T13:16:43Z</dcterms:modified>
</cp:coreProperties>
</file>