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34" r:id="rId2"/>
    <p:sldMasterId id="2147483762" r:id="rId3"/>
    <p:sldMasterId id="2147483858" r:id="rId4"/>
    <p:sldMasterId id="2147483883" r:id="rId5"/>
  </p:sldMasterIdLst>
  <p:notesMasterIdLst>
    <p:notesMasterId r:id="rId15"/>
  </p:notesMasterIdLst>
  <p:sldIdLst>
    <p:sldId id="450" r:id="rId6"/>
    <p:sldId id="406" r:id="rId7"/>
    <p:sldId id="2147473289" r:id="rId8"/>
    <p:sldId id="2147473300" r:id="rId9"/>
    <p:sldId id="2147473297" r:id="rId10"/>
    <p:sldId id="457" r:id="rId11"/>
    <p:sldId id="2147473301" r:id="rId12"/>
    <p:sldId id="458" r:id="rId13"/>
    <p:sldId id="2147473298" r:id="rId14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58464" autoAdjust="0"/>
  </p:normalViewPr>
  <p:slideViewPr>
    <p:cSldViewPr snapToGrid="0">
      <p:cViewPr varScale="1">
        <p:scale>
          <a:sx n="37" d="100"/>
          <a:sy n="37" d="100"/>
        </p:scale>
        <p:origin x="1736" y="2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latin typeface="Arial Narrow" panose="020B0606020202030204" pitchFamily="34" charset="0"/>
              </a:rPr>
              <a:t>Antal</a:t>
            </a:r>
            <a:r>
              <a:rPr lang="en-US" sz="1800" b="1" dirty="0">
                <a:latin typeface="Arial Narrow" panose="020B0606020202030204" pitchFamily="34" charset="0"/>
              </a:rPr>
              <a:t> </a:t>
            </a:r>
            <a:r>
              <a:rPr lang="en-US" sz="1800" b="1" dirty="0" err="1">
                <a:latin typeface="Arial Narrow" panose="020B0606020202030204" pitchFamily="34" charset="0"/>
              </a:rPr>
              <a:t>beviljade</a:t>
            </a:r>
            <a:r>
              <a:rPr lang="en-US" sz="1800" b="1" dirty="0">
                <a:latin typeface="Arial Narrow" panose="020B0606020202030204" pitchFamily="34" charset="0"/>
              </a:rPr>
              <a:t> </a:t>
            </a:r>
            <a:r>
              <a:rPr lang="en-US" sz="1800" b="1" dirty="0" err="1">
                <a:latin typeface="Arial Narrow" panose="020B0606020202030204" pitchFamily="34" charset="0"/>
              </a:rPr>
              <a:t>kommuner</a:t>
            </a:r>
            <a:r>
              <a:rPr lang="en-US" sz="1800" b="1" dirty="0">
                <a:latin typeface="Arial Narrow" panose="020B0606020202030204" pitchFamily="34" charset="0"/>
              </a:rPr>
              <a:t> 2022-2025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'2025'!$G$124</c:f>
              <c:strCache>
                <c:ptCount val="1"/>
                <c:pt idx="0">
                  <c:v>antal kommuner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'2025'!$F$125:$F$128</c:f>
              <c:strCache>
                <c:ptCount val="4"/>
                <c:pt idx="0">
                  <c:v>2022*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'2025'!$G$125:$G$128</c:f>
              <c:numCache>
                <c:formatCode>General</c:formatCode>
                <c:ptCount val="4"/>
                <c:pt idx="0">
                  <c:v>74</c:v>
                </c:pt>
                <c:pt idx="1">
                  <c:v>102</c:v>
                </c:pt>
                <c:pt idx="2">
                  <c:v>115</c:v>
                </c:pt>
                <c:pt idx="3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5-452E-8BEA-52E70B566F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2526056"/>
        <c:axId val="682527368"/>
      </c:barChart>
      <c:catAx>
        <c:axId val="68252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527368"/>
        <c:crosses val="autoZero"/>
        <c:auto val="1"/>
        <c:lblAlgn val="ctr"/>
        <c:lblOffset val="100"/>
        <c:noMultiLvlLbl val="0"/>
      </c:catAx>
      <c:valAx>
        <c:axId val="682527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252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222C4-3E7F-4D2F-A061-6CBDBA15D5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C7476CF-A1CF-4CFE-BD9C-684D76571735}">
      <dgm:prSet phldrT="[Text]"/>
      <dgm:spPr/>
      <dgm:t>
        <a:bodyPr/>
        <a:lstStyle/>
        <a:p>
          <a:r>
            <a:rPr lang="sv-SE" b="0" dirty="0"/>
            <a:t>Hemlöshet ska förebyggas</a:t>
          </a:r>
          <a:endParaRPr lang="sv-SE" dirty="0"/>
        </a:p>
      </dgm:t>
    </dgm:pt>
    <dgm:pt modelId="{A269CC27-B48B-4EED-81FE-A787CBA9821C}" type="parTrans" cxnId="{27CADEF4-BF95-4E11-9559-80FE01746F57}">
      <dgm:prSet/>
      <dgm:spPr/>
      <dgm:t>
        <a:bodyPr/>
        <a:lstStyle/>
        <a:p>
          <a:endParaRPr lang="sv-SE"/>
        </a:p>
      </dgm:t>
    </dgm:pt>
    <dgm:pt modelId="{EA57F866-1B40-43A8-B25B-E4CE878F2D2C}" type="sibTrans" cxnId="{27CADEF4-BF95-4E11-9559-80FE01746F57}">
      <dgm:prSet/>
      <dgm:spPr/>
      <dgm:t>
        <a:bodyPr/>
        <a:lstStyle/>
        <a:p>
          <a:endParaRPr lang="sv-SE"/>
        </a:p>
      </dgm:t>
    </dgm:pt>
    <dgm:pt modelId="{09655555-FB31-4BFF-9BA8-ED6633BC1D6C}">
      <dgm:prSet phldrT="[Text]"/>
      <dgm:spPr/>
      <dgm:t>
        <a:bodyPr/>
        <a:lstStyle/>
        <a:p>
          <a:r>
            <a:rPr lang="sv-SE" b="0" dirty="0"/>
            <a:t>Ingen ska bo eller leva på gatan</a:t>
          </a:r>
          <a:endParaRPr lang="sv-SE" dirty="0"/>
        </a:p>
      </dgm:t>
    </dgm:pt>
    <dgm:pt modelId="{33579E93-A598-4604-ABAE-6BA0028DF0EE}" type="parTrans" cxnId="{AFF1C9E1-19E9-429C-8FF9-90148912F47F}">
      <dgm:prSet/>
      <dgm:spPr/>
      <dgm:t>
        <a:bodyPr/>
        <a:lstStyle/>
        <a:p>
          <a:endParaRPr lang="sv-SE"/>
        </a:p>
      </dgm:t>
    </dgm:pt>
    <dgm:pt modelId="{44C24E2A-5597-4421-84DC-BED52E362C0E}" type="sibTrans" cxnId="{AFF1C9E1-19E9-429C-8FF9-90148912F47F}">
      <dgm:prSet/>
      <dgm:spPr/>
      <dgm:t>
        <a:bodyPr/>
        <a:lstStyle/>
        <a:p>
          <a:endParaRPr lang="sv-SE"/>
        </a:p>
      </dgm:t>
    </dgm:pt>
    <dgm:pt modelId="{74CB12B1-62E5-44AF-A0A1-55B8192325A0}">
      <dgm:prSet phldrT="[Text]"/>
      <dgm:spPr/>
      <dgm:t>
        <a:bodyPr/>
        <a:lstStyle/>
        <a:p>
          <a:r>
            <a:rPr lang="sv-SE" dirty="0"/>
            <a:t>Det sociala perspektivet i samhällsplaneringen ska stärkas</a:t>
          </a:r>
        </a:p>
      </dgm:t>
    </dgm:pt>
    <dgm:pt modelId="{F9014101-975F-4B61-81EB-2818919350E0}" type="parTrans" cxnId="{E1F21536-CFD9-4353-BD69-0FF2B27C78FD}">
      <dgm:prSet/>
      <dgm:spPr/>
      <dgm:t>
        <a:bodyPr/>
        <a:lstStyle/>
        <a:p>
          <a:endParaRPr lang="sv-SE"/>
        </a:p>
      </dgm:t>
    </dgm:pt>
    <dgm:pt modelId="{6DB13432-ED46-411B-BC99-F82620AC33C8}" type="sibTrans" cxnId="{E1F21536-CFD9-4353-BD69-0FF2B27C78FD}">
      <dgm:prSet/>
      <dgm:spPr/>
      <dgm:t>
        <a:bodyPr/>
        <a:lstStyle/>
        <a:p>
          <a:endParaRPr lang="sv-SE"/>
        </a:p>
      </dgm:t>
    </dgm:pt>
    <dgm:pt modelId="{D504FEC0-F539-415B-B579-6B53EC571829}">
      <dgm:prSet/>
      <dgm:spPr/>
      <dgm:t>
        <a:bodyPr/>
        <a:lstStyle/>
        <a:p>
          <a:r>
            <a:rPr lang="sv-SE" b="0" dirty="0"/>
            <a:t>Bostad först bör införas nationellt</a:t>
          </a:r>
          <a:endParaRPr lang="sv-SE" dirty="0"/>
        </a:p>
      </dgm:t>
    </dgm:pt>
    <dgm:pt modelId="{E2AF18FE-9103-4E37-B06C-39869D574CB6}" type="parTrans" cxnId="{78E161A1-D320-4775-96C8-B600B5169A57}">
      <dgm:prSet/>
      <dgm:spPr/>
      <dgm:t>
        <a:bodyPr/>
        <a:lstStyle/>
        <a:p>
          <a:endParaRPr lang="sv-SE"/>
        </a:p>
      </dgm:t>
    </dgm:pt>
    <dgm:pt modelId="{8A8C1EB2-C312-4A04-8ACD-309692B7337E}" type="sibTrans" cxnId="{78E161A1-D320-4775-96C8-B600B5169A57}">
      <dgm:prSet/>
      <dgm:spPr/>
      <dgm:t>
        <a:bodyPr/>
        <a:lstStyle/>
        <a:p>
          <a:endParaRPr lang="sv-SE"/>
        </a:p>
      </dgm:t>
    </dgm:pt>
    <dgm:pt modelId="{EDFE66FB-E694-4ED9-BE93-81F1A727D08D}" type="pres">
      <dgm:prSet presAssocID="{ACC222C4-3E7F-4D2F-A061-6CBDBA15D575}" presName="Name0" presStyleCnt="0">
        <dgm:presLayoutVars>
          <dgm:chMax val="7"/>
          <dgm:chPref val="7"/>
          <dgm:dir/>
        </dgm:presLayoutVars>
      </dgm:prSet>
      <dgm:spPr/>
    </dgm:pt>
    <dgm:pt modelId="{41E94071-4760-4AE0-8C39-0909372FF4AA}" type="pres">
      <dgm:prSet presAssocID="{ACC222C4-3E7F-4D2F-A061-6CBDBA15D575}" presName="Name1" presStyleCnt="0"/>
      <dgm:spPr/>
    </dgm:pt>
    <dgm:pt modelId="{13C45E77-37FD-4131-8D04-A2F40A0DAAE6}" type="pres">
      <dgm:prSet presAssocID="{ACC222C4-3E7F-4D2F-A061-6CBDBA15D575}" presName="cycle" presStyleCnt="0"/>
      <dgm:spPr/>
    </dgm:pt>
    <dgm:pt modelId="{022D539F-FF46-4F2E-B354-8A811A6E4830}" type="pres">
      <dgm:prSet presAssocID="{ACC222C4-3E7F-4D2F-A061-6CBDBA15D575}" presName="srcNode" presStyleLbl="node1" presStyleIdx="0" presStyleCnt="4"/>
      <dgm:spPr/>
    </dgm:pt>
    <dgm:pt modelId="{1334110C-C3E1-406F-BCE6-A6DAD3A6105D}" type="pres">
      <dgm:prSet presAssocID="{ACC222C4-3E7F-4D2F-A061-6CBDBA15D575}" presName="conn" presStyleLbl="parChTrans1D2" presStyleIdx="0" presStyleCnt="1"/>
      <dgm:spPr/>
    </dgm:pt>
    <dgm:pt modelId="{D9A2182F-28CF-41B3-A97A-964D11A1D628}" type="pres">
      <dgm:prSet presAssocID="{ACC222C4-3E7F-4D2F-A061-6CBDBA15D575}" presName="extraNode" presStyleLbl="node1" presStyleIdx="0" presStyleCnt="4"/>
      <dgm:spPr/>
    </dgm:pt>
    <dgm:pt modelId="{49A8ADAC-B305-4DCB-BAD2-BD4ED461BF31}" type="pres">
      <dgm:prSet presAssocID="{ACC222C4-3E7F-4D2F-A061-6CBDBA15D575}" presName="dstNode" presStyleLbl="node1" presStyleIdx="0" presStyleCnt="4"/>
      <dgm:spPr/>
    </dgm:pt>
    <dgm:pt modelId="{2CF99036-BEA4-4DF8-A3D4-DDB40209F82B}" type="pres">
      <dgm:prSet presAssocID="{0C7476CF-A1CF-4CFE-BD9C-684D76571735}" presName="text_1" presStyleLbl="node1" presStyleIdx="0" presStyleCnt="4">
        <dgm:presLayoutVars>
          <dgm:bulletEnabled val="1"/>
        </dgm:presLayoutVars>
      </dgm:prSet>
      <dgm:spPr/>
    </dgm:pt>
    <dgm:pt modelId="{EAB003CE-2415-488C-8E80-56C259DEB5BD}" type="pres">
      <dgm:prSet presAssocID="{0C7476CF-A1CF-4CFE-BD9C-684D76571735}" presName="accent_1" presStyleCnt="0"/>
      <dgm:spPr/>
    </dgm:pt>
    <dgm:pt modelId="{072A597C-5FC1-4397-A8C7-8CAFE23977EC}" type="pres">
      <dgm:prSet presAssocID="{0C7476CF-A1CF-4CFE-BD9C-684D76571735}" presName="accentRepeatNode" presStyleLbl="solidFgAcc1" presStyleIdx="0" presStyleCnt="4"/>
      <dgm:spPr/>
    </dgm:pt>
    <dgm:pt modelId="{4CC63DAB-4A41-44F0-AC91-1F2E27FB5BDD}" type="pres">
      <dgm:prSet presAssocID="{09655555-FB31-4BFF-9BA8-ED6633BC1D6C}" presName="text_2" presStyleLbl="node1" presStyleIdx="1" presStyleCnt="4">
        <dgm:presLayoutVars>
          <dgm:bulletEnabled val="1"/>
        </dgm:presLayoutVars>
      </dgm:prSet>
      <dgm:spPr/>
    </dgm:pt>
    <dgm:pt modelId="{67E35588-7E30-4D7F-8936-BDA3DFBC6E1B}" type="pres">
      <dgm:prSet presAssocID="{09655555-FB31-4BFF-9BA8-ED6633BC1D6C}" presName="accent_2" presStyleCnt="0"/>
      <dgm:spPr/>
    </dgm:pt>
    <dgm:pt modelId="{E9A7830A-54B1-40F6-96B5-FB02FC1C2151}" type="pres">
      <dgm:prSet presAssocID="{09655555-FB31-4BFF-9BA8-ED6633BC1D6C}" presName="accentRepeatNode" presStyleLbl="solidFgAcc1" presStyleIdx="1" presStyleCnt="4"/>
      <dgm:spPr/>
    </dgm:pt>
    <dgm:pt modelId="{59AA6B9A-8446-47B9-BA62-034AEE527974}" type="pres">
      <dgm:prSet presAssocID="{D504FEC0-F539-415B-B579-6B53EC571829}" presName="text_3" presStyleLbl="node1" presStyleIdx="2" presStyleCnt="4">
        <dgm:presLayoutVars>
          <dgm:bulletEnabled val="1"/>
        </dgm:presLayoutVars>
      </dgm:prSet>
      <dgm:spPr/>
    </dgm:pt>
    <dgm:pt modelId="{30093381-380C-4076-9480-57A7CB50F0D8}" type="pres">
      <dgm:prSet presAssocID="{D504FEC0-F539-415B-B579-6B53EC571829}" presName="accent_3" presStyleCnt="0"/>
      <dgm:spPr/>
    </dgm:pt>
    <dgm:pt modelId="{4F5159AE-3E3A-45D0-B8A6-F6FAEA69135C}" type="pres">
      <dgm:prSet presAssocID="{D504FEC0-F539-415B-B579-6B53EC571829}" presName="accentRepeatNode" presStyleLbl="solidFgAcc1" presStyleIdx="2" presStyleCnt="4"/>
      <dgm:spPr/>
    </dgm:pt>
    <dgm:pt modelId="{FB0833C9-D3C4-475D-BB86-00CFAB087121}" type="pres">
      <dgm:prSet presAssocID="{74CB12B1-62E5-44AF-A0A1-55B8192325A0}" presName="text_4" presStyleLbl="node1" presStyleIdx="3" presStyleCnt="4">
        <dgm:presLayoutVars>
          <dgm:bulletEnabled val="1"/>
        </dgm:presLayoutVars>
      </dgm:prSet>
      <dgm:spPr/>
    </dgm:pt>
    <dgm:pt modelId="{D62ED858-0E07-41F0-BD55-FBF467386765}" type="pres">
      <dgm:prSet presAssocID="{74CB12B1-62E5-44AF-A0A1-55B8192325A0}" presName="accent_4" presStyleCnt="0"/>
      <dgm:spPr/>
    </dgm:pt>
    <dgm:pt modelId="{12813870-5FB7-4325-A611-5B0132DC3BBF}" type="pres">
      <dgm:prSet presAssocID="{74CB12B1-62E5-44AF-A0A1-55B8192325A0}" presName="accentRepeatNode" presStyleLbl="solidFgAcc1" presStyleIdx="3" presStyleCnt="4"/>
      <dgm:spPr/>
    </dgm:pt>
  </dgm:ptLst>
  <dgm:cxnLst>
    <dgm:cxn modelId="{1567EE20-48EC-4E7E-A21D-F20B348002A7}" type="presOf" srcId="{D504FEC0-F539-415B-B579-6B53EC571829}" destId="{59AA6B9A-8446-47B9-BA62-034AEE527974}" srcOrd="0" destOrd="0" presId="urn:microsoft.com/office/officeart/2008/layout/VerticalCurvedList"/>
    <dgm:cxn modelId="{2E60AA28-5B8B-4F79-9DB0-45D76A0AAAE4}" type="presOf" srcId="{09655555-FB31-4BFF-9BA8-ED6633BC1D6C}" destId="{4CC63DAB-4A41-44F0-AC91-1F2E27FB5BDD}" srcOrd="0" destOrd="0" presId="urn:microsoft.com/office/officeart/2008/layout/VerticalCurvedList"/>
    <dgm:cxn modelId="{A6BBC132-3991-48A6-9AB8-16723DF0A447}" type="presOf" srcId="{EA57F866-1B40-43A8-B25B-E4CE878F2D2C}" destId="{1334110C-C3E1-406F-BCE6-A6DAD3A6105D}" srcOrd="0" destOrd="0" presId="urn:microsoft.com/office/officeart/2008/layout/VerticalCurvedList"/>
    <dgm:cxn modelId="{E1F21536-CFD9-4353-BD69-0FF2B27C78FD}" srcId="{ACC222C4-3E7F-4D2F-A061-6CBDBA15D575}" destId="{74CB12B1-62E5-44AF-A0A1-55B8192325A0}" srcOrd="3" destOrd="0" parTransId="{F9014101-975F-4B61-81EB-2818919350E0}" sibTransId="{6DB13432-ED46-411B-BC99-F82620AC33C8}"/>
    <dgm:cxn modelId="{DFDB764A-CD82-48A9-A30E-1CB412176691}" type="presOf" srcId="{0C7476CF-A1CF-4CFE-BD9C-684D76571735}" destId="{2CF99036-BEA4-4DF8-A3D4-DDB40209F82B}" srcOrd="0" destOrd="0" presId="urn:microsoft.com/office/officeart/2008/layout/VerticalCurvedList"/>
    <dgm:cxn modelId="{2E20F956-C8C4-4A82-826A-5AC4A21C30A1}" type="presOf" srcId="{74CB12B1-62E5-44AF-A0A1-55B8192325A0}" destId="{FB0833C9-D3C4-475D-BB86-00CFAB087121}" srcOrd="0" destOrd="0" presId="urn:microsoft.com/office/officeart/2008/layout/VerticalCurvedList"/>
    <dgm:cxn modelId="{78E161A1-D320-4775-96C8-B600B5169A57}" srcId="{ACC222C4-3E7F-4D2F-A061-6CBDBA15D575}" destId="{D504FEC0-F539-415B-B579-6B53EC571829}" srcOrd="2" destOrd="0" parTransId="{E2AF18FE-9103-4E37-B06C-39869D574CB6}" sibTransId="{8A8C1EB2-C312-4A04-8ACD-309692B7337E}"/>
    <dgm:cxn modelId="{A1D2BBD3-49AA-4E2F-B504-02896727ECE9}" type="presOf" srcId="{ACC222C4-3E7F-4D2F-A061-6CBDBA15D575}" destId="{EDFE66FB-E694-4ED9-BE93-81F1A727D08D}" srcOrd="0" destOrd="0" presId="urn:microsoft.com/office/officeart/2008/layout/VerticalCurvedList"/>
    <dgm:cxn modelId="{AFF1C9E1-19E9-429C-8FF9-90148912F47F}" srcId="{ACC222C4-3E7F-4D2F-A061-6CBDBA15D575}" destId="{09655555-FB31-4BFF-9BA8-ED6633BC1D6C}" srcOrd="1" destOrd="0" parTransId="{33579E93-A598-4604-ABAE-6BA0028DF0EE}" sibTransId="{44C24E2A-5597-4421-84DC-BED52E362C0E}"/>
    <dgm:cxn modelId="{27CADEF4-BF95-4E11-9559-80FE01746F57}" srcId="{ACC222C4-3E7F-4D2F-A061-6CBDBA15D575}" destId="{0C7476CF-A1CF-4CFE-BD9C-684D76571735}" srcOrd="0" destOrd="0" parTransId="{A269CC27-B48B-4EED-81FE-A787CBA9821C}" sibTransId="{EA57F866-1B40-43A8-B25B-E4CE878F2D2C}"/>
    <dgm:cxn modelId="{CE44BC9C-AD8A-464C-8413-2B1898E160C0}" type="presParOf" srcId="{EDFE66FB-E694-4ED9-BE93-81F1A727D08D}" destId="{41E94071-4760-4AE0-8C39-0909372FF4AA}" srcOrd="0" destOrd="0" presId="urn:microsoft.com/office/officeart/2008/layout/VerticalCurvedList"/>
    <dgm:cxn modelId="{DD9462DB-25FA-4C8D-A029-BE5E09C05CF8}" type="presParOf" srcId="{41E94071-4760-4AE0-8C39-0909372FF4AA}" destId="{13C45E77-37FD-4131-8D04-A2F40A0DAAE6}" srcOrd="0" destOrd="0" presId="urn:microsoft.com/office/officeart/2008/layout/VerticalCurvedList"/>
    <dgm:cxn modelId="{9880D952-03F1-4A9F-ACD2-B28F911DD321}" type="presParOf" srcId="{13C45E77-37FD-4131-8D04-A2F40A0DAAE6}" destId="{022D539F-FF46-4F2E-B354-8A811A6E4830}" srcOrd="0" destOrd="0" presId="urn:microsoft.com/office/officeart/2008/layout/VerticalCurvedList"/>
    <dgm:cxn modelId="{866351A6-A5E3-41B7-A700-FBBEC42F3FF6}" type="presParOf" srcId="{13C45E77-37FD-4131-8D04-A2F40A0DAAE6}" destId="{1334110C-C3E1-406F-BCE6-A6DAD3A6105D}" srcOrd="1" destOrd="0" presId="urn:microsoft.com/office/officeart/2008/layout/VerticalCurvedList"/>
    <dgm:cxn modelId="{17DB6642-F6B4-4D9A-856A-7EB92815FB1A}" type="presParOf" srcId="{13C45E77-37FD-4131-8D04-A2F40A0DAAE6}" destId="{D9A2182F-28CF-41B3-A97A-964D11A1D628}" srcOrd="2" destOrd="0" presId="urn:microsoft.com/office/officeart/2008/layout/VerticalCurvedList"/>
    <dgm:cxn modelId="{688BD583-5A16-4558-8B4B-976F6501E0EB}" type="presParOf" srcId="{13C45E77-37FD-4131-8D04-A2F40A0DAAE6}" destId="{49A8ADAC-B305-4DCB-BAD2-BD4ED461BF31}" srcOrd="3" destOrd="0" presId="urn:microsoft.com/office/officeart/2008/layout/VerticalCurvedList"/>
    <dgm:cxn modelId="{0A0C80F9-6C06-4D3A-ABEB-3608D128C10B}" type="presParOf" srcId="{41E94071-4760-4AE0-8C39-0909372FF4AA}" destId="{2CF99036-BEA4-4DF8-A3D4-DDB40209F82B}" srcOrd="1" destOrd="0" presId="urn:microsoft.com/office/officeart/2008/layout/VerticalCurvedList"/>
    <dgm:cxn modelId="{6006B614-F181-449D-AF45-2AD75BE67A65}" type="presParOf" srcId="{41E94071-4760-4AE0-8C39-0909372FF4AA}" destId="{EAB003CE-2415-488C-8E80-56C259DEB5BD}" srcOrd="2" destOrd="0" presId="urn:microsoft.com/office/officeart/2008/layout/VerticalCurvedList"/>
    <dgm:cxn modelId="{9283A1CA-A490-4F9E-9B0F-567010BAC0B0}" type="presParOf" srcId="{EAB003CE-2415-488C-8E80-56C259DEB5BD}" destId="{072A597C-5FC1-4397-A8C7-8CAFE23977EC}" srcOrd="0" destOrd="0" presId="urn:microsoft.com/office/officeart/2008/layout/VerticalCurvedList"/>
    <dgm:cxn modelId="{6307D8CE-1C7C-4F8F-92BA-6B240CC46CF4}" type="presParOf" srcId="{41E94071-4760-4AE0-8C39-0909372FF4AA}" destId="{4CC63DAB-4A41-44F0-AC91-1F2E27FB5BDD}" srcOrd="3" destOrd="0" presId="urn:microsoft.com/office/officeart/2008/layout/VerticalCurvedList"/>
    <dgm:cxn modelId="{03547400-0419-4543-B697-CA72A5B7B540}" type="presParOf" srcId="{41E94071-4760-4AE0-8C39-0909372FF4AA}" destId="{67E35588-7E30-4D7F-8936-BDA3DFBC6E1B}" srcOrd="4" destOrd="0" presId="urn:microsoft.com/office/officeart/2008/layout/VerticalCurvedList"/>
    <dgm:cxn modelId="{5F85835D-656E-46B4-90F4-54A1F5E596B4}" type="presParOf" srcId="{67E35588-7E30-4D7F-8936-BDA3DFBC6E1B}" destId="{E9A7830A-54B1-40F6-96B5-FB02FC1C2151}" srcOrd="0" destOrd="0" presId="urn:microsoft.com/office/officeart/2008/layout/VerticalCurvedList"/>
    <dgm:cxn modelId="{01E9DFC9-0FBD-44E6-9DA8-F21CB1057F2C}" type="presParOf" srcId="{41E94071-4760-4AE0-8C39-0909372FF4AA}" destId="{59AA6B9A-8446-47B9-BA62-034AEE527974}" srcOrd="5" destOrd="0" presId="urn:microsoft.com/office/officeart/2008/layout/VerticalCurvedList"/>
    <dgm:cxn modelId="{5BB03AF4-8FBF-46B6-BFE9-374611E9A988}" type="presParOf" srcId="{41E94071-4760-4AE0-8C39-0909372FF4AA}" destId="{30093381-380C-4076-9480-57A7CB50F0D8}" srcOrd="6" destOrd="0" presId="urn:microsoft.com/office/officeart/2008/layout/VerticalCurvedList"/>
    <dgm:cxn modelId="{0D173B13-44D1-48CA-B864-33B20730F0E9}" type="presParOf" srcId="{30093381-380C-4076-9480-57A7CB50F0D8}" destId="{4F5159AE-3E3A-45D0-B8A6-F6FAEA69135C}" srcOrd="0" destOrd="0" presId="urn:microsoft.com/office/officeart/2008/layout/VerticalCurvedList"/>
    <dgm:cxn modelId="{E0D2B470-05AD-4511-A74D-CCBA301DC393}" type="presParOf" srcId="{41E94071-4760-4AE0-8C39-0909372FF4AA}" destId="{FB0833C9-D3C4-475D-BB86-00CFAB087121}" srcOrd="7" destOrd="0" presId="urn:microsoft.com/office/officeart/2008/layout/VerticalCurvedList"/>
    <dgm:cxn modelId="{D9706AE2-2FF8-4771-BA1C-9B3B509CA2B6}" type="presParOf" srcId="{41E94071-4760-4AE0-8C39-0909372FF4AA}" destId="{D62ED858-0E07-41F0-BD55-FBF467386765}" srcOrd="8" destOrd="0" presId="urn:microsoft.com/office/officeart/2008/layout/VerticalCurvedList"/>
    <dgm:cxn modelId="{369112A1-DC12-46C5-A257-23B1F6B49DFB}" type="presParOf" srcId="{D62ED858-0E07-41F0-BD55-FBF467386765}" destId="{12813870-5FB7-4325-A611-5B0132DC3B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4110C-C3E1-406F-BCE6-A6DAD3A6105D}">
      <dsp:nvSpPr>
        <dsp:cNvPr id="0" name=""/>
        <dsp:cNvSpPr/>
      </dsp:nvSpPr>
      <dsp:spPr>
        <a:xfrm>
          <a:off x="-3710763" y="-570081"/>
          <a:ext cx="4423196" cy="4423196"/>
        </a:xfrm>
        <a:prstGeom prst="blockArc">
          <a:avLst>
            <a:gd name="adj1" fmla="val 18900000"/>
            <a:gd name="adj2" fmla="val 2700000"/>
            <a:gd name="adj3" fmla="val 4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99036-BEA4-4DF8-A3D4-DDB40209F82B}">
      <dsp:nvSpPr>
        <dsp:cNvPr id="0" name=""/>
        <dsp:cNvSpPr/>
      </dsp:nvSpPr>
      <dsp:spPr>
        <a:xfrm>
          <a:off x="373436" y="252399"/>
          <a:ext cx="8140713" cy="505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b="0" kern="1200" dirty="0"/>
            <a:t>Hemlöshet ska förebyggas</a:t>
          </a:r>
          <a:endParaRPr lang="sv-SE" sz="2200" kern="1200" dirty="0"/>
        </a:p>
      </dsp:txBody>
      <dsp:txXfrm>
        <a:off x="373436" y="252399"/>
        <a:ext cx="8140713" cy="505061"/>
      </dsp:txXfrm>
    </dsp:sp>
    <dsp:sp modelId="{072A597C-5FC1-4397-A8C7-8CAFE23977EC}">
      <dsp:nvSpPr>
        <dsp:cNvPr id="0" name=""/>
        <dsp:cNvSpPr/>
      </dsp:nvSpPr>
      <dsp:spPr>
        <a:xfrm>
          <a:off x="57772" y="189266"/>
          <a:ext cx="631327" cy="631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63DAB-4A41-44F0-AC91-1F2E27FB5BDD}">
      <dsp:nvSpPr>
        <dsp:cNvPr id="0" name=""/>
        <dsp:cNvSpPr/>
      </dsp:nvSpPr>
      <dsp:spPr>
        <a:xfrm>
          <a:off x="663000" y="1010123"/>
          <a:ext cx="7851149" cy="505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b="0" kern="1200" dirty="0"/>
            <a:t>Ingen ska bo eller leva på gatan</a:t>
          </a:r>
          <a:endParaRPr lang="sv-SE" sz="2200" kern="1200" dirty="0"/>
        </a:p>
      </dsp:txBody>
      <dsp:txXfrm>
        <a:off x="663000" y="1010123"/>
        <a:ext cx="7851149" cy="505061"/>
      </dsp:txXfrm>
    </dsp:sp>
    <dsp:sp modelId="{E9A7830A-54B1-40F6-96B5-FB02FC1C2151}">
      <dsp:nvSpPr>
        <dsp:cNvPr id="0" name=""/>
        <dsp:cNvSpPr/>
      </dsp:nvSpPr>
      <dsp:spPr>
        <a:xfrm>
          <a:off x="347336" y="946990"/>
          <a:ext cx="631327" cy="631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A6B9A-8446-47B9-BA62-034AEE527974}">
      <dsp:nvSpPr>
        <dsp:cNvPr id="0" name=""/>
        <dsp:cNvSpPr/>
      </dsp:nvSpPr>
      <dsp:spPr>
        <a:xfrm>
          <a:off x="663000" y="1767847"/>
          <a:ext cx="7851149" cy="505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b="0" kern="1200" dirty="0"/>
            <a:t>Bostad först bör införas nationellt</a:t>
          </a:r>
          <a:endParaRPr lang="sv-SE" sz="2200" kern="1200" dirty="0"/>
        </a:p>
      </dsp:txBody>
      <dsp:txXfrm>
        <a:off x="663000" y="1767847"/>
        <a:ext cx="7851149" cy="505061"/>
      </dsp:txXfrm>
    </dsp:sp>
    <dsp:sp modelId="{4F5159AE-3E3A-45D0-B8A6-F6FAEA69135C}">
      <dsp:nvSpPr>
        <dsp:cNvPr id="0" name=""/>
        <dsp:cNvSpPr/>
      </dsp:nvSpPr>
      <dsp:spPr>
        <a:xfrm>
          <a:off x="347336" y="1704714"/>
          <a:ext cx="631327" cy="631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833C9-D3C4-475D-BB86-00CFAB087121}">
      <dsp:nvSpPr>
        <dsp:cNvPr id="0" name=""/>
        <dsp:cNvSpPr/>
      </dsp:nvSpPr>
      <dsp:spPr>
        <a:xfrm>
          <a:off x="373436" y="2525571"/>
          <a:ext cx="8140713" cy="505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Det sociala perspektivet i samhällsplaneringen ska stärkas</a:t>
          </a:r>
        </a:p>
      </dsp:txBody>
      <dsp:txXfrm>
        <a:off x="373436" y="2525571"/>
        <a:ext cx="8140713" cy="505061"/>
      </dsp:txXfrm>
    </dsp:sp>
    <dsp:sp modelId="{12813870-5FB7-4325-A611-5B0132DC3BBF}">
      <dsp:nvSpPr>
        <dsp:cNvPr id="0" name=""/>
        <dsp:cNvSpPr/>
      </dsp:nvSpPr>
      <dsp:spPr>
        <a:xfrm>
          <a:off x="57772" y="2462438"/>
          <a:ext cx="631327" cy="6313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7EB22-7D36-49AF-83E2-82E5940B12F5}" type="datetimeFigureOut">
              <a:rPr lang="sv-SE" smtClean="0"/>
              <a:t>2025-09-10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8435"/>
            <a:ext cx="5438140" cy="3908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899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D4ED-2B0A-4346-9AE2-6D552187163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18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7D4ED-2B0A-4346-9AE2-6D552187163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877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0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7D4ED-2B0A-4346-9AE2-6D552187163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91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B1388-CCE7-30F8-9856-8EFA72C8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73FEABC-CCC4-AD45-2FC3-075E938D0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0D2B1CE-AD32-5B57-FF88-14F041F88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9C3DB9-55B1-C2E4-4D02-76A16D2FF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7D4ED-2B0A-4346-9AE2-6D552187163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23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7D4ED-2B0A-4346-9AE2-6D552187163E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05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FA44B-0DBB-43BB-90AF-0538C7CA64E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85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7D1B1-A817-CA96-565B-2FDCF6F1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FC6192B-841D-A095-1E7E-F8AAB5E14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DA5DDB1-E35D-982F-E672-4094FF19F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6146AB-D79A-819E-9479-A9620192D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FA44B-0DBB-43BB-90AF-0538C7CA64E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5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7D4ED-2B0A-4346-9AE2-6D552187163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976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7D4ED-2B0A-4346-9AE2-6D552187163E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4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2004182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3738816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3A2E0C8-A1B2-443B-B3C0-32376A22B0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608809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3738816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D282BB4-D7A2-4A7E-8ECF-5C1006374F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177867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3738816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3738816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75D102F-BEB4-4557-A966-2B2E608453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41605277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373881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373881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57A700DE-C951-4803-AE84-86CD84E131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15517416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3738815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3738815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26256EC5-05E5-4518-9CF0-5F95FA68D6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11250556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3738816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A6899D60-C99D-4735-8120-92247411F2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12994072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373881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831E279C-CCAE-422E-91F2-F0F1BA2C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15057379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3738816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9791C21E-5C0F-442E-B547-B69BFCE16D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30061644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3738816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B27E935F-070B-4802-BD7B-C746F7400F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37577066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3308014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B9E3D1EE-008C-443A-8EA7-F9A4A98EF1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23877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558577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5"/>
            <a:ext cx="3771514" cy="3308012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131D1F05-46AA-430F-A0A1-2ACA32C217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6089992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7968A8AE-7E04-4693-A43F-7D89E00E5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14088715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4166749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C7D7D20-F423-4CEA-86FA-2C1286D83A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F7CAAC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7CAAC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19213427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060FFB64-9383-446F-9DF7-E04B81929E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29171176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1360800"/>
            <a:ext cx="9180000" cy="2052000"/>
          </a:xfrm>
        </p:spPr>
        <p:txBody>
          <a:bodyPr rIns="0" anchor="b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3519800"/>
            <a:ext cx="9180000" cy="972000"/>
          </a:xfrm>
        </p:spPr>
        <p:txBody>
          <a:bodyPr lIns="0" tIns="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34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1656000"/>
            <a:ext cx="9180000" cy="1908000"/>
          </a:xfrm>
        </p:spPr>
        <p:txBody>
          <a:bodyPr rIns="0" anchor="b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34920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97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617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279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860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A8A2-9E8F-440D-BB7A-8AF9454704CA}" type="datetime1">
              <a:rPr lang="sv-SE" smtClean="0"/>
              <a:t>2025-09-10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050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949084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42610370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2177974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3A35B3A4-FF25-8AE6-6D09-48E335AA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809222C9-C51D-7B86-D151-53067089D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727913"/>
            <a:ext cx="9144000" cy="249565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3">
            <a:extLst>
              <a:ext uri="{FF2B5EF4-FFF2-40B4-BE49-F238E27FC236}">
                <a16:creationId xmlns:a16="http://schemas.microsoft.com/office/drawing/2014/main" id="{AFC83BF2-3223-7C44-691E-3FC11A4DE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00" y="4314916"/>
            <a:ext cx="9143999" cy="142320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21BDDB5E-78EA-9C3B-AD55-0961585D3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5857013"/>
            <a:ext cx="4338638" cy="365125"/>
          </a:xfrm>
          <a:prstGeom prst="rect">
            <a:avLst/>
          </a:prstGeom>
          <a:ln>
            <a:noFill/>
          </a:ln>
        </p:spPr>
        <p:txBody>
          <a:bodyPr lIns="0" bIns="0" anchor="b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sv-SE" dirty="0"/>
              <a:t>Skapare, datum eller annan information</a:t>
            </a:r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8B0BAEF-65BA-E933-C465-CEF585532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29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">
            <a:extLst>
              <a:ext uri="{FF2B5EF4-FFF2-40B4-BE49-F238E27FC236}">
                <a16:creationId xmlns:a16="http://schemas.microsoft.com/office/drawing/2014/main" id="{F1183CFE-C926-559A-13EE-E93C505A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CA62C322-7523-41A9-90CC-885B7313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4591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120DBCFD-F37B-496E-A76B-A0C6FDCFF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853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11349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4949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4pPr>
            <a:lvl5pPr marL="18549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682BE595-0F67-43AF-8330-80E7F685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BCE35A-FBC2-4737-BC28-5DCA1ABD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 6" descr="Socialstyrelsen logotyp">
            <a:extLst>
              <a:ext uri="{FF2B5EF4-FFF2-40B4-BE49-F238E27FC236}">
                <a16:creationId xmlns:a16="http://schemas.microsoft.com/office/drawing/2014/main" id="{AC8A7925-09DB-1091-A084-7CD1FC029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52C64086-06E9-1122-4CB0-64B1127B7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B2130A-76E1-6582-5489-CA4D3C8D61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540000"/>
            <a:ext cx="5197912" cy="54996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BFD6FC84-E6B8-4B24-D1A4-467309C0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728000"/>
            <a:ext cx="8968770" cy="249565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Underrubrik 4">
            <a:extLst>
              <a:ext uri="{FF2B5EF4-FFF2-40B4-BE49-F238E27FC236}">
                <a16:creationId xmlns:a16="http://schemas.microsoft.com/office/drawing/2014/main" id="{CF9EFB7A-52F7-4B96-A8E7-23E49A8AF6BE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637200" y="4333988"/>
            <a:ext cx="9000000" cy="165576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2500" spc="-30" baseline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Avsnittsundertitel</a:t>
            </a:r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D626CCBB-FA3C-4FF3-9FD8-C0ABEF2E3D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6">
            <a:extLst>
              <a:ext uri="{FF2B5EF4-FFF2-40B4-BE49-F238E27FC236}">
                <a16:creationId xmlns:a16="http://schemas.microsoft.com/office/drawing/2014/main" id="{DDA22063-D2D4-47CD-A7AE-ECEFC0381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 7" descr="Socialstyrelsen logotyp">
            <a:extLst>
              <a:ext uri="{FF2B5EF4-FFF2-40B4-BE49-F238E27FC236}">
                <a16:creationId xmlns:a16="http://schemas.microsoft.com/office/drawing/2014/main" id="{4C26D879-9B78-4AE9-918F-D0BA94858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64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66632C35-978C-6B62-C6D3-0489AB67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2">
            <a:extLst>
              <a:ext uri="{FF2B5EF4-FFF2-40B4-BE49-F238E27FC236}">
                <a16:creationId xmlns:a16="http://schemas.microsoft.com/office/drawing/2014/main" id="{A26D114C-C763-4581-8597-B1B4017E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C17A5B22-744D-07CC-E5A8-7E3117B56B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9099" y="-577755"/>
            <a:ext cx="4794333" cy="57358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0" b="1">
                <a:solidFill>
                  <a:schemeClr val="accent2">
                    <a:alpha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E8D443-E237-462B-975C-1547219684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1224EAF2-CF04-4F06-9EF2-9F75F889D0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 6" descr="Socialstyrelsen logotyp">
            <a:extLst>
              <a:ext uri="{FF2B5EF4-FFF2-40B4-BE49-F238E27FC236}">
                <a16:creationId xmlns:a16="http://schemas.microsoft.com/office/drawing/2014/main" id="{5587D7EB-8136-4358-A5A2-960A0628D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43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9C40D1D3-1113-927C-B6F9-18C863930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lIns="216000" tIns="180000">
            <a:normAutofit/>
          </a:bodyPr>
          <a:lstStyle>
            <a:lvl1pPr marL="0" indent="0">
              <a:buNone/>
              <a:defRPr sz="1100">
                <a:solidFill>
                  <a:srgbClr val="017C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Utfallande bild bakom text – 1) Klicka på vit yta 2) Infoga bild. Kom ihåg att skriva in en alternativtext eller markera som dekorativ.</a:t>
            </a:r>
          </a:p>
        </p:txBody>
      </p:sp>
      <p:sp>
        <p:nvSpPr>
          <p:cNvPr id="13" name="Rubrik 2">
            <a:extLst>
              <a:ext uri="{FF2B5EF4-FFF2-40B4-BE49-F238E27FC236}">
                <a16:creationId xmlns:a16="http://schemas.microsoft.com/office/drawing/2014/main" id="{2FD6ECBC-F7B5-4B05-A3D3-A59204C8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728000"/>
            <a:ext cx="8968770" cy="249565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4CC4E9F-6EA0-9462-40D9-07A7501778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200" y="4333988"/>
            <a:ext cx="9000000" cy="165576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2500" spc="-30" baseline="0">
                <a:solidFill>
                  <a:schemeClr val="tx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Avsnittsundertitel</a:t>
            </a:r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A7FDCBC-62A6-43C6-A5CE-76BC57FCB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6C93929-F7A2-45FB-BE53-B6003C1ACE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17127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EB414-D845-40B8-AD42-8C3E31AC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sidfot 2">
            <a:extLst>
              <a:ext uri="{FF2B5EF4-FFF2-40B4-BE49-F238E27FC236}">
                <a16:creationId xmlns:a16="http://schemas.microsoft.com/office/drawing/2014/main" id="{F758B885-6149-4D2F-8121-C5EDBE6D3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3">
            <a:extLst>
              <a:ext uri="{FF2B5EF4-FFF2-40B4-BE49-F238E27FC236}">
                <a16:creationId xmlns:a16="http://schemas.microsoft.com/office/drawing/2014/main" id="{BE20BA94-1AE3-4AE0-80FE-ED25E764B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93250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A37F79-443B-45AE-BEEB-261CE791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B96EB96E-F922-6BF7-2303-CFCC18F25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45" y="1634400"/>
            <a:ext cx="6829166" cy="451685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30000"/>
              <a:buFontTx/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D3BAB382-76CC-47B0-B4B5-E9F1930024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719F0539-DAC4-4126-BB78-1F341DC0CA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0035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E8F80C8E-118A-4D0D-A4C9-42DE8B42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8219470-9D8F-6BC8-CE82-81558B419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200" y="1634400"/>
            <a:ext cx="6818312" cy="4751871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4D410928-8390-4D72-8681-6E6A47EBBF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4AF91A3B-E428-454E-BCD6-C9CD0663D6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166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20769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infäl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858D0BC7-6CD0-4AE3-946E-9E6B3661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459111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4E5CFD4-87C2-B75F-B564-DF97777D5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0"/>
            <a:ext cx="5194051" cy="4583838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 sz="2000"/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393181" y="620713"/>
            <a:ext cx="5174931" cy="5597525"/>
          </a:xfrm>
          <a:prstGeom prst="rect">
            <a:avLst/>
          </a:prstGeom>
        </p:spPr>
        <p:txBody>
          <a:bodyPr lIns="216000" tIns="216000" rIns="10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C07FB06F-FE7D-4A6F-8F38-03ACAB9EC2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E6A03B2-C1F9-4CCD-9567-13726E14CE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79634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E7507FC7-B57A-41F0-9BBF-775831FD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5148185-2A47-B579-6D9C-977F1EA26F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200" y="1634400"/>
            <a:ext cx="6818312" cy="4335013"/>
          </a:xfrm>
          <a:prstGeom prst="rect">
            <a:avLst/>
          </a:prstGeom>
        </p:spPr>
        <p:txBody>
          <a:bodyPr lIns="0"/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34514395-1553-4733-BCEE-11D1281F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CB8D7E23-8BFD-48CA-BF77-D2DC445B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42356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F701C2-0725-4302-AC48-7C4C753C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3710D23-C07B-6145-0DAD-ABF55E3832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200" y="1634400"/>
            <a:ext cx="5188903" cy="45838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C397B7C2-F9F6-4E98-AB2B-94345F89FB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200" y="1634400"/>
            <a:ext cx="5188903" cy="45838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406B82-DC71-44EF-B958-424A4BA79C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483DB-8D59-4080-BA67-A1B7D4293E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82469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452AA41F-EF01-4225-8579-04723189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3F24019E-277D-4A60-88FE-C95A5CAACB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0"/>
            <a:ext cx="5194051" cy="4574671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99CE8738-DAE9-42D3-9ADE-A3B3B4A78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9" y="1634401"/>
            <a:ext cx="5194051" cy="4583838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028D4306-0EC0-44E1-8177-428203AB5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BA646D25-81E0-4749-A49E-5E9B66E613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529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10E94381-7B41-4D72-B846-767E42B8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DB22746-20D0-4E65-872D-12244F7B72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1"/>
            <a:ext cx="5188208" cy="4583838"/>
          </a:xfrm>
          <a:prstGeom prst="rect">
            <a:avLst/>
          </a:prstGeom>
        </p:spPr>
        <p:txBody>
          <a:bodyPr lIns="0"/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6D4904A0-409C-4EB1-8A65-AD5037002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9" y="1634401"/>
            <a:ext cx="5188208" cy="4583838"/>
          </a:xfrm>
          <a:prstGeom prst="rect">
            <a:avLst/>
          </a:prstGeom>
        </p:spPr>
        <p:txBody>
          <a:bodyPr lIns="0"/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2C8D1CF1-E93D-463B-AF49-0EC5A6E1B4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0D093DFA-0FFE-431F-9D40-D12B15C721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10492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B008D-0CC1-4719-8437-99618B6B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6792611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2E14E40-923A-1266-AEE9-9ADB802542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200" y="1634400"/>
            <a:ext cx="6809740" cy="45838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077201" y="0"/>
            <a:ext cx="4114800" cy="6857999"/>
          </a:xfrm>
          <a:prstGeom prst="rect">
            <a:avLst/>
          </a:prstGeom>
        </p:spPr>
        <p:txBody>
          <a:bodyPr lIns="216000" tIns="576000" rIns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F7CB77-F4BF-4F39-9A04-589D030958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1B3DFEC-57A4-43E2-AD92-5FFC5D929F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61131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EF7C54-8A0A-44CD-A06F-F7E15D3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F4451309-973D-674D-595E-A21E77D45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0"/>
            <a:ext cx="5171463" cy="4583838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6001" y="0"/>
            <a:ext cx="6096000" cy="6857999"/>
          </a:xfrm>
          <a:prstGeom prst="rect">
            <a:avLst/>
          </a:prstGeom>
        </p:spPr>
        <p:txBody>
          <a:bodyPr lIns="216000" tIns="576000" rIns="25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6D55C4DD-793D-4F05-855A-7F5B1C7031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123DDC0-56AE-4BE8-86E6-053C54763A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37761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786AE-3D23-4C9B-BD51-DD3D8606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B02FB96-385F-13AB-DD19-55D3510D6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200" y="2065203"/>
            <a:ext cx="3771514" cy="415303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487401" y="1"/>
            <a:ext cx="7704599" cy="6857999"/>
          </a:xfrm>
          <a:prstGeom prst="rect">
            <a:avLst/>
          </a:prstGeom>
        </p:spPr>
        <p:txBody>
          <a:bodyPr lIns="1296000" tIns="576000" rIns="129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9F5B30-B90D-41E7-8C50-94F92D645BC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68D11D4-3129-4594-8CBE-10321B2A11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0217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8E7CB30-CED8-4C36-8C0A-8E2936A9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A35D814D-CFD6-D79B-4B41-4738C2681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0"/>
            <a:ext cx="5280114" cy="1533605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Platshållare för bild 3">
            <a:extLst>
              <a:ext uri="{FF2B5EF4-FFF2-40B4-BE49-F238E27FC236}">
                <a16:creationId xmlns:a16="http://schemas.microsoft.com/office/drawing/2014/main" id="{A92B2AF3-9457-7731-ED44-D2028E6995F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lIns="3888000" tIns="4248000" rIns="3564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32E51451-7697-422E-9945-89ABB8B167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6D2ACD1-ED19-4C7C-951D-0930E762EA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09656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5ED3025E-D469-44AD-88E1-EEA95509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36044" y="1478356"/>
            <a:ext cx="10936195" cy="4739882"/>
          </a:xfrm>
          <a:prstGeom prst="rect">
            <a:avLst/>
          </a:prstGeom>
        </p:spPr>
        <p:txBody>
          <a:bodyPr lIns="3060000" tIns="648000" rIns="28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0852B9-C185-4391-BE17-DC0341967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B39001-5ADF-4705-AE29-0C448DAEDA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524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0916630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FBA69918-25E2-9A19-0AAE-90CF61B18C15}"/>
              </a:ext>
            </a:extLst>
          </p:cNvPr>
          <p:cNvSpPr txBox="1">
            <a:spLocks/>
          </p:cNvSpPr>
          <p:nvPr userDrawn="1"/>
        </p:nvSpPr>
        <p:spPr>
          <a:xfrm>
            <a:off x="2139698" y="1026315"/>
            <a:ext cx="455456" cy="128646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5000" b="1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E4B64348-F785-4A9C-94E9-CC2F9BF1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DE59C96-7B2A-70FF-D2D8-97C435333C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3585167E-F5B6-856C-D48C-3AFD19272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804F0E48-D77D-4970-9A3B-D89F785D3A8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6">
            <a:extLst>
              <a:ext uri="{FF2B5EF4-FFF2-40B4-BE49-F238E27FC236}">
                <a16:creationId xmlns:a16="http://schemas.microsoft.com/office/drawing/2014/main" id="{EBE49BD8-D016-4C80-B1CB-90D3713A41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Bild 7" descr="Socialstyrelsen logotyp">
            <a:extLst>
              <a:ext uri="{FF2B5EF4-FFF2-40B4-BE49-F238E27FC236}">
                <a16:creationId xmlns:a16="http://schemas.microsoft.com/office/drawing/2014/main" id="{188952F7-79EF-48D5-9387-7BDFBFD28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34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3F8F0C3C-C392-883F-FF7A-F5E65EE639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CB94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                     Markera bildplatshållaren, blå yta (klicka inte på ikonen). Infoga en bild. Kom ihåg att skriva in en</a:t>
            </a:r>
            <a:br>
              <a:rPr lang="sv-SE" dirty="0"/>
            </a:br>
            <a:r>
              <a:rPr lang="sv-SE" dirty="0"/>
              <a:t>                     alternativtext eller markera som dekorativ. </a:t>
            </a:r>
          </a:p>
          <a:p>
            <a:endParaRPr lang="sv-SE" dirty="0"/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23BA7DB1-7BA6-509E-CFDA-C754DD8161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432" y="342900"/>
            <a:ext cx="455456" cy="638349"/>
          </a:xfrm>
          <a:prstGeom prst="rect">
            <a:avLst/>
          </a:prstGeom>
        </p:spPr>
        <p:txBody>
          <a:bodyPr tIns="0" rIns="0" bIns="0"/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7B889A2B-1A11-8E52-BD85-532D7725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981249"/>
            <a:ext cx="6004559" cy="2539857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1800"/>
              </a:spcBef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753D899F-A3CB-5FB6-31EA-CB64334084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1" y="3670743"/>
            <a:ext cx="6004559" cy="125166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1EF396DB-332A-5918-EA8B-D477ED428B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3" name="Platshållare för sidfot 6">
            <a:extLst>
              <a:ext uri="{FF2B5EF4-FFF2-40B4-BE49-F238E27FC236}">
                <a16:creationId xmlns:a16="http://schemas.microsoft.com/office/drawing/2014/main" id="{1607F447-ADD7-4A74-A3ED-9475859E76B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7">
            <a:extLst>
              <a:ext uri="{FF2B5EF4-FFF2-40B4-BE49-F238E27FC236}">
                <a16:creationId xmlns:a16="http://schemas.microsoft.com/office/drawing/2014/main" id="{338AE749-498C-4FCF-9315-30FA2D969C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Bild 8" descr="Socialstyrelsen logotyp">
            <a:extLst>
              <a:ext uri="{FF2B5EF4-FFF2-40B4-BE49-F238E27FC236}">
                <a16:creationId xmlns:a16="http://schemas.microsoft.com/office/drawing/2014/main" id="{A180F516-2C3D-44DA-BEBD-C85F90E6A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2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>
            <a:extLst>
              <a:ext uri="{FF2B5EF4-FFF2-40B4-BE49-F238E27FC236}">
                <a16:creationId xmlns:a16="http://schemas.microsoft.com/office/drawing/2014/main" id="{5F49F012-2760-74F3-4814-A4C07AB35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769411F-B1AF-EC1C-966E-FB9ED0374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2901"/>
            <a:ext cx="9144000" cy="2495653"/>
          </a:xfrm>
        </p:spPr>
        <p:txBody>
          <a:bodyPr lIns="0" bIns="0" anchor="ctr">
            <a:normAutofit/>
          </a:bodyPr>
          <a:lstStyle>
            <a:lvl1pPr algn="ctr">
              <a:lnSpc>
                <a:spcPct val="100000"/>
              </a:lnSpc>
              <a:defRPr sz="4800" spc="-40" baseline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3">
            <a:extLst>
              <a:ext uri="{FF2B5EF4-FFF2-40B4-BE49-F238E27FC236}">
                <a16:creationId xmlns:a16="http://schemas.microsoft.com/office/drawing/2014/main" id="{94232B9B-F6BB-1A4F-7DB4-D8AE64F13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4088554"/>
            <a:ext cx="9143999" cy="1423204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None/>
              <a:defRPr sz="2200" spc="-30" baseline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5" name="Bild 4" descr="Socialstyrelsen logotyp">
            <a:extLst>
              <a:ext uri="{FF2B5EF4-FFF2-40B4-BE49-F238E27FC236}">
                <a16:creationId xmlns:a16="http://schemas.microsoft.com/office/drawing/2014/main" id="{3C67A210-F022-803C-0BD3-7D25F3F2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9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>
            <a:extLst>
              <a:ext uri="{FF2B5EF4-FFF2-40B4-BE49-F238E27FC236}">
                <a16:creationId xmlns:a16="http://schemas.microsoft.com/office/drawing/2014/main" id="{A4C53521-188E-9198-17C6-9BE44215C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8CC59EE7-2795-E38A-DBCA-38DA15BC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087" y="5506636"/>
            <a:ext cx="9143999" cy="71160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sv-SE" sz="2200" b="0" kern="1200" spc="-30" baseline="0" dirty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sv-SE" dirty="0"/>
              <a:t>Klicka för att lägga till text</a:t>
            </a:r>
          </a:p>
        </p:txBody>
      </p:sp>
      <p:pic>
        <p:nvPicPr>
          <p:cNvPr id="2" name="Bild 3" descr="Socialstyrelsen logotyp">
            <a:extLst>
              <a:ext uri="{FF2B5EF4-FFF2-40B4-BE49-F238E27FC236}">
                <a16:creationId xmlns:a16="http://schemas.microsoft.com/office/drawing/2014/main" id="{1B631394-A941-4380-8B8D-D1DC4A45F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1969" y="2678228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7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02717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65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17747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646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34240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153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2548198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9732027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01477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06778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138212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963462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0848585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30826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8569147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546119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863184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8033206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276375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0570873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40362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796835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048402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8183994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8210040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349628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477710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9380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71959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384055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140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977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351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83507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27615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00052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16290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056711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208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809238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8895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">
            <a:extLst>
              <a:ext uri="{FF2B5EF4-FFF2-40B4-BE49-F238E27FC236}">
                <a16:creationId xmlns:a16="http://schemas.microsoft.com/office/drawing/2014/main" id="{F1183CFE-C926-559A-13EE-E93C505A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CA62C322-7523-41A9-90CC-885B7313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4591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120DBCFD-F37B-496E-A76B-A0C6FDCFF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853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11349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4949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4pPr>
            <a:lvl5pPr marL="18549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682BE595-0F67-43AF-8330-80E7F685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BCE35A-FBC2-4737-BC28-5DCA1ABD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 6" descr="Socialstyrelsen logotyp">
            <a:extLst>
              <a:ext uri="{FF2B5EF4-FFF2-40B4-BE49-F238E27FC236}">
                <a16:creationId xmlns:a16="http://schemas.microsoft.com/office/drawing/2014/main" id="{AC8A7925-09DB-1091-A084-7CD1FC029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3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37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67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EB008D-0CC1-4719-8437-99618B6B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6792611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2E14E40-923A-1266-AEE9-9ADB802542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200" y="1634400"/>
            <a:ext cx="6809740" cy="45838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077201" y="0"/>
            <a:ext cx="4114800" cy="6857999"/>
          </a:xfrm>
          <a:prstGeom prst="rect">
            <a:avLst/>
          </a:prstGeom>
        </p:spPr>
        <p:txBody>
          <a:bodyPr lIns="216000" tIns="576000" rIns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F7CB77-F4BF-4F39-9A04-589D030958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1B3DFEC-57A4-43E2-AD92-5FFC5D929F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8247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73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3A35B3A4-FF25-8AE6-6D09-48E335AA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809222C9-C51D-7B86-D151-53067089D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727913"/>
            <a:ext cx="9144000" cy="249565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3">
            <a:extLst>
              <a:ext uri="{FF2B5EF4-FFF2-40B4-BE49-F238E27FC236}">
                <a16:creationId xmlns:a16="http://schemas.microsoft.com/office/drawing/2014/main" id="{AFC83BF2-3223-7C44-691E-3FC11A4DE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00" y="4314916"/>
            <a:ext cx="9143999" cy="142320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21BDDB5E-78EA-9C3B-AD55-0961585D3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5857013"/>
            <a:ext cx="4338638" cy="365125"/>
          </a:xfrm>
          <a:prstGeom prst="rect">
            <a:avLst/>
          </a:prstGeom>
          <a:ln>
            <a:noFill/>
          </a:ln>
        </p:spPr>
        <p:txBody>
          <a:bodyPr lIns="0" bIns="0" anchor="b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sv-SE" dirty="0"/>
              <a:t>Skapare, datum eller annan information</a:t>
            </a:r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8B0BAEF-65BA-E933-C465-CEF585532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33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52C64086-06E9-1122-4CB0-64B1127B7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B2130A-76E1-6582-5489-CA4D3C8D61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540000"/>
            <a:ext cx="5197912" cy="54996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Del 1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BFD6FC84-E6B8-4B24-D1A4-467309C0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728000"/>
            <a:ext cx="8968770" cy="249565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Underrubrik 4">
            <a:extLst>
              <a:ext uri="{FF2B5EF4-FFF2-40B4-BE49-F238E27FC236}">
                <a16:creationId xmlns:a16="http://schemas.microsoft.com/office/drawing/2014/main" id="{CF9EFB7A-52F7-4B96-A8E7-23E49A8AF6BE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637200" y="4333988"/>
            <a:ext cx="9000000" cy="165576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2500" spc="-30" baseline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Avsnittsundertitel</a:t>
            </a:r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D626CCBB-FA3C-4FF3-9FD8-C0ABEF2E3D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6">
            <a:extLst>
              <a:ext uri="{FF2B5EF4-FFF2-40B4-BE49-F238E27FC236}">
                <a16:creationId xmlns:a16="http://schemas.microsoft.com/office/drawing/2014/main" id="{DDA22063-D2D4-47CD-A7AE-ECEFC0381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 7" descr="Socialstyrelsen logotyp">
            <a:extLst>
              <a:ext uri="{FF2B5EF4-FFF2-40B4-BE49-F238E27FC236}">
                <a16:creationId xmlns:a16="http://schemas.microsoft.com/office/drawing/2014/main" id="{4C26D879-9B78-4AE9-918F-D0BA94858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43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66632C35-978C-6B62-C6D3-0489AB67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2">
            <a:extLst>
              <a:ext uri="{FF2B5EF4-FFF2-40B4-BE49-F238E27FC236}">
                <a16:creationId xmlns:a16="http://schemas.microsoft.com/office/drawing/2014/main" id="{A26D114C-C763-4581-8597-B1B4017E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C17A5B22-744D-07CC-E5A8-7E3117B56B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9099" y="-577755"/>
            <a:ext cx="4794333" cy="57358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0000" b="1">
                <a:solidFill>
                  <a:schemeClr val="accent2">
                    <a:alpha val="50000"/>
                  </a:schemeClr>
                </a:solidFill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E8D443-E237-462B-975C-1547219684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1224EAF2-CF04-4F06-9EF2-9F75F889D0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 6" descr="Socialstyrelsen logotyp">
            <a:extLst>
              <a:ext uri="{FF2B5EF4-FFF2-40B4-BE49-F238E27FC236}">
                <a16:creationId xmlns:a16="http://schemas.microsoft.com/office/drawing/2014/main" id="{5587D7EB-8136-4358-A5A2-960A0628D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4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">
            <a:extLst>
              <a:ext uri="{FF2B5EF4-FFF2-40B4-BE49-F238E27FC236}">
                <a16:creationId xmlns:a16="http://schemas.microsoft.com/office/drawing/2014/main" id="{9C40D1D3-1113-927C-B6F9-18C863930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lIns="216000" tIns="180000">
            <a:normAutofit/>
          </a:bodyPr>
          <a:lstStyle>
            <a:lvl1pPr marL="0" indent="0">
              <a:buNone/>
              <a:defRPr sz="1100">
                <a:solidFill>
                  <a:srgbClr val="017CC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Utfallande bild bakom text – 1) Klicka på vit yta 2) Infoga bild. Kom ihåg att skriva in en alternativtext eller markera som dekorativ.</a:t>
            </a:r>
          </a:p>
        </p:txBody>
      </p:sp>
      <p:sp>
        <p:nvSpPr>
          <p:cNvPr id="13" name="Rubrik 2">
            <a:extLst>
              <a:ext uri="{FF2B5EF4-FFF2-40B4-BE49-F238E27FC236}">
                <a16:creationId xmlns:a16="http://schemas.microsoft.com/office/drawing/2014/main" id="{2FD6ECBC-F7B5-4B05-A3D3-A59204C8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728000"/>
            <a:ext cx="8968770" cy="249565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4CC4E9F-6EA0-9462-40D9-07A7501778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200" y="4333988"/>
            <a:ext cx="9000000" cy="165576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2500" spc="-30" baseline="0">
                <a:solidFill>
                  <a:schemeClr val="tx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Avsnittsundertitel</a:t>
            </a:r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A7FDCBC-62A6-43C6-A5CE-76BC57FCB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6C93929-F7A2-45FB-BE53-B6003C1ACE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491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EB414-D845-40B8-AD42-8C3E31AC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sidfot 2">
            <a:extLst>
              <a:ext uri="{FF2B5EF4-FFF2-40B4-BE49-F238E27FC236}">
                <a16:creationId xmlns:a16="http://schemas.microsoft.com/office/drawing/2014/main" id="{F758B885-6149-4D2F-8121-C5EDBE6D3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3">
            <a:extLst>
              <a:ext uri="{FF2B5EF4-FFF2-40B4-BE49-F238E27FC236}">
                <a16:creationId xmlns:a16="http://schemas.microsoft.com/office/drawing/2014/main" id="{BE20BA94-1AE3-4AE0-80FE-ED25E764B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9570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A37F79-443B-45AE-BEEB-261CE791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B96EB96E-F922-6BF7-2303-CFCC18F25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45" y="1634400"/>
            <a:ext cx="6829166" cy="451685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30000"/>
              <a:buFontTx/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D3BAB382-76CC-47B0-B4B5-E9F1930024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719F0539-DAC4-4126-BB78-1F341DC0CA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3543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E8F80C8E-118A-4D0D-A4C9-42DE8B42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8219470-9D8F-6BC8-CE82-81558B419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200" y="1634400"/>
            <a:ext cx="6818312" cy="4751871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4D410928-8390-4D72-8681-6E6A47EBBF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4AF91A3B-E428-454E-BCD6-C9CD0663D6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1042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infäl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858D0BC7-6CD0-4AE3-946E-9E6B3661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459111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4E5CFD4-87C2-B75F-B564-DF97777D5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0"/>
            <a:ext cx="5194051" cy="4583838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 sz="2000"/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393181" y="620713"/>
            <a:ext cx="5174931" cy="5597525"/>
          </a:xfrm>
          <a:prstGeom prst="rect">
            <a:avLst/>
          </a:prstGeom>
        </p:spPr>
        <p:txBody>
          <a:bodyPr lIns="216000" tIns="216000" rIns="10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C07FB06F-FE7D-4A6F-8F38-03ACAB9EC2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E6A03B2-C1F9-4CCD-9567-13726E14CE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334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0064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E7507FC7-B57A-41F0-9BBF-775831FD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5148185-2A47-B579-6D9C-977F1EA26F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200" y="1634400"/>
            <a:ext cx="6818312" cy="4335013"/>
          </a:xfrm>
          <a:prstGeom prst="rect">
            <a:avLst/>
          </a:prstGeom>
        </p:spPr>
        <p:txBody>
          <a:bodyPr lIns="0"/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34514395-1553-4733-BCEE-11D1281F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CB8D7E23-8BFD-48CA-BF77-D2DC445B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3814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F701C2-0725-4302-AC48-7C4C753C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3710D23-C07B-6145-0DAD-ABF55E3832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200" y="1634400"/>
            <a:ext cx="5188903" cy="45838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C397B7C2-F9F6-4E98-AB2B-94345F89FB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200" y="1634400"/>
            <a:ext cx="5188903" cy="458383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406B82-DC71-44EF-B958-424A4BA79C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483DB-8D59-4080-BA67-A1B7D4293E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8559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452AA41F-EF01-4225-8579-04723189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3F24019E-277D-4A60-88FE-C95A5CAACB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0"/>
            <a:ext cx="5194051" cy="4574671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99CE8738-DAE9-42D3-9ADE-A3B3B4A78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9" y="1634401"/>
            <a:ext cx="5194051" cy="4583838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028D4306-0EC0-44E1-8177-428203AB5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BA646D25-81E0-4749-A49E-5E9B66E613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5398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10E94381-7B41-4D72-B846-767E42B8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DB22746-20D0-4E65-872D-12244F7B72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1"/>
            <a:ext cx="5188208" cy="4583838"/>
          </a:xfrm>
          <a:prstGeom prst="rect">
            <a:avLst/>
          </a:prstGeom>
        </p:spPr>
        <p:txBody>
          <a:bodyPr lIns="0"/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6D4904A0-409C-4EB1-8A65-AD5037002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9" y="1634401"/>
            <a:ext cx="5188208" cy="4583838"/>
          </a:xfrm>
          <a:prstGeom prst="rect">
            <a:avLst/>
          </a:prstGeom>
        </p:spPr>
        <p:txBody>
          <a:bodyPr lIns="0"/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2C8D1CF1-E93D-463B-AF49-0EC5A6E1B4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0D093DFA-0FFE-431F-9D40-D12B15C721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40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EF7C54-8A0A-44CD-A06F-F7E15D3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F4451309-973D-674D-595E-A21E77D45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0"/>
            <a:ext cx="5171463" cy="4583838"/>
          </a:xfrm>
          <a:prstGeom prst="rect">
            <a:avLst/>
          </a:prstGeom>
        </p:spPr>
        <p:txBody>
          <a:bodyPr lIns="0"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6001" y="0"/>
            <a:ext cx="6096000" cy="6857999"/>
          </a:xfrm>
          <a:prstGeom prst="rect">
            <a:avLst/>
          </a:prstGeom>
        </p:spPr>
        <p:txBody>
          <a:bodyPr lIns="216000" tIns="576000" rIns="25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6D55C4DD-793D-4F05-855A-7F5B1C7031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123DDC0-56AE-4BE8-86E6-053C54763A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0100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786AE-3D23-4C9B-BD51-DD3D8606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B02FB96-385F-13AB-DD19-55D3510D6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200" y="2065203"/>
            <a:ext cx="3771514" cy="415303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487401" y="1"/>
            <a:ext cx="7704599" cy="6857999"/>
          </a:xfrm>
          <a:prstGeom prst="rect">
            <a:avLst/>
          </a:prstGeom>
        </p:spPr>
        <p:txBody>
          <a:bodyPr lIns="1296000" tIns="576000" rIns="129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9F5B30-B90D-41E7-8C50-94F92D645BC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68D11D4-3129-4594-8CBE-10321B2A11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4227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8E7CB30-CED8-4C36-8C0A-8E2936A9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A35D814D-CFD6-D79B-4B41-4738C2681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200" y="1634400"/>
            <a:ext cx="5280114" cy="1533605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Platshållare för bild 3">
            <a:extLst>
              <a:ext uri="{FF2B5EF4-FFF2-40B4-BE49-F238E27FC236}">
                <a16:creationId xmlns:a16="http://schemas.microsoft.com/office/drawing/2014/main" id="{A92B2AF3-9457-7731-ED44-D2028E6995F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lIns="3888000" tIns="4248000" rIns="3564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32E51451-7697-422E-9945-89ABB8B167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6D2ACD1-ED19-4C7C-951D-0930E762EA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449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5ED3025E-D469-44AD-88E1-EEA95509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FEEBDD56-AACA-C812-7E95-EB2BEAFF7B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36044" y="1478356"/>
            <a:ext cx="10936195" cy="4739882"/>
          </a:xfrm>
          <a:prstGeom prst="rect">
            <a:avLst/>
          </a:prstGeom>
        </p:spPr>
        <p:txBody>
          <a:bodyPr lIns="3060000" tIns="648000" rIns="28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0852B9-C185-4391-BE17-DC0341967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B39001-5ADF-4705-AE29-0C448DAEDA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8901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FBA69918-25E2-9A19-0AAE-90CF61B18C15}"/>
              </a:ext>
            </a:extLst>
          </p:cNvPr>
          <p:cNvSpPr txBox="1">
            <a:spLocks/>
          </p:cNvSpPr>
          <p:nvPr userDrawn="1"/>
        </p:nvSpPr>
        <p:spPr>
          <a:xfrm>
            <a:off x="2139698" y="1026315"/>
            <a:ext cx="455456" cy="128646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5000" b="1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8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E4B64348-F785-4A9C-94E9-CC2F9BF1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DE59C96-7B2A-70FF-D2D8-97C435333C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3585167E-F5B6-856C-D48C-3AFD19272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12" name="Platshållare för sidfot 5">
            <a:extLst>
              <a:ext uri="{FF2B5EF4-FFF2-40B4-BE49-F238E27FC236}">
                <a16:creationId xmlns:a16="http://schemas.microsoft.com/office/drawing/2014/main" id="{804F0E48-D77D-4970-9A3B-D89F785D3A8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6">
            <a:extLst>
              <a:ext uri="{FF2B5EF4-FFF2-40B4-BE49-F238E27FC236}">
                <a16:creationId xmlns:a16="http://schemas.microsoft.com/office/drawing/2014/main" id="{EBE49BD8-D016-4C80-B1CB-90D3713A41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Bild 7" descr="Socialstyrelsen logotyp">
            <a:extLst>
              <a:ext uri="{FF2B5EF4-FFF2-40B4-BE49-F238E27FC236}">
                <a16:creationId xmlns:a16="http://schemas.microsoft.com/office/drawing/2014/main" id="{188952F7-79EF-48D5-9387-7BDFBFD28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6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">
            <a:extLst>
              <a:ext uri="{FF2B5EF4-FFF2-40B4-BE49-F238E27FC236}">
                <a16:creationId xmlns:a16="http://schemas.microsoft.com/office/drawing/2014/main" id="{3F8F0C3C-C392-883F-FF7A-F5E65EE639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CB94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                     Markera bildplatshållaren, blå yta (klicka inte på ikonen). Infoga en bild. Kom ihåg att skriva in en</a:t>
            </a:r>
            <a:br>
              <a:rPr lang="sv-SE" dirty="0"/>
            </a:br>
            <a:r>
              <a:rPr lang="sv-SE" dirty="0"/>
              <a:t>                     alternativtext eller markera som dekorativ. </a:t>
            </a:r>
          </a:p>
          <a:p>
            <a:endParaRPr lang="sv-SE" dirty="0"/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23BA7DB1-7BA6-509E-CFDA-C754DD8161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432" y="342900"/>
            <a:ext cx="455456" cy="638349"/>
          </a:xfrm>
          <a:prstGeom prst="rect">
            <a:avLst/>
          </a:prstGeom>
        </p:spPr>
        <p:txBody>
          <a:bodyPr tIns="0" rIns="0" bIns="0"/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7B889A2B-1A11-8E52-BD85-532D7725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981249"/>
            <a:ext cx="6004559" cy="2539857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1800"/>
              </a:spcBef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753D899F-A3CB-5FB6-31EA-CB64334084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1" y="3670743"/>
            <a:ext cx="6004559" cy="1251669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1EF396DB-332A-5918-EA8B-D477ED428B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3" name="Platshållare för sidfot 6">
            <a:extLst>
              <a:ext uri="{FF2B5EF4-FFF2-40B4-BE49-F238E27FC236}">
                <a16:creationId xmlns:a16="http://schemas.microsoft.com/office/drawing/2014/main" id="{1607F447-ADD7-4A74-A3ED-9475859E76B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7">
            <a:extLst>
              <a:ext uri="{FF2B5EF4-FFF2-40B4-BE49-F238E27FC236}">
                <a16:creationId xmlns:a16="http://schemas.microsoft.com/office/drawing/2014/main" id="{338AE749-498C-4FCF-9315-30FA2D969C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Bild 8" descr="Socialstyrelsen logotyp">
            <a:extLst>
              <a:ext uri="{FF2B5EF4-FFF2-40B4-BE49-F238E27FC236}">
                <a16:creationId xmlns:a16="http://schemas.microsoft.com/office/drawing/2014/main" id="{A180F516-2C3D-44DA-BEBD-C85F90E6A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06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936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0602715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75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804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00055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4551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554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519762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716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5474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3625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4450847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863129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109775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4103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42341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436669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6869426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2924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0415064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262927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016582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9611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77914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53917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7436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01694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291622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80148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1569907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1656000"/>
            <a:ext cx="9180000" cy="2052000"/>
          </a:xfrm>
        </p:spPr>
        <p:txBody>
          <a:bodyPr rIns="0" anchor="b"/>
          <a:lstStyle>
            <a:lvl1pPr algn="ctr"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3765258"/>
            <a:ext cx="9180000" cy="972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66516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01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4699866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 hidden="1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FB58DDB9-34F3-470F-A1F9-92CE2A273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F7CAAC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7CAAC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15742071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00" y="1656000"/>
            <a:ext cx="9180000" cy="2520000"/>
          </a:xfrm>
        </p:spPr>
        <p:txBody>
          <a:bodyPr rIns="0" anchor="b"/>
          <a:lstStyle>
            <a:lvl1pPr algn="ctr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6000" y="4125600"/>
            <a:ext cx="9180000" cy="902703"/>
          </a:xfrm>
        </p:spPr>
        <p:txBody>
          <a:bodyPr lIns="0" tIns="72000" r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 hidden="1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4CCA091-E148-45EF-A1BF-652D45E6BD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F7CAAC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7CAAC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2129915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223" y="1656000"/>
            <a:ext cx="6087434" cy="2264984"/>
          </a:xfrm>
        </p:spPr>
        <p:txBody>
          <a:bodyPr rIns="0" anchor="b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 hidden="1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065DEB-0FF4-4822-8A49-5A10C18C7D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F7CAAC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F7CAAC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3228087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00" y="1656000"/>
            <a:ext cx="9180000" cy="2052000"/>
          </a:xfrm>
        </p:spPr>
        <p:txBody>
          <a:bodyPr rIns="0" anchor="b"/>
          <a:lstStyle>
            <a:lvl1pPr algn="ctr"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6000" y="3765601"/>
            <a:ext cx="9180000" cy="1128870"/>
          </a:xfrm>
        </p:spPr>
        <p:txBody>
          <a:bodyPr lIns="0" tIns="72000" r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64CB7240-C3A7-4F67-A442-3A529DE9F6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42130728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BEDDC97E-6256-4F2D-9A4E-213B5B05CD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3583550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3738817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0DB41C53-822B-432C-B57D-AC742115F9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6000" y="5373216"/>
            <a:ext cx="9180000" cy="1055293"/>
          </a:xfrm>
          <a:ln w="19050">
            <a:solidFill>
              <a:srgbClr val="EB805F"/>
            </a:solidFill>
            <a:prstDash val="sysDot"/>
          </a:ln>
        </p:spPr>
        <p:txBody>
          <a:bodyPr tIns="144000"/>
          <a:lstStyle>
            <a:lvl1pPr marL="0" indent="0" algn="ctr">
              <a:lnSpc>
                <a:spcPct val="100000"/>
              </a:lnSpc>
              <a:buNone/>
              <a:defRPr>
                <a:solidFill>
                  <a:srgbClr val="C85135"/>
                </a:solidFill>
              </a:defRPr>
            </a:lvl1pPr>
          </a:lstStyle>
          <a:p>
            <a:r>
              <a:rPr lang="sv-SE" dirty="0"/>
              <a:t>Yta för undertexter. Placera inget informationsbärande innehåll här. Ta bort rutan när presentationen är klar.</a:t>
            </a:r>
          </a:p>
        </p:txBody>
      </p:sp>
    </p:spTree>
    <p:extLst>
      <p:ext uri="{BB962C8B-B14F-4D97-AF65-F5344CB8AC3E}">
        <p14:creationId xmlns:p14="http://schemas.microsoft.com/office/powerpoint/2010/main" val="163485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image" Target="../media/image7.emf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4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711" r:id="rId32"/>
    <p:sldLayoutId id="2147483713" r:id="rId33"/>
    <p:sldLayoutId id="2147483714" r:id="rId34"/>
    <p:sldLayoutId id="2147483715" r:id="rId35"/>
    <p:sldLayoutId id="2147483716" r:id="rId36"/>
    <p:sldLayoutId id="2147483717" r:id="rId37"/>
    <p:sldLayoutId id="2147483718" r:id="rId38"/>
    <p:sldLayoutId id="2147483719" r:id="rId39"/>
    <p:sldLayoutId id="2147483720" r:id="rId40"/>
    <p:sldLayoutId id="2147483721" r:id="rId41"/>
    <p:sldLayoutId id="2147483722" r:id="rId42"/>
    <p:sldLayoutId id="2147483723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658" r:id="rId50"/>
    <p:sldLayoutId id="2147483660" r:id="rId51"/>
    <p:sldLayoutId id="2147483662" r:id="rId52"/>
    <p:sldLayoutId id="2147483667" r:id="rId53"/>
    <p:sldLayoutId id="2147483665" r:id="rId54"/>
    <p:sldLayoutId id="2147483666" r:id="rId55"/>
    <p:sldLayoutId id="2147483664" r:id="rId56"/>
    <p:sldLayoutId id="2147483668" r:id="rId57"/>
    <p:sldLayoutId id="2147483680" r:id="rId58"/>
    <p:sldLayoutId id="2147483669" r:id="rId59"/>
    <p:sldLayoutId id="2147483682" r:id="rId60"/>
    <p:sldLayoutId id="2147483681" r:id="rId61"/>
    <p:sldLayoutId id="2147483670" r:id="rId62"/>
    <p:sldLayoutId id="2147483671" r:id="rId63"/>
    <p:sldLayoutId id="2147483673" r:id="rId64"/>
    <p:sldLayoutId id="2147483674" r:id="rId65"/>
    <p:sldLayoutId id="2147483678" r:id="rId6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386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045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 hidden="1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128113" y="540000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1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9" r:id="rId26"/>
    <p:sldLayoutId id="2147483790" r:id="rId27"/>
    <p:sldLayoutId id="2147483824" r:id="rId28"/>
    <p:sldLayoutId id="2147483830" r:id="rId29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659">
          <p15:clr>
            <a:srgbClr val="F26B43"/>
          </p15:clr>
        </p15:guide>
        <p15:guide id="3" pos="4021">
          <p15:clr>
            <a:srgbClr val="F26B43"/>
          </p15:clr>
        </p15:guide>
        <p15:guide id="4" pos="7287">
          <p15:clr>
            <a:srgbClr val="F26B43"/>
          </p15:clr>
        </p15:guide>
        <p15:guide id="5" pos="393">
          <p15:clr>
            <a:srgbClr val="F26B43"/>
          </p15:clr>
        </p15:guide>
        <p15:guide id="6" orient="horz" pos="391">
          <p15:clr>
            <a:srgbClr val="F26B43"/>
          </p15:clr>
        </p15:guide>
        <p15:guide id="7" orient="horz" pos="39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ocialstyrelsen">
            <a:extLst>
              <a:ext uri="{FF2B5EF4-FFF2-40B4-BE49-F238E27FC236}">
                <a16:creationId xmlns:a16="http://schemas.microsoft.com/office/drawing/2014/main" id="{95A5E953-50F9-1BA8-4372-278E440140A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B6156E1-64F2-E440-B780-30634D86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7A5FCC32-EFE8-43FE-90EA-4835D835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3309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A586222A-556B-44F4-B6A8-0B286BFF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5B0E99FA-C014-4BF4-AC97-8CC40C679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93AFE2DE-231B-4B77-BC0B-D1D77B7B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09E1D972-C7AD-468B-A376-70DE1520A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B28794D6-F104-40D6-A58C-887FD8A15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57FAD7DA-5705-41D8-B3E9-A3AAD56A4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2420684" y="608761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D5517197-6BCC-4C8E-B1B6-B33B8CC6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C66B513-8FD7-46A0-9DA3-6A111EC8E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32DAB08D-0A38-4342-808A-83215B53E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8609B6E-8AC8-4F8F-B05A-29E3F1FC0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CB1CA607-F3C8-4BBB-8981-DCFE31798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F6240431-D3FA-44C6-A7AF-EAE305B3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F89DC709-C213-4789-9169-7162B1481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-242020" y="608761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AEC25B12-FF7C-4C32-BF6B-DA75EF36F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8"/>
            <a:ext cx="6963458" cy="4111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Redigera format för bakgrundstext</a:t>
            </a:r>
          </a:p>
          <a:p>
            <a:pPr marL="684000" marR="0" lvl="1" indent="-2880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Noto Sans" panose="020B0502040504020204" pitchFamily="34" charset="0"/>
              <a:buChar char="‒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Nivå två</a:t>
            </a:r>
          </a:p>
          <a:p>
            <a:pPr marL="1080000" marR="0" lvl="2" indent="-2880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Noto Sans" panose="020B0502040504020204" pitchFamily="34" charset="0"/>
              <a:buChar char="‒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Nivå tre</a:t>
            </a:r>
          </a:p>
          <a:p>
            <a:pPr marL="1440000" marR="0" lvl="3" indent="-2880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Noto Sans" panose="020B0502040504020204" pitchFamily="34" charset="0"/>
              <a:buChar char="‒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Nivå fyra</a:t>
            </a:r>
          </a:p>
          <a:p>
            <a:pPr marL="1800000" marR="0" lvl="4" indent="-2880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Noto Sans" panose="020B0502040504020204" pitchFamily="34" charset="0"/>
              <a:buChar char="‒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Nivå fem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1C0627-B6A2-4CE6-BC0A-BACFBFF96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4EF126C7-24CB-41BE-8327-5CF4F4F9B55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385F0E0-33B8-4837-BBDF-812092BC3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56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1pPr>
      <a:lvl2pPr marL="684000" marR="0" indent="-288000" algn="l" defTabSz="914400" rtl="0" eaLnBrk="1" fontAlgn="auto" latinLnBrk="0" hangingPunct="1">
        <a:lnSpc>
          <a:spcPct val="110000"/>
        </a:lnSpc>
        <a:spcBef>
          <a:spcPts val="500"/>
        </a:spcBef>
        <a:spcAft>
          <a:spcPts val="0"/>
        </a:spcAft>
        <a:buClrTx/>
        <a:buSzTx/>
        <a:buFont typeface="Noto Sans" panose="020B0502040504020204" pitchFamily="34" charset="0"/>
        <a:buChar char="‒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marR="0" indent="-288000" algn="l" defTabSz="914400" rtl="0" eaLnBrk="1" fontAlgn="auto" latinLnBrk="0" hangingPunct="1">
        <a:lnSpc>
          <a:spcPct val="110000"/>
        </a:lnSpc>
        <a:spcBef>
          <a:spcPts val="500"/>
        </a:spcBef>
        <a:spcAft>
          <a:spcPts val="0"/>
        </a:spcAft>
        <a:buClrTx/>
        <a:buSzTx/>
        <a:buFont typeface="Noto Sans" panose="020B0502040504020204" pitchFamily="34" charset="0"/>
        <a:buChar char="‒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marR="0" indent="-288000" algn="l" defTabSz="914400" rtl="0" eaLnBrk="1" fontAlgn="auto" latinLnBrk="0" hangingPunct="1">
        <a:lnSpc>
          <a:spcPct val="110000"/>
        </a:lnSpc>
        <a:spcBef>
          <a:spcPts val="500"/>
        </a:spcBef>
        <a:spcAft>
          <a:spcPts val="0"/>
        </a:spcAft>
        <a:buClrTx/>
        <a:buSzTx/>
        <a:buFont typeface="Noto Sans" panose="020B0502040504020204" pitchFamily="34" charset="0"/>
        <a:buChar char="‒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marR="0" indent="-288000" algn="l" defTabSz="914400" rtl="0" eaLnBrk="1" fontAlgn="auto" latinLnBrk="0" hangingPunct="1">
        <a:lnSpc>
          <a:spcPct val="110000"/>
        </a:lnSpc>
        <a:spcBef>
          <a:spcPts val="500"/>
        </a:spcBef>
        <a:spcAft>
          <a:spcPts val="0"/>
        </a:spcAft>
        <a:buClrTx/>
        <a:buSzTx/>
        <a:buFont typeface="Noto Sans" panose="020B0502040504020204" pitchFamily="34" charset="0"/>
        <a:buChar char="‒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3917">
          <p15:clr>
            <a:srgbClr val="F26B43"/>
          </p15:clr>
        </p15:guide>
        <p15:guide id="10" pos="4021">
          <p15:clr>
            <a:srgbClr val="F26B43"/>
          </p15:clr>
        </p15:guide>
        <p15:guide id="11" pos="3659">
          <p15:clr>
            <a:srgbClr val="F26B43"/>
          </p15:clr>
        </p15:guide>
        <p15:guide id="12" orient="horz" pos="391">
          <p15:clr>
            <a:srgbClr val="F26B43"/>
          </p15:clr>
        </p15:guide>
        <p15:guide id="13" pos="393">
          <p15:clr>
            <a:srgbClr val="F26B43"/>
          </p15:clr>
        </p15:guide>
        <p15:guide id="14" pos="7287">
          <p15:clr>
            <a:srgbClr val="F26B43"/>
          </p15:clr>
        </p15:guide>
        <p15:guide id="15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4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guiden.se/omraden-och-teman/ekonomiskt-bistand/hemloshet/modellen-bostad-forst/kunskapsstodjande-material-om-modellen-bostad-fors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ostadforst@socialstyrelsen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kunskapsguiden.se/omraden-och-teman/psykisk-ohalsa/personer-med-psykisk-funktionsnedsattning-och-stora-behov/att-stodja-i-svara-situationer-ett-utbildningsmateria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150" y="1424718"/>
            <a:ext cx="9699626" cy="2979001"/>
          </a:xfrm>
        </p:spPr>
        <p:txBody>
          <a:bodyPr>
            <a:normAutofit/>
          </a:bodyPr>
          <a:lstStyle/>
          <a:p>
            <a:r>
              <a:rPr lang="sv-SE" dirty="0"/>
              <a:t>Nationellt arbete för att motverka hemlöshet och panel med expertgruppen Bostad först</a:t>
            </a:r>
            <a:endParaRPr lang="sv-SE" sz="2200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9D67B862-739B-4E7B-9839-0C40561DFA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199" y="5892800"/>
            <a:ext cx="6904032" cy="360000"/>
          </a:xfrm>
        </p:spPr>
        <p:txBody>
          <a:bodyPr>
            <a:normAutofit/>
          </a:bodyPr>
          <a:lstStyle/>
          <a:p>
            <a:r>
              <a:rPr lang="sv-SE" dirty="0"/>
              <a:t>Anna Nerelius och Anna Lindskog, Utredare, Socialstyrelsen</a:t>
            </a:r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F564E-D5B0-4160-B9FA-939D42B5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44" y="268999"/>
            <a:ext cx="10059665" cy="1092158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Regeringens strategi för att motverka hemlöshet 2022-2026, fyra övergripande mål: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B193A9BC-DF35-4C29-AA14-721FA448021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5024673"/>
              </p:ext>
            </p:extLst>
          </p:nvPr>
        </p:nvGraphicFramePr>
        <p:xfrm>
          <a:off x="1002366" y="1630345"/>
          <a:ext cx="8557002" cy="328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669E6771-5EA2-45C2-9CBC-4B5DF29A6236}"/>
              </a:ext>
            </a:extLst>
          </p:cNvPr>
          <p:cNvSpPr txBox="1"/>
          <p:nvPr/>
        </p:nvSpPr>
        <p:spPr>
          <a:xfrm>
            <a:off x="1191126" y="1900989"/>
            <a:ext cx="469232" cy="469232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1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04DFDFB-EB00-4925-ADD6-43C5153B2A0B}"/>
              </a:ext>
            </a:extLst>
          </p:cNvPr>
          <p:cNvSpPr txBox="1"/>
          <p:nvPr/>
        </p:nvSpPr>
        <p:spPr>
          <a:xfrm>
            <a:off x="1503947" y="2658979"/>
            <a:ext cx="469232" cy="469232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2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74C2B96-53C2-4CD9-977F-2D4BB6F6D193}"/>
              </a:ext>
            </a:extLst>
          </p:cNvPr>
          <p:cNvSpPr txBox="1"/>
          <p:nvPr/>
        </p:nvSpPr>
        <p:spPr>
          <a:xfrm>
            <a:off x="1503947" y="3429000"/>
            <a:ext cx="469232" cy="469232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3BB839C-57E4-480B-AD9E-9B68A36571E5}"/>
              </a:ext>
            </a:extLst>
          </p:cNvPr>
          <p:cNvSpPr txBox="1"/>
          <p:nvPr/>
        </p:nvSpPr>
        <p:spPr>
          <a:xfrm>
            <a:off x="1191126" y="4174958"/>
            <a:ext cx="469232" cy="469232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631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D92C3C-6C25-40C8-AA7C-8F1B336D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517788"/>
            <a:ext cx="10210800" cy="1296144"/>
          </a:xfrm>
        </p:spPr>
        <p:txBody>
          <a:bodyPr/>
          <a:lstStyle/>
          <a:p>
            <a:r>
              <a:rPr lang="sv-SE" dirty="0"/>
              <a:t>Socialstyrelsens pågående uppdrag inom strategin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3057137-3C58-4907-8775-D6175D34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AB8A47-E06C-4E61-8927-95A88242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Sveriges kunskapsmyndighet för vård och omsorg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6C02417-57E4-4648-A124-5B459189D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59" y="1813932"/>
            <a:ext cx="7802535" cy="424815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Förstärka arbetet mot avhysningar av barnfamiljer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Kartlägga och analysera hur kommunerna använder akuta boendelösningar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Stärka socialtjänstens arbete med att utveckla det sociala perspektivet i samhällsplaneringen.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Statsbidrag och nationellt stöd Bostad först</a:t>
            </a:r>
          </a:p>
          <a:p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8A78AA-4332-42EA-0F37-8315D9CE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74" y="1040302"/>
            <a:ext cx="4526281" cy="45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1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B32E7-2FE5-8777-1B1E-710096152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C6F62E-BFCF-B8C9-799A-F4E18D42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278127"/>
            <a:ext cx="7781308" cy="1207773"/>
          </a:xfrm>
        </p:spPr>
        <p:txBody>
          <a:bodyPr/>
          <a:lstStyle/>
          <a:p>
            <a:r>
              <a:rPr lang="sv-SE" dirty="0"/>
              <a:t>Nytt uppdrag - Följa upp hemlöshetsstrategin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B5BC16-420C-921B-0827-6E5BCED4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B0E8C8C-3866-51E4-DE83-655C42FE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Sveriges kunskapsmyndighet för vård och omsorg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83C41E0-E6B3-7F4D-BF2C-6D61C0F88A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980" y="1902278"/>
            <a:ext cx="6719951" cy="45393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Undersöka behovet av och lämna förslag på fortsatta åtgärder inom området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Se över om det finns behov av att ändra strategins innehåll, struktur och mål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76CAA93-9A01-F032-4D50-9B711D5DC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199" y="0"/>
            <a:ext cx="4114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3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DDAE7-4BF8-4471-8311-362311D2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40" y="308092"/>
            <a:ext cx="10587435" cy="1296144"/>
          </a:xfrm>
        </p:spPr>
        <p:txBody>
          <a:bodyPr/>
          <a:lstStyle/>
          <a:p>
            <a:r>
              <a:rPr lang="sv-SE" dirty="0"/>
              <a:t>Bostad först – fördela statsbidrag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E70F27-2C81-4B89-BED8-3BFE58D2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0408" y="6211535"/>
            <a:ext cx="5400000" cy="267235"/>
          </a:xfrm>
        </p:spPr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15C638-58BB-4983-86BF-CB80E83C06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839" y="1326490"/>
            <a:ext cx="5722001" cy="4428400"/>
          </a:xfrm>
        </p:spPr>
        <p:txBody>
          <a:bodyPr/>
          <a:lstStyle/>
          <a:p>
            <a:r>
              <a:rPr lang="sv-SE" sz="2800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2025 beviljades 126 kommuner statsbidrag</a:t>
            </a:r>
            <a:br>
              <a:rPr lang="sv-SE" sz="2800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sv-SE" sz="2800" b="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sv-SE" sz="2800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Sammanlagt har 159 kommuner beviljats statsbidrag</a:t>
            </a:r>
            <a:br>
              <a:rPr lang="sv-SE" sz="2800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sv-SE" sz="2800" b="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sv-SE" sz="2800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Ny ansökningsperiod inför 2026 startade upp 1 september. </a:t>
            </a:r>
            <a:endParaRPr lang="sv-SE" sz="2400" b="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>
              <a:buNone/>
            </a:pPr>
            <a:br>
              <a:rPr lang="sv-SE" sz="2400" b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sv-SE" sz="2400" b="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9" name="Platshållare för bild 8">
            <a:extLst>
              <a:ext uri="{FF2B5EF4-FFF2-40B4-BE49-F238E27FC236}">
                <a16:creationId xmlns:a16="http://schemas.microsoft.com/office/drawing/2014/main" id="{F2E19A9C-541D-42BD-98B0-19B2C0497FC4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03912988"/>
              </p:ext>
            </p:extLst>
          </p:nvPr>
        </p:nvGraphicFramePr>
        <p:xfrm>
          <a:off x="6727371" y="1460772"/>
          <a:ext cx="4704920" cy="442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809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29DBBB-04EC-4B6D-8CB3-B1BEBC73DA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599" y="1337930"/>
            <a:ext cx="6627200" cy="4794493"/>
          </a:xfrm>
        </p:spPr>
        <p:txBody>
          <a:bodyPr>
            <a:noAutofit/>
          </a:bodyPr>
          <a:lstStyle/>
          <a:p>
            <a:r>
              <a:rPr lang="sv-SE" sz="2200" dirty="0"/>
              <a:t>Materialet ska underlätta implementering och användning av modellen Bostad först. </a:t>
            </a:r>
          </a:p>
          <a:p>
            <a:pPr marL="0" indent="0">
              <a:buNone/>
            </a:pPr>
            <a:endParaRPr lang="sv-SE" sz="2200" dirty="0"/>
          </a:p>
          <a:p>
            <a:r>
              <a:rPr lang="sv-SE" sz="2200" dirty="0"/>
              <a:t>Här hittar du materialet: </a:t>
            </a:r>
            <a:r>
              <a:rPr lang="sv-SE" sz="2200" dirty="0">
                <a:hlinkClick r:id="rId3"/>
              </a:rPr>
              <a:t>https://kunskapsguiden.se/omraden-och-teman/ekonomiskt-bistand/hemloshet/modellen-bostad-forst/kunskapsstodjande-material-om-modellen-bostad-forst/</a:t>
            </a:r>
            <a:r>
              <a:rPr lang="sv-SE" sz="2200" dirty="0"/>
              <a:t> 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D56F453-9960-6B85-B254-55B38D61206A}"/>
              </a:ext>
            </a:extLst>
          </p:cNvPr>
          <p:cNvSpPr txBox="1"/>
          <p:nvPr/>
        </p:nvSpPr>
        <p:spPr>
          <a:xfrm>
            <a:off x="637200" y="182880"/>
            <a:ext cx="9405960" cy="1017028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pPr algn="l"/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Kunskapsstödjande material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50FF573-FEE7-0C57-0642-A70AEBF49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284" y="2091200"/>
            <a:ext cx="4223117" cy="30119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264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0E844-E7F5-8AFD-D3FF-749B31C7A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B03937-C02B-8E17-0751-87E6574246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7201" y="182881"/>
            <a:ext cx="7926228" cy="6116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b="1" dirty="0"/>
              <a:t>Samarbetsrum</a:t>
            </a:r>
          </a:p>
          <a:p>
            <a:r>
              <a:rPr lang="sv-SE" sz="1800" dirty="0"/>
              <a:t>Socialstyrelsen administrerar tillsammans med SKR ett samarbetsrum om Bostad först där verksamheter som arbetar utifrån modellen kan utbyta erfarenheter med varandra.</a:t>
            </a:r>
          </a:p>
          <a:p>
            <a:r>
              <a:rPr lang="sv-SE" sz="1800" dirty="0"/>
              <a:t>Anmälan till samarbetsrummet kan göras på </a:t>
            </a:r>
            <a:r>
              <a:rPr lang="sv-SE" sz="1800" dirty="0">
                <a:hlinkClick r:id="rId3"/>
              </a:rPr>
              <a:t>bostadforst@socialstyrelsen.se</a:t>
            </a:r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2400" b="1" dirty="0"/>
              <a:t>Utbildningsmaterial– ”Att hjälpa i svåra situationer”</a:t>
            </a:r>
          </a:p>
          <a:p>
            <a:r>
              <a:rPr lang="sv-SE" sz="1800" dirty="0"/>
              <a:t>Filmer och reflektionsfrågor</a:t>
            </a:r>
          </a:p>
          <a:p>
            <a:r>
              <a:rPr lang="sv-SE" sz="1800" dirty="0"/>
              <a:t>Skildrar möten med personal i olika situationer man kan ställas inför</a:t>
            </a:r>
          </a:p>
          <a:p>
            <a:r>
              <a:rPr lang="sv-SE" sz="1800" dirty="0"/>
              <a:t>Länk till materialet: </a:t>
            </a:r>
            <a:r>
              <a:rPr lang="sv-SE" sz="1800" dirty="0">
                <a:hlinkClick r:id="rId4"/>
              </a:rPr>
              <a:t>https://kunskapsguiden.se/omraden-och-teman/psykisk-ohalsa/personer-med-psykisk-funktionsnedsattning-och-stora-behov/att-stodja-i-svara-situationer-ett-utbildningsmaterial/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802B00D-04F8-71E0-B4AD-90293894550A}"/>
              </a:ext>
            </a:extLst>
          </p:cNvPr>
          <p:cNvSpPr txBox="1"/>
          <p:nvPr/>
        </p:nvSpPr>
        <p:spPr>
          <a:xfrm>
            <a:off x="637200" y="182880"/>
            <a:ext cx="9405960" cy="1017028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pPr algn="l"/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 descr="Äpple med hel fyllning">
            <a:extLst>
              <a:ext uri="{FF2B5EF4-FFF2-40B4-BE49-F238E27FC236}">
                <a16:creationId xmlns:a16="http://schemas.microsoft.com/office/drawing/2014/main" id="{42C4B06D-F5DA-A99B-5C4B-AAA9877D7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6629" y="2079898"/>
            <a:ext cx="2191657" cy="21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9D6898-2470-48CF-9E51-9FFAD123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Expertgrupp Bostad först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E8F9B3-E944-4DFA-8B49-D6B0A2A48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sz="2400" dirty="0"/>
              <a:t>Stötta och utveckla användandet av Bostad först i Sverige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/>
              <a:t>Bidra med expertkunskap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/>
              <a:t>Ringa in och lyfta behov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/>
              <a:t>Ge input till uppdraget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4E043C1-3064-53E7-D118-FDE6AA6D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51" y="1151846"/>
            <a:ext cx="3855583" cy="38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0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40FC9D-5B66-4C9B-A295-0E829985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43" y="298993"/>
            <a:ext cx="8539337" cy="902703"/>
          </a:xfrm>
        </p:spPr>
        <p:txBody>
          <a:bodyPr/>
          <a:lstStyle/>
          <a:p>
            <a:r>
              <a:rPr lang="sv-SE" dirty="0"/>
              <a:t>Expertgruppen Bostad först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E986D6-FAA8-460A-A0D1-A643BE3D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111" y="1325880"/>
            <a:ext cx="10345777" cy="511628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/>
              <a:t>Civilsamhället, Kjell Larsson - Sveriges Stadsmissioner och Anna-Lena Lindqvist Verdandi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/>
              <a:t>Stockholms stad, Ninja Larsson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/>
              <a:t>Forskare, Marcus Knutagård och Arne Kristiansen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/>
              <a:t>Egen erfaren, Anki Sörensen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/>
              <a:t>SKR,  Ove Ledin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/>
              <a:t>Boverket, Unni Karlsson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/>
              <a:t>Sveriges Allmännytta, Åsa Schelin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/>
              <a:t>Socialstyrelsen, Anna Nerelius och Anna Lindskog </a:t>
            </a:r>
          </a:p>
          <a:p>
            <a:pPr algn="l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935224758"/>
      </p:ext>
    </p:extLst>
  </p:cSld>
  <p:clrMapOvr>
    <a:masterClrMapping/>
  </p:clrMapOvr>
</p:sld>
</file>

<file path=ppt/theme/theme1.xml><?xml version="1.0" encoding="utf-8"?>
<a:theme xmlns:a="http://schemas.openxmlformats.org/drawingml/2006/main" name="1_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2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3.xml><?xml version="1.0" encoding="utf-8"?>
<a:theme xmlns:a="http://schemas.openxmlformats.org/drawingml/2006/main" name="1_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Webbinarium_utkast_Ny.potx" id="{3561D73F-802C-4C3B-9BFC-B025DB5EAED8}" vid="{687C9ADD-3C66-44EC-86B8-DF81FF01ADE1}"/>
    </a:ext>
  </a:extLst>
</a:theme>
</file>

<file path=ppt/theme/theme4.xml><?xml version="1.0" encoding="utf-8"?>
<a:theme xmlns:a="http://schemas.openxmlformats.org/drawingml/2006/main" name="2_Socialstyrelsen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t">
        <a:normAutofit/>
      </a:bodyPr>
      <a:lstStyle>
        <a:defPPr algn="l">
          <a:defRPr dirty="0"/>
        </a:defPPr>
      </a:lstStyle>
    </a:txDef>
  </a:objectDefaults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AB37A6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Blank.potx" id="{E3E5DE97-4B61-4DC9-B293-FEC6251761CF}" vid="{BA56C6D2-70B4-4699-87F6-94A3E15B1D6E}"/>
    </a:ext>
  </a:extLst>
</a:theme>
</file>

<file path=ppt/theme/theme5.xml><?xml version="1.0" encoding="utf-8"?>
<a:theme xmlns:a="http://schemas.openxmlformats.org/drawingml/2006/main" name="2_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oS">
    <a:dk1>
      <a:srgbClr val="000000"/>
    </a:dk1>
    <a:lt1>
      <a:srgbClr val="FFFFFF"/>
    </a:lt1>
    <a:dk2>
      <a:srgbClr val="F8F2E8"/>
    </a:dk2>
    <a:lt2>
      <a:srgbClr val="FCFAF7"/>
    </a:lt2>
    <a:accent1>
      <a:srgbClr val="002B45"/>
    </a:accent1>
    <a:accent2>
      <a:srgbClr val="00385C"/>
    </a:accent2>
    <a:accent3>
      <a:srgbClr val="005892"/>
    </a:accent3>
    <a:accent4>
      <a:srgbClr val="017CC1"/>
    </a:accent4>
    <a:accent5>
      <a:srgbClr val="DBF0F6"/>
    </a:accent5>
    <a:accent6>
      <a:srgbClr val="EBFAFC"/>
    </a:accent6>
    <a:hlink>
      <a:srgbClr val="0563C1"/>
    </a:hlink>
    <a:folHlink>
      <a:srgbClr val="954F72"/>
    </a:folHlink>
  </a:clrScheme>
  <a:fontScheme name="SoS">
    <a:majorFont>
      <a:latin typeface="Noto Sans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10082</TotalTime>
  <Words>380</Words>
  <Application>Microsoft Office PowerPoint</Application>
  <PresentationFormat>Bredbild</PresentationFormat>
  <Paragraphs>73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Noto Sans</vt:lpstr>
      <vt:lpstr>1_SoS-PPT-svensk-150922</vt:lpstr>
      <vt:lpstr>SoS-PPT-svensk-150922</vt:lpstr>
      <vt:lpstr>1_SoS-tema</vt:lpstr>
      <vt:lpstr>2_Socialstyrelsen</vt:lpstr>
      <vt:lpstr>2_SoS-PPT-svensk-150922</vt:lpstr>
      <vt:lpstr>Nationellt arbete för att motverka hemlöshet och panel med expertgruppen Bostad först</vt:lpstr>
      <vt:lpstr>Regeringens strategi för att motverka hemlöshet 2022-2026, fyra övergripande mål:   </vt:lpstr>
      <vt:lpstr>Socialstyrelsens pågående uppdrag inom strategin</vt:lpstr>
      <vt:lpstr>Nytt uppdrag - Följa upp hemlöshetsstrategin</vt:lpstr>
      <vt:lpstr>Bostad först – fördela statsbidrag</vt:lpstr>
      <vt:lpstr>PowerPoint-presentation</vt:lpstr>
      <vt:lpstr>PowerPoint-presentation</vt:lpstr>
      <vt:lpstr>Expertgrupp Bostad först</vt:lpstr>
      <vt:lpstr>Expertgruppen Bostad först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Nerelius, Anna</dc:creator>
  <cp:lastModifiedBy>Nerelius, Anna</cp:lastModifiedBy>
  <cp:revision>451</cp:revision>
  <cp:lastPrinted>2025-09-10T11:20:51Z</cp:lastPrinted>
  <dcterms:created xsi:type="dcterms:W3CDTF">2023-12-20T08:53:55Z</dcterms:created>
  <dcterms:modified xsi:type="dcterms:W3CDTF">2025-09-10T12:58:52Z</dcterms:modified>
</cp:coreProperties>
</file>