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48" r:id="rId2"/>
    <p:sldId id="374" r:id="rId3"/>
    <p:sldId id="373" r:id="rId4"/>
    <p:sldId id="338" r:id="rId5"/>
    <p:sldId id="339" r:id="rId6"/>
    <p:sldId id="303" r:id="rId7"/>
    <p:sldId id="314" r:id="rId8"/>
    <p:sldId id="296" r:id="rId9"/>
    <p:sldId id="350" r:id="rId10"/>
    <p:sldId id="357" r:id="rId11"/>
    <p:sldId id="358" r:id="rId12"/>
    <p:sldId id="359" r:id="rId13"/>
    <p:sldId id="361" r:id="rId14"/>
    <p:sldId id="360" r:id="rId15"/>
    <p:sldId id="364" r:id="rId16"/>
    <p:sldId id="365" r:id="rId17"/>
    <p:sldId id="345" r:id="rId18"/>
    <p:sldId id="375" r:id="rId19"/>
    <p:sldId id="340" r:id="rId20"/>
    <p:sldId id="329" r:id="rId21"/>
    <p:sldId id="297" r:id="rId22"/>
    <p:sldId id="298" r:id="rId23"/>
    <p:sldId id="292" r:id="rId24"/>
    <p:sldId id="293"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348"/>
            <p14:sldId id="374"/>
            <p14:sldId id="373"/>
            <p14:sldId id="338"/>
            <p14:sldId id="339"/>
            <p14:sldId id="303"/>
            <p14:sldId id="314"/>
            <p14:sldId id="296"/>
            <p14:sldId id="350"/>
            <p14:sldId id="357"/>
            <p14:sldId id="358"/>
            <p14:sldId id="359"/>
            <p14:sldId id="361"/>
            <p14:sldId id="360"/>
            <p14:sldId id="364"/>
            <p14:sldId id="365"/>
            <p14:sldId id="345"/>
            <p14:sldId id="375"/>
            <p14:sldId id="340"/>
            <p14:sldId id="329"/>
            <p14:sldId id="297"/>
            <p14:sldId id="298"/>
          </p14:sldIdLst>
        </p14:section>
        <p14:section name="Instruktioner" id="{2CE78CED-5BFF-4E73-9F86-7FD6AA461B08}">
          <p14:sldIdLst>
            <p14:sldId id="292"/>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255" autoAdjust="0"/>
  </p:normalViewPr>
  <p:slideViewPr>
    <p:cSldViewPr snapToGrid="0">
      <p:cViewPr varScale="1">
        <p:scale>
          <a:sx n="63" d="100"/>
          <a:sy n="63" d="100"/>
        </p:scale>
        <p:origin x="730" y="67"/>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Blad1!$B$1</c:f>
              <c:strCache>
                <c:ptCount val="1"/>
                <c:pt idx="0">
                  <c:v>Skulle du ha sökt vård på annan plats?</c:v>
                </c:pt>
              </c:strCache>
            </c:strRef>
          </c:tx>
          <c:explosion val="9"/>
          <c:dPt>
            <c:idx val="0"/>
            <c:bubble3D val="0"/>
            <c:spPr>
              <a:solidFill>
                <a:schemeClr val="accent3">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692-45F6-B8B1-52CFFC85DF87}"/>
              </c:ext>
            </c:extLst>
          </c:dPt>
          <c:dPt>
            <c:idx val="1"/>
            <c:bubble3D val="0"/>
            <c:spPr>
              <a:solidFill>
                <a:schemeClr val="accent3">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692-45F6-B8B1-52CFFC85DF87}"/>
              </c:ext>
            </c:extLst>
          </c:dPt>
          <c:dLbls>
            <c:dLbl>
              <c:idx val="0"/>
              <c:layout>
                <c:manualLayout>
                  <c:x val="-3.0933545459990122E-2"/>
                  <c:y val="8.6365512278821194E-2"/>
                </c:manualLayout>
              </c:layout>
              <c:tx>
                <c:rich>
                  <a:bodyPr rot="0" spcFirstLastPara="1" vertOverflow="ellipsis" vert="horz" wrap="square" lIns="38100" tIns="19050" rIns="38100" bIns="19050" anchor="ctr" anchorCtr="1">
                    <a:spAutoFit/>
                  </a:bodyPr>
                  <a:lstStyle/>
                  <a:p>
                    <a:pPr>
                      <a:defRPr sz="2500" b="1" i="0" u="none" strike="noStrike" kern="1200" spc="0" baseline="0">
                        <a:solidFill>
                          <a:schemeClr val="accent3"/>
                        </a:solidFill>
                        <a:latin typeface="+mn-lt"/>
                        <a:ea typeface="+mn-ea"/>
                        <a:cs typeface="+mn-cs"/>
                      </a:defRPr>
                    </a:pPr>
                    <a:r>
                      <a:rPr lang="en-US" sz="2200" b="0" baseline="0"/>
                      <a:t>Skulle sökt vård</a:t>
                    </a:r>
                  </a:p>
                  <a:p>
                    <a:pPr>
                      <a:defRPr sz="2500">
                        <a:solidFill>
                          <a:schemeClr val="accent3"/>
                        </a:solidFill>
                      </a:defRPr>
                    </a:pPr>
                    <a:fld id="{1ADA0274-E4C8-4501-BF05-142B3C224EF9}" type="PERCENTAGE">
                      <a:rPr lang="en-US" baseline="0" smtClean="0"/>
                      <a:pPr>
                        <a:defRPr sz="2500">
                          <a:solidFill>
                            <a:schemeClr val="accent3"/>
                          </a:solidFill>
                        </a:defRPr>
                      </a:pPr>
                      <a:t>[PROCENT]</a:t>
                    </a:fld>
                    <a:endParaRPr lang="sv-SE"/>
                  </a:p>
                </c:rich>
              </c:tx>
              <c:spPr>
                <a:noFill/>
                <a:ln>
                  <a:noFill/>
                </a:ln>
                <a:effectLst/>
              </c:spPr>
              <c:txPr>
                <a:bodyPr rot="0" spcFirstLastPara="1" vertOverflow="ellipsis" vert="horz" wrap="square" lIns="38100" tIns="19050" rIns="38100" bIns="19050" anchor="ctr" anchorCtr="1">
                  <a:spAutoFit/>
                </a:bodyPr>
                <a:lstStyle/>
                <a:p>
                  <a:pPr>
                    <a:defRPr sz="2500" b="1" i="0" u="none" strike="noStrike" kern="1200" spc="0" baseline="0">
                      <a:solidFill>
                        <a:schemeClr val="accent3"/>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layout>
                    <c:manualLayout>
                      <c:w val="0.30491377721944246"/>
                      <c:h val="0.23444198825990067"/>
                    </c:manualLayout>
                  </c15:layout>
                  <c15:dlblFieldTable/>
                  <c15:showDataLabelsRange val="0"/>
                </c:ext>
                <c:ext xmlns:c16="http://schemas.microsoft.com/office/drawing/2014/chart" uri="{C3380CC4-5D6E-409C-BE32-E72D297353CC}">
                  <c16:uniqueId val="{00000001-F692-45F6-B8B1-52CFFC85DF87}"/>
                </c:ext>
              </c:extLst>
            </c:dLbl>
            <c:dLbl>
              <c:idx val="1"/>
              <c:layout>
                <c:manualLayout>
                  <c:x val="-4.549043639080172E-2"/>
                  <c:y val="0"/>
                </c:manualLayout>
              </c:layout>
              <c:tx>
                <c:rich>
                  <a:bodyPr rot="0" spcFirstLastPara="1" vertOverflow="ellipsis" vert="horz" wrap="square" lIns="38100" tIns="19050" rIns="38100" bIns="19050" anchor="ctr" anchorCtr="1">
                    <a:noAutofit/>
                  </a:bodyPr>
                  <a:lstStyle/>
                  <a:p>
                    <a:pPr>
                      <a:defRPr sz="2500" b="1" i="0" u="none" strike="noStrike" kern="1200" spc="0" baseline="0">
                        <a:solidFill>
                          <a:schemeClr val="accent3"/>
                        </a:solidFill>
                        <a:latin typeface="+mn-lt"/>
                        <a:ea typeface="+mn-ea"/>
                        <a:cs typeface="+mn-cs"/>
                      </a:defRPr>
                    </a:pPr>
                    <a:r>
                      <a:rPr lang="sv-SE" sz="2200" b="0" baseline="0" dirty="0"/>
                      <a:t>Skulle </a:t>
                    </a:r>
                    <a:r>
                      <a:rPr lang="sv-SE" sz="2200" b="1" baseline="0" dirty="0"/>
                      <a:t>inte </a:t>
                    </a:r>
                    <a:r>
                      <a:rPr lang="sv-SE" sz="2200" b="0" baseline="0" dirty="0"/>
                      <a:t>sökt vård</a:t>
                    </a:r>
                    <a:r>
                      <a:rPr lang="sv-SE" sz="2500" baseline="0" dirty="0"/>
                      <a:t>
</a:t>
                    </a:r>
                    <a:fld id="{F62A497A-C888-4E87-99F9-CE094E390977}" type="PERCENTAGE">
                      <a:rPr lang="sv-SE" sz="2500" baseline="0"/>
                      <a:pPr>
                        <a:defRPr sz="2500">
                          <a:solidFill>
                            <a:schemeClr val="accent3"/>
                          </a:solidFill>
                        </a:defRPr>
                      </a:pPr>
                      <a:t>[PROCENT]</a:t>
                    </a:fld>
                    <a:endParaRPr lang="sv-SE" sz="2500" baseline="0" dirty="0"/>
                  </a:p>
                </c:rich>
              </c:tx>
              <c:spPr>
                <a:noFill/>
                <a:ln>
                  <a:noFill/>
                </a:ln>
                <a:effectLst/>
              </c:spPr>
              <c:txPr>
                <a:bodyPr rot="0" spcFirstLastPara="1" vertOverflow="ellipsis" vert="horz" wrap="square" lIns="38100" tIns="19050" rIns="38100" bIns="19050" anchor="ctr" anchorCtr="1">
                  <a:noAutofit/>
                </a:bodyPr>
                <a:lstStyle/>
                <a:p>
                  <a:pPr>
                    <a:defRPr sz="2500" b="1" i="0" u="none" strike="noStrike" kern="1200" spc="0" baseline="0">
                      <a:solidFill>
                        <a:schemeClr val="accent3"/>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layout>
                    <c:manualLayout>
                      <c:w val="0.29290428309968164"/>
                      <c:h val="0.30835186805797882"/>
                    </c:manualLayout>
                  </c15:layout>
                  <c15:dlblFieldTable/>
                  <c15:showDataLabelsRange val="0"/>
                </c:ext>
                <c:ext xmlns:c16="http://schemas.microsoft.com/office/drawing/2014/chart" uri="{C3380CC4-5D6E-409C-BE32-E72D297353CC}">
                  <c16:uniqueId val="{00000003-F692-45F6-B8B1-52CFFC85DF87}"/>
                </c:ext>
              </c:extLst>
            </c:dLbl>
            <c:spPr>
              <a:noFill/>
              <a:ln>
                <a:noFill/>
              </a:ln>
              <a:effectLst/>
            </c:spPr>
            <c:txPr>
              <a:bodyPr rot="0" spcFirstLastPara="1" vertOverflow="ellipsis" vert="horz" wrap="square" lIns="38100" tIns="19050" rIns="38100" bIns="19050" anchor="ctr" anchorCtr="1">
                <a:spAutoFit/>
              </a:bodyPr>
              <a:lstStyle/>
              <a:p>
                <a:pPr>
                  <a:defRPr sz="2500" b="1" i="0" u="none" strike="noStrike" kern="1200" spc="0" baseline="0">
                    <a:solidFill>
                      <a:schemeClr val="accent3"/>
                    </a:solidFill>
                    <a:latin typeface="+mn-lt"/>
                    <a:ea typeface="+mn-ea"/>
                    <a:cs typeface="+mn-cs"/>
                  </a:defRPr>
                </a:pPr>
                <a:endParaRPr lang="sv-SE"/>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Blad1!$A$2:$A$3</c:f>
              <c:strCache>
                <c:ptCount val="2"/>
                <c:pt idx="0">
                  <c:v>Ja</c:v>
                </c:pt>
                <c:pt idx="1">
                  <c:v>Nej</c:v>
                </c:pt>
              </c:strCache>
            </c:strRef>
          </c:cat>
          <c:val>
            <c:numRef>
              <c:f>Blad1!$B$2:$B$3</c:f>
              <c:numCache>
                <c:formatCode>General</c:formatCode>
                <c:ptCount val="2"/>
                <c:pt idx="0">
                  <c:v>20</c:v>
                </c:pt>
                <c:pt idx="1">
                  <c:v>80</c:v>
                </c:pt>
              </c:numCache>
            </c:numRef>
          </c:val>
          <c:extLst>
            <c:ext xmlns:c16="http://schemas.microsoft.com/office/drawing/2014/chart" uri="{C3380CC4-5D6E-409C-BE32-E72D297353CC}">
              <c16:uniqueId val="{00000004-F692-45F6-B8B1-52CFFC85DF87}"/>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9C0E35-84B6-7F5A-0DF4-954D903BFE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59C67742-94E7-A406-2FD2-37F9B6E3C9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95CB1-8D9E-4D39-BD5A-3714F899CBAC}" type="datetimeFigureOut">
              <a:rPr lang="sv-SE" smtClean="0"/>
              <a:t>2025-08-27</a:t>
            </a:fld>
            <a:endParaRPr lang="sv-SE"/>
          </a:p>
        </p:txBody>
      </p:sp>
      <p:sp>
        <p:nvSpPr>
          <p:cNvPr id="4" name="Platshållare för sidfot 3">
            <a:extLst>
              <a:ext uri="{FF2B5EF4-FFF2-40B4-BE49-F238E27FC236}">
                <a16:creationId xmlns:a16="http://schemas.microsoft.com/office/drawing/2014/main" id="{BEA470E6-6438-A282-EB64-049EBCB70A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6DED696-253C-AAC0-DB7E-65090849E0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B10E5F-6630-4A69-9755-6CD736F11B39}" type="slidenum">
              <a:rPr lang="sv-SE" smtClean="0"/>
              <a:t>‹#›</a:t>
            </a:fld>
            <a:endParaRPr lang="sv-SE"/>
          </a:p>
        </p:txBody>
      </p:sp>
    </p:spTree>
    <p:extLst>
      <p:ext uri="{BB962C8B-B14F-4D97-AF65-F5344CB8AC3E}">
        <p14:creationId xmlns:p14="http://schemas.microsoft.com/office/powerpoint/2010/main" val="41059029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9FF5E-32DB-4A63-9882-8F301C111A15}" type="datetimeFigureOut">
              <a:rPr lang="sv-SE" smtClean="0"/>
              <a:t>2025-08-27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BFA82-BD73-4185-B828-63168F0B5499}" type="slidenum">
              <a:rPr lang="sv-SE" smtClean="0"/>
              <a:t>‹#›</a:t>
            </a:fld>
            <a:endParaRPr lang="sv-SE"/>
          </a:p>
        </p:txBody>
      </p:sp>
    </p:spTree>
    <p:extLst>
      <p:ext uri="{BB962C8B-B14F-4D97-AF65-F5344CB8AC3E}">
        <p14:creationId xmlns:p14="http://schemas.microsoft.com/office/powerpoint/2010/main" val="2139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a:t>
            </a:fld>
            <a:endParaRPr lang="sv-SE"/>
          </a:p>
        </p:txBody>
      </p:sp>
    </p:spTree>
    <p:extLst>
      <p:ext uri="{BB962C8B-B14F-4D97-AF65-F5344CB8AC3E}">
        <p14:creationId xmlns:p14="http://schemas.microsoft.com/office/powerpoint/2010/main" val="301897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2024 -&gt;låna lokaler, kostnadseffektivt, stärker samarbetet, lånar till viss del persona (informerar om att vi kommer, behjälpliga utifrån arbetsmiljö – ej jobba ensam)</a:t>
            </a:r>
          </a:p>
        </p:txBody>
      </p:sp>
      <p:sp>
        <p:nvSpPr>
          <p:cNvPr id="4" name="Platshållare för bildnummer 3"/>
          <p:cNvSpPr>
            <a:spLocks noGrp="1"/>
          </p:cNvSpPr>
          <p:nvPr>
            <p:ph type="sldNum" sz="quarter" idx="5"/>
          </p:nvPr>
        </p:nvSpPr>
        <p:spPr/>
        <p:txBody>
          <a:bodyPr/>
          <a:lstStyle/>
          <a:p>
            <a:fld id="{055BFA82-BD73-4185-B828-63168F0B5499}" type="slidenum">
              <a:rPr lang="sv-SE" smtClean="0"/>
              <a:t>11</a:t>
            </a:fld>
            <a:endParaRPr lang="sv-SE"/>
          </a:p>
        </p:txBody>
      </p:sp>
    </p:spTree>
    <p:extLst>
      <p:ext uri="{BB962C8B-B14F-4D97-AF65-F5344CB8AC3E}">
        <p14:creationId xmlns:p14="http://schemas.microsoft.com/office/powerpoint/2010/main" val="342894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Nytt arbetssätt 2024, Vi följer med Skyddsvärnet ut kvällstid. troligen effektivt! Varit med vid 3 tillfällen men önskvärt att utveckla på sikt.</a:t>
            </a:r>
          </a:p>
        </p:txBody>
      </p:sp>
      <p:sp>
        <p:nvSpPr>
          <p:cNvPr id="4" name="Platshållare för bildnummer 3"/>
          <p:cNvSpPr>
            <a:spLocks noGrp="1"/>
          </p:cNvSpPr>
          <p:nvPr>
            <p:ph type="sldNum" sz="quarter" idx="5"/>
          </p:nvPr>
        </p:nvSpPr>
        <p:spPr/>
        <p:txBody>
          <a:bodyPr/>
          <a:lstStyle/>
          <a:p>
            <a:fld id="{055BFA82-BD73-4185-B828-63168F0B5499}" type="slidenum">
              <a:rPr lang="sv-SE" smtClean="0"/>
              <a:t>12</a:t>
            </a:fld>
            <a:endParaRPr lang="sv-SE"/>
          </a:p>
        </p:txBody>
      </p:sp>
    </p:spTree>
    <p:extLst>
      <p:ext uri="{BB962C8B-B14F-4D97-AF65-F5344CB8AC3E}">
        <p14:creationId xmlns:p14="http://schemas.microsoft.com/office/powerpoint/2010/main" val="379083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Även dagtid, åker till strategiska platser utifrån polis och vaktbolags lägesbild över häng</a:t>
            </a:r>
          </a:p>
        </p:txBody>
      </p:sp>
      <p:sp>
        <p:nvSpPr>
          <p:cNvPr id="4" name="Platshållare för bildnummer 3"/>
          <p:cNvSpPr>
            <a:spLocks noGrp="1"/>
          </p:cNvSpPr>
          <p:nvPr>
            <p:ph type="sldNum" sz="quarter" idx="5"/>
          </p:nvPr>
        </p:nvSpPr>
        <p:spPr/>
        <p:txBody>
          <a:bodyPr/>
          <a:lstStyle/>
          <a:p>
            <a:fld id="{055BFA82-BD73-4185-B828-63168F0B5499}" type="slidenum">
              <a:rPr lang="sv-SE" smtClean="0"/>
              <a:t>13</a:t>
            </a:fld>
            <a:endParaRPr lang="sv-SE"/>
          </a:p>
        </p:txBody>
      </p:sp>
    </p:spTree>
    <p:extLst>
      <p:ext uri="{BB962C8B-B14F-4D97-AF65-F5344CB8AC3E}">
        <p14:creationId xmlns:p14="http://schemas.microsoft.com/office/powerpoint/2010/main" val="14328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Central plats. Vi har provat olika platser. Nu står vi varje tisdag </a:t>
            </a:r>
            <a:r>
              <a:rPr lang="sv-SE" dirty="0" err="1"/>
              <a:t>em</a:t>
            </a:r>
            <a:r>
              <a:rPr lang="sv-SE" dirty="0"/>
              <a:t> på Drottningtorget och torsdagar på Backaplan och </a:t>
            </a:r>
            <a:r>
              <a:rPr lang="sv-SE" dirty="0" err="1"/>
              <a:t>Jaegerdorf</a:t>
            </a:r>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14</a:t>
            </a:fld>
            <a:endParaRPr lang="sv-SE"/>
          </a:p>
        </p:txBody>
      </p:sp>
    </p:spTree>
    <p:extLst>
      <p:ext uri="{BB962C8B-B14F-4D97-AF65-F5344CB8AC3E}">
        <p14:creationId xmlns:p14="http://schemas.microsoft.com/office/powerpoint/2010/main" val="2138479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året med 1 SSK på heltid april 2024-april 2025</a:t>
            </a:r>
          </a:p>
        </p:txBody>
      </p:sp>
      <p:sp>
        <p:nvSpPr>
          <p:cNvPr id="4" name="Platshållare för bildnummer 3"/>
          <p:cNvSpPr>
            <a:spLocks noGrp="1"/>
          </p:cNvSpPr>
          <p:nvPr>
            <p:ph type="sldNum" sz="quarter" idx="5"/>
          </p:nvPr>
        </p:nvSpPr>
        <p:spPr/>
        <p:txBody>
          <a:bodyPr/>
          <a:lstStyle/>
          <a:p>
            <a:fld id="{055BFA82-BD73-4185-B828-63168F0B5499}" type="slidenum">
              <a:rPr lang="sv-SE" smtClean="0"/>
              <a:t>15</a:t>
            </a:fld>
            <a:endParaRPr lang="sv-SE"/>
          </a:p>
        </p:txBody>
      </p:sp>
    </p:spTree>
    <p:extLst>
      <p:ext uri="{BB962C8B-B14F-4D97-AF65-F5344CB8AC3E}">
        <p14:creationId xmlns:p14="http://schemas.microsoft.com/office/powerpoint/2010/main" val="989551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Sedan sprutbytet kom med i år. 23 nya som aldrig haft sprutbyte förut.</a:t>
            </a:r>
          </a:p>
        </p:txBody>
      </p:sp>
      <p:sp>
        <p:nvSpPr>
          <p:cNvPr id="4" name="Platshållare för bildnummer 3"/>
          <p:cNvSpPr>
            <a:spLocks noGrp="1"/>
          </p:cNvSpPr>
          <p:nvPr>
            <p:ph type="sldNum" sz="quarter" idx="5"/>
          </p:nvPr>
        </p:nvSpPr>
        <p:spPr/>
        <p:txBody>
          <a:bodyPr/>
          <a:lstStyle/>
          <a:p>
            <a:fld id="{055BFA82-BD73-4185-B828-63168F0B5499}" type="slidenum">
              <a:rPr lang="sv-SE" smtClean="0"/>
              <a:t>16</a:t>
            </a:fld>
            <a:endParaRPr lang="sv-SE"/>
          </a:p>
        </p:txBody>
      </p:sp>
    </p:spTree>
    <p:extLst>
      <p:ext uri="{BB962C8B-B14F-4D97-AF65-F5344CB8AC3E}">
        <p14:creationId xmlns:p14="http://schemas.microsoft.com/office/powerpoint/2010/main" val="1927964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undersöka om tillgängligheten ökar har vi tillfrågat </a:t>
            </a:r>
            <a:r>
              <a:rPr lang="sv-SE" dirty="0" err="1"/>
              <a:t>pers</a:t>
            </a:r>
            <a:r>
              <a:rPr lang="sv-SE" dirty="0"/>
              <a:t> som fått en insats av oss huruvida de skulle ha sökt vård på annan plats om vi ej varit där den aktuella dagen.</a:t>
            </a:r>
          </a:p>
        </p:txBody>
      </p:sp>
      <p:sp>
        <p:nvSpPr>
          <p:cNvPr id="4" name="Platshållare för bildnummer 3"/>
          <p:cNvSpPr>
            <a:spLocks noGrp="1"/>
          </p:cNvSpPr>
          <p:nvPr>
            <p:ph type="sldNum" sz="quarter" idx="5"/>
          </p:nvPr>
        </p:nvSpPr>
        <p:spPr/>
        <p:txBody>
          <a:bodyPr/>
          <a:lstStyle/>
          <a:p>
            <a:fld id="{055BFA82-BD73-4185-B828-63168F0B5499}" type="slidenum">
              <a:rPr lang="sv-SE" smtClean="0"/>
              <a:t>17</a:t>
            </a:fld>
            <a:endParaRPr lang="sv-SE"/>
          </a:p>
        </p:txBody>
      </p:sp>
    </p:spTree>
    <p:extLst>
      <p:ext uri="{BB962C8B-B14F-4D97-AF65-F5344CB8AC3E}">
        <p14:creationId xmlns:p14="http://schemas.microsoft.com/office/powerpoint/2010/main" val="1809069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BFA82-BD73-4185-B828-63168F0B5499}" type="slidenum">
              <a:rPr kumimoji="0" lang="sv-SE"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22984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Superkort intro till vad LARO är. LARO. </a:t>
            </a:r>
            <a:r>
              <a:rPr lang="sv-SE" dirty="0" err="1"/>
              <a:t>Regelras</a:t>
            </a:r>
            <a:r>
              <a:rPr lang="sv-SE" dirty="0"/>
              <a:t> av föreskrifter. Fyllt 20 år, </a:t>
            </a:r>
            <a:r>
              <a:rPr lang="sv-SE" dirty="0" err="1"/>
              <a:t>opiberoende</a:t>
            </a:r>
            <a:r>
              <a:rPr lang="sv-SE" dirty="0"/>
              <a:t> 1 år. Tips från arrangör att slå ihjäl myter. </a:t>
            </a:r>
          </a:p>
        </p:txBody>
      </p:sp>
      <p:sp>
        <p:nvSpPr>
          <p:cNvPr id="4" name="Platshållare för bildnummer 3"/>
          <p:cNvSpPr>
            <a:spLocks noGrp="1"/>
          </p:cNvSpPr>
          <p:nvPr>
            <p:ph type="sldNum" sz="quarter" idx="5"/>
          </p:nvPr>
        </p:nvSpPr>
        <p:spPr/>
        <p:txBody>
          <a:bodyPr/>
          <a:lstStyle/>
          <a:p>
            <a:fld id="{055BFA82-BD73-4185-B828-63168F0B5499}" type="slidenum">
              <a:rPr lang="sv-SE" smtClean="0"/>
              <a:t>2</a:t>
            </a:fld>
            <a:endParaRPr lang="sv-SE"/>
          </a:p>
        </p:txBody>
      </p:sp>
    </p:spTree>
    <p:extLst>
      <p:ext uri="{BB962C8B-B14F-4D97-AF65-F5344CB8AC3E}">
        <p14:creationId xmlns:p14="http://schemas.microsoft.com/office/powerpoint/2010/main" val="1523192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vanligaste myten: Vi delar ut statligt knark. Personer i LARO kan ej räknas som drogfria, går på sjukvårdens droger. Men sanningen= LARO=medicinsk </a:t>
            </a:r>
            <a:r>
              <a:rPr lang="sv-SE" dirty="0" err="1"/>
              <a:t>beh</a:t>
            </a:r>
            <a:r>
              <a:rPr lang="sv-SE" dirty="0"/>
              <a:t> av </a:t>
            </a:r>
            <a:r>
              <a:rPr lang="sv-SE" dirty="0" err="1"/>
              <a:t>opiberoende</a:t>
            </a:r>
            <a:r>
              <a:rPr lang="sv-SE" dirty="0"/>
              <a:t> som tar bort sug och möjliggör rehab,- de lm vi använder ger inget </a:t>
            </a:r>
            <a:r>
              <a:rPr lang="sv-SE" dirty="0" err="1"/>
              <a:t>drogrus</a:t>
            </a:r>
            <a:r>
              <a:rPr lang="sv-SE" dirty="0"/>
              <a:t> när den intas på rätt sätt. Vi vet att våra läkemedel hamnar på den illegala marknaden, ett sätt att komma till rätta med problematiken-&gt;injektioner. </a:t>
            </a:r>
            <a:r>
              <a:rPr lang="sv-SE" dirty="0" err="1"/>
              <a:t>Bup</a:t>
            </a:r>
            <a:r>
              <a:rPr lang="sv-SE" dirty="0"/>
              <a:t> blockerar dessutom av andra </a:t>
            </a:r>
            <a:r>
              <a:rPr lang="sv-SE" dirty="0" err="1"/>
              <a:t>opi</a:t>
            </a:r>
            <a:r>
              <a:rPr lang="sv-SE" dirty="0"/>
              <a:t> och kan på så vis minska risk för överdos. Sammantaget en livräddande och för många livsförändrande behandling – om man får tillgång! </a:t>
            </a:r>
          </a:p>
        </p:txBody>
      </p:sp>
      <p:sp>
        <p:nvSpPr>
          <p:cNvPr id="4" name="Platshållare för bildnummer 3"/>
          <p:cNvSpPr>
            <a:spLocks noGrp="1"/>
          </p:cNvSpPr>
          <p:nvPr>
            <p:ph type="sldNum" sz="quarter" idx="5"/>
          </p:nvPr>
        </p:nvSpPr>
        <p:spPr/>
        <p:txBody>
          <a:bodyPr/>
          <a:lstStyle/>
          <a:p>
            <a:fld id="{055BFA82-BD73-4185-B828-63168F0B5499}" type="slidenum">
              <a:rPr lang="sv-SE" smtClean="0"/>
              <a:t>3</a:t>
            </a:fld>
            <a:endParaRPr lang="sv-SE"/>
          </a:p>
        </p:txBody>
      </p:sp>
    </p:spTree>
    <p:extLst>
      <p:ext uri="{BB962C8B-B14F-4D97-AF65-F5344CB8AC3E}">
        <p14:creationId xmlns:p14="http://schemas.microsoft.com/office/powerpoint/2010/main" val="29035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t>(2021 obs) 5000 med opioidberoende i VGR - 1000 i LARO. Indikerar brister i vår tillgänglighet.</a:t>
            </a:r>
          </a:p>
          <a:p>
            <a:r>
              <a:rPr lang="sv-SE" sz="1800" dirty="0"/>
              <a:t>Man kan även fundera på om den femtedel som lyckas nå oss är de svårast sjuka?</a:t>
            </a:r>
          </a:p>
          <a:p>
            <a:r>
              <a:rPr lang="sv-SE" sz="1800" dirty="0"/>
              <a:t>Det vet vi inte. Detta är en av drivkrafterna till vårt projekt – vi ville öka tillgängligheten till LARO!</a:t>
            </a:r>
          </a:p>
        </p:txBody>
      </p:sp>
      <p:sp>
        <p:nvSpPr>
          <p:cNvPr id="4" name="Platshållare för bildnummer 3"/>
          <p:cNvSpPr>
            <a:spLocks noGrp="1"/>
          </p:cNvSpPr>
          <p:nvPr>
            <p:ph type="sldNum" sz="quarter" idx="5"/>
          </p:nvPr>
        </p:nvSpPr>
        <p:spPr/>
        <p:txBody>
          <a:bodyPr/>
          <a:lstStyle/>
          <a:p>
            <a:fld id="{055BFA82-BD73-4185-B828-63168F0B5499}" type="slidenum">
              <a:rPr lang="sv-SE" smtClean="0"/>
              <a:t>4</a:t>
            </a:fld>
            <a:endParaRPr lang="sv-SE"/>
          </a:p>
        </p:txBody>
      </p:sp>
    </p:spTree>
    <p:extLst>
      <p:ext uri="{BB962C8B-B14F-4D97-AF65-F5344CB8AC3E}">
        <p14:creationId xmlns:p14="http://schemas.microsoft.com/office/powerpoint/2010/main" val="218279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Och så här såg vår idé ut! Med hjälp av en husbil kan vi åka ut och erbjuda </a:t>
            </a:r>
            <a:r>
              <a:rPr lang="sv-SE" dirty="0" err="1"/>
              <a:t>drop</a:t>
            </a:r>
            <a:r>
              <a:rPr lang="sv-SE" dirty="0"/>
              <a:t> in besök för vår målgrupp. Få andra patientgrupper finns samlade på det sätt som en stor del av våra patienter finns. På akutboenden, uppsökarenheter, olika café-verksamheter och annat riktade till målgruppen. Det här har sjukvården chans att dra nytta av.</a:t>
            </a:r>
          </a:p>
        </p:txBody>
      </p:sp>
      <p:sp>
        <p:nvSpPr>
          <p:cNvPr id="4" name="Platshållare för bildnummer 3"/>
          <p:cNvSpPr>
            <a:spLocks noGrp="1"/>
          </p:cNvSpPr>
          <p:nvPr>
            <p:ph type="sldNum" sz="quarter" idx="5"/>
          </p:nvPr>
        </p:nvSpPr>
        <p:spPr/>
        <p:txBody>
          <a:bodyPr/>
          <a:lstStyle/>
          <a:p>
            <a:fld id="{055BFA82-BD73-4185-B828-63168F0B5499}" type="slidenum">
              <a:rPr lang="sv-SE" smtClean="0"/>
              <a:t>5</a:t>
            </a:fld>
            <a:endParaRPr lang="sv-SE"/>
          </a:p>
        </p:txBody>
      </p:sp>
    </p:spTree>
    <p:extLst>
      <p:ext uri="{BB962C8B-B14F-4D97-AF65-F5344CB8AC3E}">
        <p14:creationId xmlns:p14="http://schemas.microsoft.com/office/powerpoint/2010/main" val="113720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ytterligare en enorm fördel med att ta sig till dessa platser – här arbetar ju andra professionella. Boendepersonal, fältarbetare och andra som redan har en relation till patienten –kanske ett förtroende som vi kan dra nytta av. Vi har jobbat hårt på att få till samarbeten med andra verksamheter, vilket gör att vi idag får möjlighet att låna både personal, larm och lokale på de platser vi besöker. Inte bara resurseffektivt utan höjer även kompetensen + möjliggör också ett kunskapsutbyte. </a:t>
            </a:r>
          </a:p>
        </p:txBody>
      </p:sp>
      <p:sp>
        <p:nvSpPr>
          <p:cNvPr id="4" name="Platshållare för bildnummer 3"/>
          <p:cNvSpPr>
            <a:spLocks noGrp="1"/>
          </p:cNvSpPr>
          <p:nvPr>
            <p:ph type="sldNum" sz="quarter" idx="5"/>
          </p:nvPr>
        </p:nvSpPr>
        <p:spPr/>
        <p:txBody>
          <a:bodyPr/>
          <a:lstStyle/>
          <a:p>
            <a:fld id="{055BFA82-BD73-4185-B828-63168F0B5499}" type="slidenum">
              <a:rPr lang="sv-SE" smtClean="0"/>
              <a:t>6</a:t>
            </a:fld>
            <a:endParaRPr lang="sv-SE"/>
          </a:p>
        </p:txBody>
      </p:sp>
    </p:spTree>
    <p:extLst>
      <p:ext uri="{BB962C8B-B14F-4D97-AF65-F5344CB8AC3E}">
        <p14:creationId xmlns:p14="http://schemas.microsoft.com/office/powerpoint/2010/main" val="2326556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055BFA82-BD73-4185-B828-63168F0B5499}" type="slidenum">
              <a:rPr lang="sv-SE" smtClean="0"/>
              <a:t>7</a:t>
            </a:fld>
            <a:endParaRPr lang="sv-SE"/>
          </a:p>
        </p:txBody>
      </p:sp>
    </p:spTree>
    <p:extLst>
      <p:ext uri="{BB962C8B-B14F-4D97-AF65-F5344CB8AC3E}">
        <p14:creationId xmlns:p14="http://schemas.microsoft.com/office/powerpoint/2010/main" val="218784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Testat olika för att hitta fungerande sätt att skapa tillgänglighet:</a:t>
            </a:r>
          </a:p>
        </p:txBody>
      </p:sp>
      <p:sp>
        <p:nvSpPr>
          <p:cNvPr id="4" name="Platshållare för bildnummer 3"/>
          <p:cNvSpPr>
            <a:spLocks noGrp="1"/>
          </p:cNvSpPr>
          <p:nvPr>
            <p:ph type="sldNum" sz="quarter" idx="5"/>
          </p:nvPr>
        </p:nvSpPr>
        <p:spPr/>
        <p:txBody>
          <a:bodyPr/>
          <a:lstStyle/>
          <a:p>
            <a:fld id="{055BFA82-BD73-4185-B828-63168F0B5499}" type="slidenum">
              <a:rPr lang="sv-SE" smtClean="0"/>
              <a:t>9</a:t>
            </a:fld>
            <a:endParaRPr lang="sv-SE"/>
          </a:p>
        </p:txBody>
      </p:sp>
    </p:spTree>
    <p:extLst>
      <p:ext uri="{BB962C8B-B14F-4D97-AF65-F5344CB8AC3E}">
        <p14:creationId xmlns:p14="http://schemas.microsoft.com/office/powerpoint/2010/main" val="43994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började med att besöka verksamheter med en buss. Dyrt, opraktiskt att köra men pedagogiskt! </a:t>
            </a:r>
            <a:r>
              <a:rPr lang="sv-SE" dirty="0" err="1"/>
              <a:t>Su</a:t>
            </a:r>
            <a:r>
              <a:rPr lang="sv-SE" dirty="0"/>
              <a:t> tar sig ut.</a:t>
            </a:r>
          </a:p>
        </p:txBody>
      </p:sp>
      <p:sp>
        <p:nvSpPr>
          <p:cNvPr id="4" name="Platshållare för bildnummer 3"/>
          <p:cNvSpPr>
            <a:spLocks noGrp="1"/>
          </p:cNvSpPr>
          <p:nvPr>
            <p:ph type="sldNum" sz="quarter" idx="5"/>
          </p:nvPr>
        </p:nvSpPr>
        <p:spPr/>
        <p:txBody>
          <a:bodyPr/>
          <a:lstStyle/>
          <a:p>
            <a:fld id="{055BFA82-BD73-4185-B828-63168F0B5499}" type="slidenum">
              <a:rPr lang="sv-SE" smtClean="0"/>
              <a:t>10</a:t>
            </a:fld>
            <a:endParaRPr lang="sv-SE"/>
          </a:p>
        </p:txBody>
      </p:sp>
    </p:spTree>
    <p:extLst>
      <p:ext uri="{BB962C8B-B14F-4D97-AF65-F5344CB8AC3E}">
        <p14:creationId xmlns:p14="http://schemas.microsoft.com/office/powerpoint/2010/main" val="3289567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891539" y="1076643"/>
            <a:ext cx="5737195" cy="2387600"/>
          </a:xfrm>
        </p:spPr>
        <p:txBody>
          <a:bodyPr anchor="b"/>
          <a:lstStyle>
            <a:lvl1pPr algn="l">
              <a:lnSpc>
                <a:spcPct val="100000"/>
              </a:lnSpc>
              <a:defRPr sz="3500" b="1"/>
            </a:lvl1pPr>
          </a:lstStyle>
          <a:p>
            <a:r>
              <a:rPr lang="sv-SE" dirty="0"/>
              <a:t>Klicka för att lägga till rubrik</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885371" y="3761691"/>
            <a:ext cx="5743363" cy="1683433"/>
          </a:xfrm>
        </p:spPr>
        <p:txBody>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för att lägga till underrubrik</a:t>
            </a:r>
          </a:p>
        </p:txBody>
      </p:sp>
      <p:pic>
        <p:nvPicPr>
          <p:cNvPr id="8" name="Logo">
            <a:extLst>
              <a:ext uri="{FF2B5EF4-FFF2-40B4-BE49-F238E27FC236}">
                <a16:creationId xmlns:a16="http://schemas.microsoft.com/office/drawing/2014/main" id="{DF4C8F7D-7A28-CB63-79C6-C812735D65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1200" y="5865091"/>
            <a:ext cx="3012214" cy="621431"/>
          </a:xfrm>
          <a:prstGeom prst="rect">
            <a:avLst/>
          </a:prstGeom>
        </p:spPr>
      </p:pic>
      <p:sp>
        <p:nvSpPr>
          <p:cNvPr id="10" name="Rektangel: ett hörn rundat 9">
            <a:extLst>
              <a:ext uri="{FF2B5EF4-FFF2-40B4-BE49-F238E27FC236}">
                <a16:creationId xmlns:a16="http://schemas.microsoft.com/office/drawing/2014/main" id="{7E61D836-2BE6-1C11-FBD1-3BB4D68DD0CA}"/>
              </a:ext>
              <a:ext uri="{C183D7F6-B498-43B3-948B-1728B52AA6E4}">
                <adec:decorative xmlns:adec="http://schemas.microsoft.com/office/drawing/2017/decorative" val="1"/>
              </a:ext>
            </a:extLst>
          </p:cNvPr>
          <p:cNvSpPr>
            <a:spLocks/>
          </p:cNvSpPr>
          <p:nvPr userDrawn="1"/>
        </p:nvSpPr>
        <p:spPr>
          <a:xfrm>
            <a:off x="7517606" y="1400174"/>
            <a:ext cx="1422400" cy="2028821"/>
          </a:xfrm>
          <a:prstGeom prst="round1Rect">
            <a:avLst>
              <a:gd name="adj" fmla="val 383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ett hörn rundat 10">
            <a:extLst>
              <a:ext uri="{FF2B5EF4-FFF2-40B4-BE49-F238E27FC236}">
                <a16:creationId xmlns:a16="http://schemas.microsoft.com/office/drawing/2014/main" id="{D021E843-F0CA-3668-937E-991E960076AB}"/>
              </a:ext>
              <a:ext uri="{C183D7F6-B498-43B3-948B-1728B52AA6E4}">
                <adec:decorative xmlns:adec="http://schemas.microsoft.com/office/drawing/2017/decorative" val="1"/>
              </a:ext>
            </a:extLst>
          </p:cNvPr>
          <p:cNvSpPr>
            <a:spLocks/>
          </p:cNvSpPr>
          <p:nvPr userDrawn="1"/>
        </p:nvSpPr>
        <p:spPr>
          <a:xfrm rot="10800000" flipH="1">
            <a:off x="7517606" y="380998"/>
            <a:ext cx="1422400" cy="101917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ktangel: ett hörn rundat 20">
            <a:extLst>
              <a:ext uri="{FF2B5EF4-FFF2-40B4-BE49-F238E27FC236}">
                <a16:creationId xmlns:a16="http://schemas.microsoft.com/office/drawing/2014/main" id="{2779E0F7-FC36-DC8B-F70D-E1EB4B4317B7}"/>
              </a:ext>
              <a:ext uri="{C183D7F6-B498-43B3-948B-1728B52AA6E4}">
                <adec:decorative xmlns:adec="http://schemas.microsoft.com/office/drawing/2017/decorative" val="1"/>
              </a:ext>
            </a:extLst>
          </p:cNvPr>
          <p:cNvSpPr>
            <a:spLocks/>
          </p:cNvSpPr>
          <p:nvPr userDrawn="1"/>
        </p:nvSpPr>
        <p:spPr>
          <a:xfrm rot="10800000" flipH="1">
            <a:off x="8940005" y="3428996"/>
            <a:ext cx="1439467" cy="2036754"/>
          </a:xfrm>
          <a:prstGeom prst="round1Rect">
            <a:avLst>
              <a:gd name="adj" fmla="val 373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Rektangel: ett hörn rundat 21">
            <a:extLst>
              <a:ext uri="{FF2B5EF4-FFF2-40B4-BE49-F238E27FC236}">
                <a16:creationId xmlns:a16="http://schemas.microsoft.com/office/drawing/2014/main" id="{9DC97AAD-37E8-82F9-3999-4634B50843D1}"/>
              </a:ext>
              <a:ext uri="{C183D7F6-B498-43B3-948B-1728B52AA6E4}">
                <adec:decorative xmlns:adec="http://schemas.microsoft.com/office/drawing/2017/decorative" val="1"/>
              </a:ext>
            </a:extLst>
          </p:cNvPr>
          <p:cNvSpPr>
            <a:spLocks/>
          </p:cNvSpPr>
          <p:nvPr userDrawn="1"/>
        </p:nvSpPr>
        <p:spPr>
          <a:xfrm rot="10800000" flipH="1" flipV="1">
            <a:off x="10350074" y="5465756"/>
            <a:ext cx="1419222" cy="1020766"/>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3" name="Rektangel: ett hörn rundat 22">
            <a:extLst>
              <a:ext uri="{FF2B5EF4-FFF2-40B4-BE49-F238E27FC236}">
                <a16:creationId xmlns:a16="http://schemas.microsoft.com/office/drawing/2014/main" id="{262A45B3-FC56-5A48-E32E-99E82C5AB24A}"/>
              </a:ext>
              <a:ext uri="{C183D7F6-B498-43B3-948B-1728B52AA6E4}">
                <adec:decorative xmlns:adec="http://schemas.microsoft.com/office/drawing/2017/decorative" val="1"/>
              </a:ext>
            </a:extLst>
          </p:cNvPr>
          <p:cNvSpPr>
            <a:spLocks/>
          </p:cNvSpPr>
          <p:nvPr userDrawn="1"/>
        </p:nvSpPr>
        <p:spPr>
          <a:xfrm rot="10800000" flipH="1">
            <a:off x="7517606" y="3428997"/>
            <a:ext cx="1422400" cy="1019175"/>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4" name="Rektangel: ett hörn rundat 23">
            <a:extLst>
              <a:ext uri="{FF2B5EF4-FFF2-40B4-BE49-F238E27FC236}">
                <a16:creationId xmlns:a16="http://schemas.microsoft.com/office/drawing/2014/main" id="{5BD28DEE-ADA6-15DB-766D-492D1DE78EF9}"/>
              </a:ext>
              <a:ext uri="{C183D7F6-B498-43B3-948B-1728B52AA6E4}">
                <adec:decorative xmlns:adec="http://schemas.microsoft.com/office/drawing/2017/decorative" val="1"/>
              </a:ext>
            </a:extLst>
          </p:cNvPr>
          <p:cNvSpPr>
            <a:spLocks/>
          </p:cNvSpPr>
          <p:nvPr userDrawn="1"/>
        </p:nvSpPr>
        <p:spPr>
          <a:xfrm rot="10800000" flipH="1">
            <a:off x="7517606" y="4448166"/>
            <a:ext cx="1422400" cy="2038355"/>
          </a:xfrm>
          <a:prstGeom prst="round1Rect">
            <a:avLst>
              <a:gd name="adj" fmla="val 399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Rektangel: ett hörn rundat 24">
            <a:extLst>
              <a:ext uri="{FF2B5EF4-FFF2-40B4-BE49-F238E27FC236}">
                <a16:creationId xmlns:a16="http://schemas.microsoft.com/office/drawing/2014/main" id="{5A1DBF60-A901-55C1-FAE0-9D2BFA62C83E}"/>
              </a:ext>
              <a:ext uri="{C183D7F6-B498-43B3-948B-1728B52AA6E4}">
                <adec:decorative xmlns:adec="http://schemas.microsoft.com/office/drawing/2017/decorative" val="1"/>
              </a:ext>
            </a:extLst>
          </p:cNvPr>
          <p:cNvSpPr>
            <a:spLocks/>
          </p:cNvSpPr>
          <p:nvPr userDrawn="1"/>
        </p:nvSpPr>
        <p:spPr>
          <a:xfrm flipH="1">
            <a:off x="10379475" y="3428999"/>
            <a:ext cx="1422000" cy="2036754"/>
          </a:xfrm>
          <a:prstGeom prst="round1Rect">
            <a:avLst>
              <a:gd name="adj" fmla="val 383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Rektangel: ett hörn rundat 25">
            <a:extLst>
              <a:ext uri="{FF2B5EF4-FFF2-40B4-BE49-F238E27FC236}">
                <a16:creationId xmlns:a16="http://schemas.microsoft.com/office/drawing/2014/main" id="{21E11914-6E9E-9412-96FA-D0BE87BBB319}"/>
              </a:ext>
              <a:ext uri="{C183D7F6-B498-43B3-948B-1728B52AA6E4}">
                <adec:decorative xmlns:adec="http://schemas.microsoft.com/office/drawing/2017/decorative" val="1"/>
              </a:ext>
            </a:extLst>
          </p:cNvPr>
          <p:cNvSpPr>
            <a:spLocks/>
          </p:cNvSpPr>
          <p:nvPr userDrawn="1"/>
        </p:nvSpPr>
        <p:spPr>
          <a:xfrm rot="10800000" flipV="1">
            <a:off x="8936830" y="5465754"/>
            <a:ext cx="1442643" cy="1020767"/>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Frihandsfigur: Form 27">
            <a:extLst>
              <a:ext uri="{FF2B5EF4-FFF2-40B4-BE49-F238E27FC236}">
                <a16:creationId xmlns:a16="http://schemas.microsoft.com/office/drawing/2014/main" id="{068474CD-0AF3-5001-F209-6782DA68FC1B}"/>
              </a:ext>
              <a:ext uri="{C183D7F6-B498-43B3-948B-1728B52AA6E4}">
                <adec:decorative xmlns:adec="http://schemas.microsoft.com/office/drawing/2017/decorative" val="1"/>
              </a:ext>
            </a:extLst>
          </p:cNvPr>
          <p:cNvSpPr/>
          <p:nvPr userDrawn="1"/>
        </p:nvSpPr>
        <p:spPr>
          <a:xfrm>
            <a:off x="8936831" y="380997"/>
            <a:ext cx="2867819" cy="3048000"/>
          </a:xfrm>
          <a:custGeom>
            <a:avLst/>
            <a:gdLst>
              <a:gd name="connsiteX0" fmla="*/ 0 w 2867819"/>
              <a:gd name="connsiteY0" fmla="*/ 0 h 3048000"/>
              <a:gd name="connsiteX1" fmla="*/ 2867819 w 2867819"/>
              <a:gd name="connsiteY1" fmla="*/ 0 h 3048000"/>
              <a:gd name="connsiteX2" fmla="*/ 2867819 w 2867819"/>
              <a:gd name="connsiteY2" fmla="*/ 3048000 h 3048000"/>
              <a:gd name="connsiteX3" fmla="*/ 567857 w 2867819"/>
              <a:gd name="connsiteY3" fmla="*/ 3048000 h 3048000"/>
              <a:gd name="connsiteX4" fmla="*/ 0 w 2867819"/>
              <a:gd name="connsiteY4" fmla="*/ 2480143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19" h="3048000">
                <a:moveTo>
                  <a:pt x="0" y="0"/>
                </a:moveTo>
                <a:lnTo>
                  <a:pt x="2867819" y="0"/>
                </a:lnTo>
                <a:lnTo>
                  <a:pt x="2867819" y="3048000"/>
                </a:lnTo>
                <a:lnTo>
                  <a:pt x="567857" y="3048000"/>
                </a:lnTo>
                <a:cubicBezTo>
                  <a:pt x="254238" y="3048000"/>
                  <a:pt x="0" y="2793762"/>
                  <a:pt x="0" y="24801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6" name="Platshållare för datum 5">
            <a:extLst>
              <a:ext uri="{FF2B5EF4-FFF2-40B4-BE49-F238E27FC236}">
                <a16:creationId xmlns:a16="http://schemas.microsoft.com/office/drawing/2014/main" id="{30EAE83A-8325-0375-6F9F-906487EE9F55}"/>
              </a:ext>
            </a:extLst>
          </p:cNvPr>
          <p:cNvSpPr>
            <a:spLocks noGrp="1"/>
          </p:cNvSpPr>
          <p:nvPr>
            <p:ph type="dt" sz="half" idx="10"/>
          </p:nvPr>
        </p:nvSpPr>
        <p:spPr/>
        <p:txBody>
          <a:bodyPr/>
          <a:lstStyle/>
          <a:p>
            <a:fld id="{5E3A550C-F865-4F24-A199-8327E2BCB957}" type="datetime1">
              <a:rPr lang="sv-SE" smtClean="0"/>
              <a:t>2025-08-27</a:t>
            </a:fld>
            <a:endParaRPr lang="sv-SE"/>
          </a:p>
        </p:txBody>
      </p:sp>
    </p:spTree>
    <p:extLst>
      <p:ext uri="{BB962C8B-B14F-4D97-AF65-F5344CB8AC3E}">
        <p14:creationId xmlns:p14="http://schemas.microsoft.com/office/powerpoint/2010/main" val="166795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vart logo två logotyper">
    <p:spTree>
      <p:nvGrpSpPr>
        <p:cNvPr id="1" name=""/>
        <p:cNvGrpSpPr/>
        <p:nvPr/>
      </p:nvGrpSpPr>
      <p:grpSpPr>
        <a:xfrm>
          <a:off x="0" y="0"/>
          <a:ext cx="0" cy="0"/>
          <a:chOff x="0" y="0"/>
          <a:chExt cx="0" cy="0"/>
        </a:xfrm>
      </p:grpSpPr>
      <p:pic>
        <p:nvPicPr>
          <p:cNvPr id="7" name="Bildobjekt 6" descr="En bild som visar logotyp, Grafik, symbol, design&#10;&#10;AI-genererat innehåll kan vara felaktigt.">
            <a:extLst>
              <a:ext uri="{FF2B5EF4-FFF2-40B4-BE49-F238E27FC236}">
                <a16:creationId xmlns:a16="http://schemas.microsoft.com/office/drawing/2014/main" id="{CCCF9FAF-8C99-0F87-DF81-92F906F555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7471" y="3292114"/>
            <a:ext cx="2465468" cy="2310496"/>
          </a:xfrm>
          <a:prstGeom prst="rect">
            <a:avLst/>
          </a:prstGeom>
        </p:spPr>
      </p:pic>
      <p:pic>
        <p:nvPicPr>
          <p:cNvPr id="6" name="Logo" descr="Logotyp Västra Götalandsregionen">
            <a:extLst>
              <a:ext uri="{FF2B5EF4-FFF2-40B4-BE49-F238E27FC236}">
                <a16:creationId xmlns:a16="http://schemas.microsoft.com/office/drawing/2014/main" id="{87B505C0-88C7-6B61-6D26-939E8B8635F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0665" y="6023095"/>
            <a:ext cx="2948000" cy="525386"/>
          </a:xfrm>
          <a:prstGeom prst="rect">
            <a:avLst/>
          </a:prstGeom>
        </p:spPr>
      </p:pic>
      <p:sp>
        <p:nvSpPr>
          <p:cNvPr id="3" name="textruta 2">
            <a:extLst>
              <a:ext uri="{FF2B5EF4-FFF2-40B4-BE49-F238E27FC236}">
                <a16:creationId xmlns:a16="http://schemas.microsoft.com/office/drawing/2014/main" id="{10972ADB-1279-9136-428C-E9BC4FDDB28D}"/>
              </a:ext>
            </a:extLst>
          </p:cNvPr>
          <p:cNvSpPr txBox="1"/>
          <p:nvPr userDrawn="1"/>
        </p:nvSpPr>
        <p:spPr>
          <a:xfrm>
            <a:off x="998066" y="2571408"/>
            <a:ext cx="10608236" cy="507831"/>
          </a:xfrm>
          <a:prstGeom prst="rect">
            <a:avLst/>
          </a:prstGeom>
          <a:noFill/>
        </p:spPr>
        <p:txBody>
          <a:bodyPr wrap="square" lIns="0" tIns="0" rIns="0" bIns="0" rtlCol="0">
            <a:spAutoFit/>
          </a:bodyPr>
          <a:lstStyle/>
          <a:p>
            <a:pPr algn="l" rtl="0" fontAlgn="base"/>
            <a:r>
              <a:rPr lang="sv-SE" sz="3300" b="0" i="0" u="none" strike="noStrike" dirty="0">
                <a:solidFill>
                  <a:srgbClr val="000000"/>
                </a:solidFill>
                <a:effectLst/>
                <a:latin typeface="+mj-lt"/>
              </a:rPr>
              <a:t>Med finansiering från Innovationsfonden i VGR</a:t>
            </a:r>
            <a:r>
              <a:rPr lang="sv-SE" sz="3300" b="0" i="0" dirty="0">
                <a:solidFill>
                  <a:srgbClr val="000000"/>
                </a:solidFill>
                <a:effectLst/>
                <a:latin typeface="+mj-lt"/>
              </a:rPr>
              <a:t>​</a:t>
            </a:r>
          </a:p>
        </p:txBody>
      </p:sp>
    </p:spTree>
    <p:extLst>
      <p:ext uri="{BB962C8B-B14F-4D97-AF65-F5344CB8AC3E}">
        <p14:creationId xmlns:p14="http://schemas.microsoft.com/office/powerpoint/2010/main" val="3391502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med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891539" y="1076643"/>
            <a:ext cx="5737196" cy="2387600"/>
          </a:xfrm>
        </p:spPr>
        <p:txBody>
          <a:bodyPr anchor="b"/>
          <a:lstStyle>
            <a:lvl1pPr algn="l">
              <a:lnSpc>
                <a:spcPct val="100000"/>
              </a:lnSpc>
              <a:defRPr sz="3500" b="1"/>
            </a:lvl1pPr>
          </a:lstStyle>
          <a:p>
            <a:r>
              <a:rPr lang="sv-SE" dirty="0"/>
              <a:t>Klicka för att lägga till rubrik</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885372" y="3761691"/>
            <a:ext cx="5737196" cy="1683433"/>
          </a:xfrm>
        </p:spPr>
        <p:txBody>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för att lägga till underrubrik</a:t>
            </a:r>
          </a:p>
        </p:txBody>
      </p:sp>
      <p:sp>
        <p:nvSpPr>
          <p:cNvPr id="27" name="Platshållare för bild 26">
            <a:extLst>
              <a:ext uri="{FF2B5EF4-FFF2-40B4-BE49-F238E27FC236}">
                <a16:creationId xmlns:a16="http://schemas.microsoft.com/office/drawing/2014/main" id="{B7586333-1D24-C4E6-41D4-F849486C4252}"/>
              </a:ext>
            </a:extLst>
          </p:cNvPr>
          <p:cNvSpPr>
            <a:spLocks noGrp="1"/>
          </p:cNvSpPr>
          <p:nvPr>
            <p:ph type="pic" sz="quarter" idx="13"/>
          </p:nvPr>
        </p:nvSpPr>
        <p:spPr>
          <a:xfrm>
            <a:off x="8936831" y="380998"/>
            <a:ext cx="2867819" cy="3048000"/>
          </a:xfrm>
          <a:custGeom>
            <a:avLst/>
            <a:gdLst>
              <a:gd name="connsiteX0" fmla="*/ 0 w 2867819"/>
              <a:gd name="connsiteY0" fmla="*/ 0 h 3048000"/>
              <a:gd name="connsiteX1" fmla="*/ 2867819 w 2867819"/>
              <a:gd name="connsiteY1" fmla="*/ 0 h 3048000"/>
              <a:gd name="connsiteX2" fmla="*/ 2867819 w 2867819"/>
              <a:gd name="connsiteY2" fmla="*/ 3048000 h 3048000"/>
              <a:gd name="connsiteX3" fmla="*/ 567857 w 2867819"/>
              <a:gd name="connsiteY3" fmla="*/ 3048000 h 3048000"/>
              <a:gd name="connsiteX4" fmla="*/ 0 w 2867819"/>
              <a:gd name="connsiteY4" fmla="*/ 2480143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19" h="3048000">
                <a:moveTo>
                  <a:pt x="0" y="0"/>
                </a:moveTo>
                <a:lnTo>
                  <a:pt x="2867819" y="0"/>
                </a:lnTo>
                <a:lnTo>
                  <a:pt x="2867819" y="3048000"/>
                </a:lnTo>
                <a:lnTo>
                  <a:pt x="567857" y="3048000"/>
                </a:lnTo>
                <a:cubicBezTo>
                  <a:pt x="254238" y="3048000"/>
                  <a:pt x="0" y="2793762"/>
                  <a:pt x="0" y="2480143"/>
                </a:cubicBezTo>
                <a:close/>
              </a:path>
            </a:pathLst>
          </a:custGeom>
          <a:solidFill>
            <a:schemeClr val="accent2"/>
          </a:solidFill>
        </p:spPr>
        <p:txBody>
          <a:bodyPr wrap="square">
            <a:noAutofit/>
          </a:bodyPr>
          <a:lstStyle>
            <a:lvl1pPr marL="0" indent="0">
              <a:buNone/>
              <a:defRPr/>
            </a:lvl1pPr>
          </a:lstStyle>
          <a:p>
            <a:r>
              <a:rPr lang="sv-SE"/>
              <a:t>Klicka på ikonen för att lägga till en bild</a:t>
            </a:r>
            <a:endParaRPr lang="sv-SE" dirty="0"/>
          </a:p>
        </p:txBody>
      </p:sp>
      <p:sp>
        <p:nvSpPr>
          <p:cNvPr id="12" name="Rektangel: ett hörn rundat 11">
            <a:extLst>
              <a:ext uri="{FF2B5EF4-FFF2-40B4-BE49-F238E27FC236}">
                <a16:creationId xmlns:a16="http://schemas.microsoft.com/office/drawing/2014/main" id="{C20FB8AD-B642-E1E6-AC0D-E4A862F9B55D}"/>
              </a:ext>
              <a:ext uri="{C183D7F6-B498-43B3-948B-1728B52AA6E4}">
                <adec:decorative xmlns:adec="http://schemas.microsoft.com/office/drawing/2017/decorative" val="1"/>
              </a:ext>
            </a:extLst>
          </p:cNvPr>
          <p:cNvSpPr>
            <a:spLocks/>
          </p:cNvSpPr>
          <p:nvPr userDrawn="1"/>
        </p:nvSpPr>
        <p:spPr>
          <a:xfrm>
            <a:off x="7517606" y="1400174"/>
            <a:ext cx="1422400" cy="2028821"/>
          </a:xfrm>
          <a:prstGeom prst="round1Rect">
            <a:avLst>
              <a:gd name="adj" fmla="val 383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Rektangel: ett hörn rundat 12">
            <a:extLst>
              <a:ext uri="{FF2B5EF4-FFF2-40B4-BE49-F238E27FC236}">
                <a16:creationId xmlns:a16="http://schemas.microsoft.com/office/drawing/2014/main" id="{B1925CA5-50D6-AB2F-5E1C-EACB82AD2605}"/>
              </a:ext>
              <a:ext uri="{C183D7F6-B498-43B3-948B-1728B52AA6E4}">
                <adec:decorative xmlns:adec="http://schemas.microsoft.com/office/drawing/2017/decorative" val="1"/>
              </a:ext>
            </a:extLst>
          </p:cNvPr>
          <p:cNvSpPr>
            <a:spLocks/>
          </p:cNvSpPr>
          <p:nvPr userDrawn="1"/>
        </p:nvSpPr>
        <p:spPr>
          <a:xfrm rot="10800000" flipH="1">
            <a:off x="7517606" y="380998"/>
            <a:ext cx="1422400" cy="101917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ett hörn rundat 13">
            <a:extLst>
              <a:ext uri="{FF2B5EF4-FFF2-40B4-BE49-F238E27FC236}">
                <a16:creationId xmlns:a16="http://schemas.microsoft.com/office/drawing/2014/main" id="{369C8F7C-E029-246E-DEFE-A2F38501997B}"/>
              </a:ext>
              <a:ext uri="{C183D7F6-B498-43B3-948B-1728B52AA6E4}">
                <adec:decorative xmlns:adec="http://schemas.microsoft.com/office/drawing/2017/decorative" val="1"/>
              </a:ext>
            </a:extLst>
          </p:cNvPr>
          <p:cNvSpPr>
            <a:spLocks/>
          </p:cNvSpPr>
          <p:nvPr userDrawn="1"/>
        </p:nvSpPr>
        <p:spPr>
          <a:xfrm rot="10800000" flipH="1">
            <a:off x="8940005" y="3428996"/>
            <a:ext cx="1439467" cy="2036754"/>
          </a:xfrm>
          <a:prstGeom prst="round1Rect">
            <a:avLst>
              <a:gd name="adj" fmla="val 373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ktangel: ett hörn rundat 14">
            <a:extLst>
              <a:ext uri="{FF2B5EF4-FFF2-40B4-BE49-F238E27FC236}">
                <a16:creationId xmlns:a16="http://schemas.microsoft.com/office/drawing/2014/main" id="{6A1C4870-0798-1888-787F-386EAC4D3723}"/>
              </a:ext>
              <a:ext uri="{C183D7F6-B498-43B3-948B-1728B52AA6E4}">
                <adec:decorative xmlns:adec="http://schemas.microsoft.com/office/drawing/2017/decorative" val="1"/>
              </a:ext>
            </a:extLst>
          </p:cNvPr>
          <p:cNvSpPr>
            <a:spLocks/>
          </p:cNvSpPr>
          <p:nvPr userDrawn="1"/>
        </p:nvSpPr>
        <p:spPr>
          <a:xfrm rot="10800000" flipH="1" flipV="1">
            <a:off x="10382253" y="5465755"/>
            <a:ext cx="1419222" cy="1020766"/>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ktangel: ett hörn rundat 15">
            <a:extLst>
              <a:ext uri="{FF2B5EF4-FFF2-40B4-BE49-F238E27FC236}">
                <a16:creationId xmlns:a16="http://schemas.microsoft.com/office/drawing/2014/main" id="{FD86D645-4C70-7686-CEDC-C3F7E248E0F4}"/>
              </a:ext>
              <a:ext uri="{C183D7F6-B498-43B3-948B-1728B52AA6E4}">
                <adec:decorative xmlns:adec="http://schemas.microsoft.com/office/drawing/2017/decorative" val="1"/>
              </a:ext>
            </a:extLst>
          </p:cNvPr>
          <p:cNvSpPr>
            <a:spLocks/>
          </p:cNvSpPr>
          <p:nvPr userDrawn="1"/>
        </p:nvSpPr>
        <p:spPr>
          <a:xfrm rot="10800000" flipH="1">
            <a:off x="7517606" y="3428997"/>
            <a:ext cx="1422400" cy="1019175"/>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ett hörn rundat 16">
            <a:extLst>
              <a:ext uri="{FF2B5EF4-FFF2-40B4-BE49-F238E27FC236}">
                <a16:creationId xmlns:a16="http://schemas.microsoft.com/office/drawing/2014/main" id="{31C76949-D02B-332F-5982-22F450E45AEB}"/>
              </a:ext>
              <a:ext uri="{C183D7F6-B498-43B3-948B-1728B52AA6E4}">
                <adec:decorative xmlns:adec="http://schemas.microsoft.com/office/drawing/2017/decorative" val="1"/>
              </a:ext>
            </a:extLst>
          </p:cNvPr>
          <p:cNvSpPr>
            <a:spLocks/>
          </p:cNvSpPr>
          <p:nvPr userDrawn="1"/>
        </p:nvSpPr>
        <p:spPr>
          <a:xfrm rot="10800000" flipH="1">
            <a:off x="7517606" y="4448166"/>
            <a:ext cx="1422400" cy="2038355"/>
          </a:xfrm>
          <a:prstGeom prst="round1Rect">
            <a:avLst>
              <a:gd name="adj" fmla="val 399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Rektangel: ett hörn rundat 17">
            <a:extLst>
              <a:ext uri="{FF2B5EF4-FFF2-40B4-BE49-F238E27FC236}">
                <a16:creationId xmlns:a16="http://schemas.microsoft.com/office/drawing/2014/main" id="{322ACDAC-1D12-98AB-7D77-C6C8ED0E6BB3}"/>
              </a:ext>
              <a:ext uri="{C183D7F6-B498-43B3-948B-1728B52AA6E4}">
                <adec:decorative xmlns:adec="http://schemas.microsoft.com/office/drawing/2017/decorative" val="1"/>
              </a:ext>
            </a:extLst>
          </p:cNvPr>
          <p:cNvSpPr>
            <a:spLocks/>
          </p:cNvSpPr>
          <p:nvPr userDrawn="1"/>
        </p:nvSpPr>
        <p:spPr>
          <a:xfrm flipH="1">
            <a:off x="10379475" y="3428999"/>
            <a:ext cx="1422000" cy="2036754"/>
          </a:xfrm>
          <a:prstGeom prst="round1Rect">
            <a:avLst>
              <a:gd name="adj" fmla="val 383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ektangel: ett hörn rundat 18">
            <a:extLst>
              <a:ext uri="{FF2B5EF4-FFF2-40B4-BE49-F238E27FC236}">
                <a16:creationId xmlns:a16="http://schemas.microsoft.com/office/drawing/2014/main" id="{078779E6-AB64-0FE7-3DCA-5727138EC16E}"/>
              </a:ext>
              <a:ext uri="{C183D7F6-B498-43B3-948B-1728B52AA6E4}">
                <adec:decorative xmlns:adec="http://schemas.microsoft.com/office/drawing/2017/decorative" val="1"/>
              </a:ext>
            </a:extLst>
          </p:cNvPr>
          <p:cNvSpPr>
            <a:spLocks/>
          </p:cNvSpPr>
          <p:nvPr userDrawn="1"/>
        </p:nvSpPr>
        <p:spPr>
          <a:xfrm rot="10800000" flipV="1">
            <a:off x="8936830" y="5465754"/>
            <a:ext cx="1442643" cy="1020767"/>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AA71F2BA-C943-46F6-00FD-63E44941990B}"/>
              </a:ext>
            </a:extLst>
          </p:cNvPr>
          <p:cNvSpPr txBox="1"/>
          <p:nvPr userDrawn="1"/>
        </p:nvSpPr>
        <p:spPr>
          <a:xfrm>
            <a:off x="704895" y="6466008"/>
            <a:ext cx="695282" cy="276999"/>
          </a:xfrm>
          <a:prstGeom prst="rect">
            <a:avLst/>
          </a:prstGeom>
          <a:noFill/>
        </p:spPr>
        <p:txBody>
          <a:bodyPr wrap="square" lIns="0" tIns="0" rIns="0" bIns="0" rtlCol="0">
            <a:spAutoFit/>
          </a:bodyPr>
          <a:lstStyle/>
          <a:p>
            <a:pPr algn="l"/>
            <a:r>
              <a:rPr lang="sv-SE">
                <a:solidFill>
                  <a:schemeClr val="bg1"/>
                </a:solidFill>
              </a:rPr>
              <a:t>TEst</a:t>
            </a:r>
            <a:endParaRPr lang="sv-SE" dirty="0">
              <a:solidFill>
                <a:schemeClr val="bg1"/>
              </a:solidFill>
            </a:endParaRPr>
          </a:p>
        </p:txBody>
      </p:sp>
      <p:sp>
        <p:nvSpPr>
          <p:cNvPr id="7" name="Platshållare för datum 6">
            <a:extLst>
              <a:ext uri="{FF2B5EF4-FFF2-40B4-BE49-F238E27FC236}">
                <a16:creationId xmlns:a16="http://schemas.microsoft.com/office/drawing/2014/main" id="{C4CBFC51-E299-C1C6-C259-2EC78776D974}"/>
              </a:ext>
            </a:extLst>
          </p:cNvPr>
          <p:cNvSpPr>
            <a:spLocks noGrp="1"/>
          </p:cNvSpPr>
          <p:nvPr>
            <p:ph type="dt" sz="half" idx="14"/>
          </p:nvPr>
        </p:nvSpPr>
        <p:spPr/>
        <p:txBody>
          <a:bodyPr/>
          <a:lstStyle/>
          <a:p>
            <a:fld id="{6D598AF4-8416-41AC-A4B8-8AA2F78027DE}" type="datetime1">
              <a:rPr lang="sv-SE" smtClean="0"/>
              <a:t>2025-08-27</a:t>
            </a:fld>
            <a:endParaRPr lang="sv-SE"/>
          </a:p>
        </p:txBody>
      </p:sp>
      <p:pic>
        <p:nvPicPr>
          <p:cNvPr id="8" name="Logo">
            <a:extLst>
              <a:ext uri="{FF2B5EF4-FFF2-40B4-BE49-F238E27FC236}">
                <a16:creationId xmlns:a16="http://schemas.microsoft.com/office/drawing/2014/main" id="{8198E92E-CAA4-9C08-9C89-4029C21440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1200" y="5865091"/>
            <a:ext cx="3012214" cy="621431"/>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tartbild enfärgad">
    <p:spTree>
      <p:nvGrpSpPr>
        <p:cNvPr id="1" name=""/>
        <p:cNvGrpSpPr/>
        <p:nvPr/>
      </p:nvGrpSpPr>
      <p:grpSpPr>
        <a:xfrm>
          <a:off x="0" y="0"/>
          <a:ext cx="0" cy="0"/>
          <a:chOff x="0" y="0"/>
          <a:chExt cx="0" cy="0"/>
        </a:xfrm>
      </p:grpSpPr>
      <p:sp>
        <p:nvSpPr>
          <p:cNvPr id="9" name="Rektangel: ett hörn rundat 8">
            <a:extLst>
              <a:ext uri="{FF2B5EF4-FFF2-40B4-BE49-F238E27FC236}">
                <a16:creationId xmlns:a16="http://schemas.microsoft.com/office/drawing/2014/main" id="{0BA287CB-7B49-DD6D-11A1-EE0677F3EDC5}"/>
              </a:ext>
              <a:ext uri="{C183D7F6-B498-43B3-948B-1728B52AA6E4}">
                <adec:decorative xmlns:adec="http://schemas.microsoft.com/office/drawing/2017/decorative" val="1"/>
              </a:ext>
            </a:extLst>
          </p:cNvPr>
          <p:cNvSpPr/>
          <p:nvPr userDrawn="1"/>
        </p:nvSpPr>
        <p:spPr bwMode="black">
          <a:xfrm flipV="1">
            <a:off x="389466" y="380999"/>
            <a:ext cx="11413068" cy="6099176"/>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bwMode="white">
          <a:xfrm>
            <a:off x="1092200" y="1752600"/>
            <a:ext cx="10007600" cy="1614312"/>
          </a:xfrm>
        </p:spPr>
        <p:txBody>
          <a:bodyPr anchor="b"/>
          <a:lstStyle>
            <a:lvl1pPr algn="ctr">
              <a:defRPr sz="3500" b="1">
                <a:solidFill>
                  <a:schemeClr val="bg1"/>
                </a:solidFill>
              </a:defRPr>
            </a:lvl1pPr>
          </a:lstStyle>
          <a:p>
            <a:r>
              <a:rPr lang="sv-SE" dirty="0"/>
              <a:t>Klicka för att lägga till rubrik</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bwMode="white">
          <a:xfrm>
            <a:off x="1092200" y="3612268"/>
            <a:ext cx="10024267" cy="1500187"/>
          </a:xfrm>
        </p:spPr>
        <p:txBody>
          <a:bodyPr/>
          <a:lstStyle>
            <a:lvl1pPr marL="0" indent="0" algn="ctr">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för att lägga till underrubrik</a:t>
            </a:r>
          </a:p>
        </p:txBody>
      </p:sp>
      <p:sp>
        <p:nvSpPr>
          <p:cNvPr id="6" name="Platshållare för datum 5">
            <a:extLst>
              <a:ext uri="{FF2B5EF4-FFF2-40B4-BE49-F238E27FC236}">
                <a16:creationId xmlns:a16="http://schemas.microsoft.com/office/drawing/2014/main" id="{DBF08389-4E2E-AF65-054E-C982BA7B587E}"/>
              </a:ext>
            </a:extLst>
          </p:cNvPr>
          <p:cNvSpPr>
            <a:spLocks noGrp="1"/>
          </p:cNvSpPr>
          <p:nvPr>
            <p:ph type="dt" sz="half" idx="10"/>
          </p:nvPr>
        </p:nvSpPr>
        <p:spPr/>
        <p:txBody>
          <a:bodyPr/>
          <a:lstStyle/>
          <a:p>
            <a:fld id="{D6DB0435-4108-4DA5-B871-C88C3C6BBB94}" type="datetime1">
              <a:rPr lang="sv-SE" smtClean="0"/>
              <a:t>2025-08-27</a:t>
            </a:fld>
            <a:endParaRPr lang="sv-SE"/>
          </a:p>
        </p:txBody>
      </p:sp>
      <p:sp>
        <p:nvSpPr>
          <p:cNvPr id="7" name="Platshållare för sidfot 6">
            <a:extLst>
              <a:ext uri="{FF2B5EF4-FFF2-40B4-BE49-F238E27FC236}">
                <a16:creationId xmlns:a16="http://schemas.microsoft.com/office/drawing/2014/main" id="{0A5E5F6E-C97D-A4DC-263A-27783D57B08B}"/>
              </a:ext>
            </a:extLst>
          </p:cNvPr>
          <p:cNvSpPr>
            <a:spLocks noGrp="1"/>
          </p:cNvSpPr>
          <p:nvPr>
            <p:ph type="ftr" sz="quarter" idx="11"/>
          </p:nvPr>
        </p:nvSpPr>
        <p:spPr/>
        <p:txBody>
          <a:bodyPr/>
          <a:lstStyle/>
          <a:p>
            <a:r>
              <a:rPr lang="sv-SE" dirty="0"/>
              <a:t>Sahlgrenska Universitetssjukhuset</a:t>
            </a:r>
          </a:p>
        </p:txBody>
      </p:sp>
    </p:spTree>
    <p:extLst>
      <p:ext uri="{BB962C8B-B14F-4D97-AF65-F5344CB8AC3E}">
        <p14:creationId xmlns:p14="http://schemas.microsoft.com/office/powerpoint/2010/main" val="360185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AB1CC7E-5066-B2D6-C273-8806FB859F9B}"/>
              </a:ext>
            </a:extLst>
          </p:cNvPr>
          <p:cNvSpPr>
            <a:spLocks noGrp="1"/>
          </p:cNvSpPr>
          <p:nvPr>
            <p:ph type="dt" sz="half" idx="10"/>
          </p:nvPr>
        </p:nvSpPr>
        <p:spPr/>
        <p:txBody>
          <a:bodyPr/>
          <a:lstStyle/>
          <a:p>
            <a:fld id="{2C27F1BA-72EB-4857-AA42-B15224BA00B9}" type="datetime1">
              <a:rPr lang="sv-SE" smtClean="0"/>
              <a:t>2025-08-27</a:t>
            </a:fld>
            <a:endParaRPr lang="sv-SE"/>
          </a:p>
        </p:txBody>
      </p:sp>
      <p:sp>
        <p:nvSpPr>
          <p:cNvPr id="5" name="Platshållare för sidfot 4">
            <a:extLst>
              <a:ext uri="{FF2B5EF4-FFF2-40B4-BE49-F238E27FC236}">
                <a16:creationId xmlns:a16="http://schemas.microsoft.com/office/drawing/2014/main" id="{12B0C1A2-56EF-E81F-53A9-CC77AD52554C}"/>
              </a:ext>
            </a:extLst>
          </p:cNvPr>
          <p:cNvSpPr>
            <a:spLocks noGrp="1"/>
          </p:cNvSpPr>
          <p:nvPr>
            <p:ph type="ftr" sz="quarter" idx="11"/>
          </p:nvPr>
        </p:nvSpPr>
        <p:spPr/>
        <p:txBody>
          <a:bodyPr/>
          <a:lstStyle/>
          <a:p>
            <a:r>
              <a:rPr lang="sv-SE" dirty="0"/>
              <a:t>Sahlgrenska Universitetssjukhuset</a:t>
            </a:r>
          </a:p>
        </p:txBody>
      </p:sp>
      <p:sp>
        <p:nvSpPr>
          <p:cNvPr id="2" name="Rubrik 2">
            <a:extLst>
              <a:ext uri="{FF2B5EF4-FFF2-40B4-BE49-F238E27FC236}">
                <a16:creationId xmlns:a16="http://schemas.microsoft.com/office/drawing/2014/main" id="{C8CDDCB9-B54D-2D70-8E7A-D1581A3F4A22}"/>
              </a:ext>
            </a:extLst>
          </p:cNvPr>
          <p:cNvSpPr>
            <a:spLocks noGrp="1"/>
          </p:cNvSpPr>
          <p:nvPr>
            <p:ph type="title" hasCustomPrompt="1"/>
          </p:nvPr>
        </p:nvSpPr>
        <p:spPr>
          <a:xfrm>
            <a:off x="1100667" y="433954"/>
            <a:ext cx="9666187" cy="1047750"/>
          </a:xfrm>
        </p:spPr>
        <p:txBody>
          <a:bodyPr/>
          <a:lstStyle>
            <a:lvl1pPr>
              <a:defRPr/>
            </a:lvl1pPr>
          </a:lstStyle>
          <a:p>
            <a:r>
              <a:rPr lang="sv-SE"/>
              <a:t>Rubrik</a:t>
            </a:r>
            <a:endParaRPr lang="sv-SE" dirty="0"/>
          </a:p>
        </p:txBody>
      </p:sp>
      <p:sp>
        <p:nvSpPr>
          <p:cNvPr id="3" name="Platshållare för innehåll 8">
            <a:extLst>
              <a:ext uri="{FF2B5EF4-FFF2-40B4-BE49-F238E27FC236}">
                <a16:creationId xmlns:a16="http://schemas.microsoft.com/office/drawing/2014/main" id="{CC91CFAF-1F4C-CF0A-107A-0EADDBE12DCD}"/>
              </a:ext>
            </a:extLst>
          </p:cNvPr>
          <p:cNvSpPr>
            <a:spLocks noGrp="1"/>
          </p:cNvSpPr>
          <p:nvPr>
            <p:ph sz="quarter" idx="14"/>
          </p:nvPr>
        </p:nvSpPr>
        <p:spPr>
          <a:xfrm>
            <a:off x="1092200" y="2121960"/>
            <a:ext cx="9674654" cy="3756990"/>
          </a:xfrm>
          <a:custGeom>
            <a:avLst/>
            <a:gdLst>
              <a:gd name="connsiteX0" fmla="*/ 0 w 4919133"/>
              <a:gd name="connsiteY0" fmla="*/ 0 h 3756990"/>
              <a:gd name="connsiteX1" fmla="*/ 4919133 w 4919133"/>
              <a:gd name="connsiteY1" fmla="*/ 0 h 3756990"/>
              <a:gd name="connsiteX2" fmla="*/ 4919133 w 4919133"/>
              <a:gd name="connsiteY2" fmla="*/ 3756990 h 3756990"/>
              <a:gd name="connsiteX3" fmla="*/ 0 w 4919133"/>
              <a:gd name="connsiteY3" fmla="*/ 3756990 h 3756990"/>
            </a:gdLst>
            <a:ahLst/>
            <a:cxnLst>
              <a:cxn ang="0">
                <a:pos x="connsiteX0" y="connsiteY0"/>
              </a:cxn>
              <a:cxn ang="0">
                <a:pos x="connsiteX1" y="connsiteY1"/>
              </a:cxn>
              <a:cxn ang="0">
                <a:pos x="connsiteX2" y="connsiteY2"/>
              </a:cxn>
              <a:cxn ang="0">
                <a:pos x="connsiteX3" y="connsiteY3"/>
              </a:cxn>
            </a:cxnLst>
            <a:rect l="l" t="t" r="r" b="b"/>
            <a:pathLst>
              <a:path w="4919133" h="3756990">
                <a:moveTo>
                  <a:pt x="0" y="0"/>
                </a:moveTo>
                <a:lnTo>
                  <a:pt x="4919133" y="0"/>
                </a:lnTo>
                <a:lnTo>
                  <a:pt x="4919133" y="3756990"/>
                </a:lnTo>
                <a:lnTo>
                  <a:pt x="0" y="3756990"/>
                </a:lnTo>
                <a:close/>
              </a:path>
            </a:pathLst>
          </a:custGeom>
        </p:spPr>
        <p:txBody>
          <a:bodyPr wrap="square">
            <a:noAutofit/>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0042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för att lägga till rubrik</a:t>
            </a:r>
          </a:p>
        </p:txBody>
      </p:sp>
      <p:sp>
        <p:nvSpPr>
          <p:cNvPr id="14" name="Platshållare för innehåll 13">
            <a:extLst>
              <a:ext uri="{FF2B5EF4-FFF2-40B4-BE49-F238E27FC236}">
                <a16:creationId xmlns:a16="http://schemas.microsoft.com/office/drawing/2014/main" id="{A9936CC4-BC31-7B4D-38E0-EC836B72C571}"/>
              </a:ext>
            </a:extLst>
          </p:cNvPr>
          <p:cNvSpPr>
            <a:spLocks noGrp="1"/>
          </p:cNvSpPr>
          <p:nvPr>
            <p:ph sz="quarter" idx="13"/>
          </p:nvPr>
        </p:nvSpPr>
        <p:spPr>
          <a:xfrm>
            <a:off x="1092200" y="2113722"/>
            <a:ext cx="8650817" cy="331152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168E8F4-CCAB-9D62-770E-18594C9FC9F7}"/>
              </a:ext>
            </a:extLst>
          </p:cNvPr>
          <p:cNvSpPr>
            <a:spLocks noGrp="1"/>
          </p:cNvSpPr>
          <p:nvPr>
            <p:ph type="dt" sz="half" idx="14"/>
          </p:nvPr>
        </p:nvSpPr>
        <p:spPr/>
        <p:txBody>
          <a:bodyPr/>
          <a:lstStyle/>
          <a:p>
            <a:fld id="{2683CE48-9A04-4EAD-ACE6-F96EF5477165}" type="datetime1">
              <a:rPr lang="sv-SE" smtClean="0"/>
              <a:t>2025-08-27</a:t>
            </a:fld>
            <a:endParaRPr lang="sv-SE"/>
          </a:p>
        </p:txBody>
      </p:sp>
      <p:sp>
        <p:nvSpPr>
          <p:cNvPr id="6" name="Platshållare för sidfot 5">
            <a:extLst>
              <a:ext uri="{FF2B5EF4-FFF2-40B4-BE49-F238E27FC236}">
                <a16:creationId xmlns:a16="http://schemas.microsoft.com/office/drawing/2014/main" id="{161B6ECD-BDF0-7F15-B856-12CA1DBAC087}"/>
              </a:ext>
            </a:extLst>
          </p:cNvPr>
          <p:cNvSpPr>
            <a:spLocks noGrp="1"/>
          </p:cNvSpPr>
          <p:nvPr>
            <p:ph type="ftr" sz="quarter" idx="15"/>
          </p:nvPr>
        </p:nvSpPr>
        <p:spPr/>
        <p:txBody>
          <a:bodyPr/>
          <a:lstStyle/>
          <a:p>
            <a:r>
              <a:rPr lang="sv-SE" dirty="0"/>
              <a:t>Sahlgrenska Universitetssjukhuset</a:t>
            </a:r>
          </a:p>
        </p:txBody>
      </p:sp>
      <p:sp>
        <p:nvSpPr>
          <p:cNvPr id="7" name="Rektangel: ett hörn rundat 6">
            <a:extLst>
              <a:ext uri="{FF2B5EF4-FFF2-40B4-BE49-F238E27FC236}">
                <a16:creationId xmlns:a16="http://schemas.microsoft.com/office/drawing/2014/main" id="{73A585E4-AFD9-73B3-6228-5EC2E00562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flipV="1">
            <a:off x="10371138" y="380999"/>
            <a:ext cx="1433512" cy="1019173"/>
          </a:xfrm>
          <a:prstGeom prst="round1Rect">
            <a:avLst>
              <a:gd name="adj" fmla="val 489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ett hörn rundat 7">
            <a:extLst>
              <a:ext uri="{FF2B5EF4-FFF2-40B4-BE49-F238E27FC236}">
                <a16:creationId xmlns:a16="http://schemas.microsoft.com/office/drawing/2014/main" id="{B5372248-D21F-8D52-3DB3-51A7B660569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V="1">
            <a:off x="10371138" y="1400173"/>
            <a:ext cx="1433512" cy="2032001"/>
          </a:xfrm>
          <a:prstGeom prst="round1Rect">
            <a:avLst>
              <a:gd name="adj" fmla="val 4026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ett hörn rundat 8">
            <a:extLst>
              <a:ext uri="{FF2B5EF4-FFF2-40B4-BE49-F238E27FC236}">
                <a16:creationId xmlns:a16="http://schemas.microsoft.com/office/drawing/2014/main" id="{10FBF7AD-460F-553E-5C7C-F85B1FC5BAE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V="1">
            <a:off x="10371138" y="3439316"/>
            <a:ext cx="1433512" cy="3056098"/>
          </a:xfrm>
          <a:prstGeom prst="round1Rect">
            <a:avLst>
              <a:gd name="adj" fmla="val 402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7B3524-D6C4-8016-A0B9-76DB7A408CF7}"/>
              </a:ext>
            </a:extLst>
          </p:cNvPr>
          <p:cNvSpPr>
            <a:spLocks noGrp="1"/>
          </p:cNvSpPr>
          <p:nvPr>
            <p:ph type="title" hasCustomPrompt="1"/>
          </p:nvPr>
        </p:nvSpPr>
        <p:spPr>
          <a:xfrm>
            <a:off x="1100667" y="425716"/>
            <a:ext cx="4995333" cy="1047750"/>
          </a:xfrm>
        </p:spPr>
        <p:txBody>
          <a:bodyPr/>
          <a:lstStyle>
            <a:lvl1pPr>
              <a:defRPr/>
            </a:lvl1pPr>
          </a:lstStyle>
          <a:p>
            <a:r>
              <a:rPr lang="sv-SE"/>
              <a:t>Rubrik</a:t>
            </a:r>
            <a:endParaRPr lang="sv-SE" dirty="0"/>
          </a:p>
        </p:txBody>
      </p:sp>
      <p:sp>
        <p:nvSpPr>
          <p:cNvPr id="9" name="Platshållare för innehåll 8">
            <a:extLst>
              <a:ext uri="{FF2B5EF4-FFF2-40B4-BE49-F238E27FC236}">
                <a16:creationId xmlns:a16="http://schemas.microsoft.com/office/drawing/2014/main" id="{D5FF0E6C-D325-C355-90B1-214F162C31D1}"/>
              </a:ext>
            </a:extLst>
          </p:cNvPr>
          <p:cNvSpPr>
            <a:spLocks noGrp="1"/>
          </p:cNvSpPr>
          <p:nvPr>
            <p:ph sz="quarter" idx="14"/>
          </p:nvPr>
        </p:nvSpPr>
        <p:spPr>
          <a:xfrm>
            <a:off x="1092200" y="2113722"/>
            <a:ext cx="5003800" cy="3756990"/>
          </a:xfrm>
          <a:custGeom>
            <a:avLst/>
            <a:gdLst>
              <a:gd name="connsiteX0" fmla="*/ 0 w 4919133"/>
              <a:gd name="connsiteY0" fmla="*/ 0 h 3756990"/>
              <a:gd name="connsiteX1" fmla="*/ 4919133 w 4919133"/>
              <a:gd name="connsiteY1" fmla="*/ 0 h 3756990"/>
              <a:gd name="connsiteX2" fmla="*/ 4919133 w 4919133"/>
              <a:gd name="connsiteY2" fmla="*/ 3756990 h 3756990"/>
              <a:gd name="connsiteX3" fmla="*/ 0 w 4919133"/>
              <a:gd name="connsiteY3" fmla="*/ 3756990 h 3756990"/>
            </a:gdLst>
            <a:ahLst/>
            <a:cxnLst>
              <a:cxn ang="0">
                <a:pos x="connsiteX0" y="connsiteY0"/>
              </a:cxn>
              <a:cxn ang="0">
                <a:pos x="connsiteX1" y="connsiteY1"/>
              </a:cxn>
              <a:cxn ang="0">
                <a:pos x="connsiteX2" y="connsiteY2"/>
              </a:cxn>
              <a:cxn ang="0">
                <a:pos x="connsiteX3" y="connsiteY3"/>
              </a:cxn>
            </a:cxnLst>
            <a:rect l="l" t="t" r="r" b="b"/>
            <a:pathLst>
              <a:path w="4919133" h="3756990">
                <a:moveTo>
                  <a:pt x="0" y="0"/>
                </a:moveTo>
                <a:lnTo>
                  <a:pt x="4919133" y="0"/>
                </a:lnTo>
                <a:lnTo>
                  <a:pt x="4919133" y="3756990"/>
                </a:lnTo>
                <a:lnTo>
                  <a:pt x="0" y="3756990"/>
                </a:lnTo>
                <a:close/>
              </a:path>
            </a:pathLst>
          </a:custGeom>
        </p:spPr>
        <p:txBody>
          <a:bodyPr wrap="square">
            <a:noAutofit/>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bild 11">
            <a:extLst>
              <a:ext uri="{FF2B5EF4-FFF2-40B4-BE49-F238E27FC236}">
                <a16:creationId xmlns:a16="http://schemas.microsoft.com/office/drawing/2014/main" id="{1703F1CD-4B7B-907E-729A-4E87F6ADB81A}"/>
              </a:ext>
            </a:extLst>
          </p:cNvPr>
          <p:cNvSpPr>
            <a:spLocks noGrp="1"/>
          </p:cNvSpPr>
          <p:nvPr>
            <p:ph type="pic" sz="quarter" idx="13"/>
          </p:nvPr>
        </p:nvSpPr>
        <p:spPr>
          <a:xfrm>
            <a:off x="6801696" y="380998"/>
            <a:ext cx="5002954" cy="6071396"/>
          </a:xfrm>
          <a:custGeom>
            <a:avLst/>
            <a:gdLst>
              <a:gd name="connsiteX0" fmla="*/ 0 w 5002954"/>
              <a:gd name="connsiteY0" fmla="*/ 0 h 6071396"/>
              <a:gd name="connsiteX1" fmla="*/ 5002954 w 5002954"/>
              <a:gd name="connsiteY1" fmla="*/ 0 h 6071396"/>
              <a:gd name="connsiteX2" fmla="*/ 5002954 w 5002954"/>
              <a:gd name="connsiteY2" fmla="*/ 5059476 h 6071396"/>
              <a:gd name="connsiteX3" fmla="*/ 3991034 w 5002954"/>
              <a:gd name="connsiteY3" fmla="*/ 6071396 h 6071396"/>
              <a:gd name="connsiteX4" fmla="*/ 0 w 5002954"/>
              <a:gd name="connsiteY4" fmla="*/ 6071396 h 607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954" h="6071396">
                <a:moveTo>
                  <a:pt x="0" y="0"/>
                </a:moveTo>
                <a:lnTo>
                  <a:pt x="5002954" y="0"/>
                </a:lnTo>
                <a:lnTo>
                  <a:pt x="5002954" y="5059476"/>
                </a:lnTo>
                <a:cubicBezTo>
                  <a:pt x="5002954" y="5618344"/>
                  <a:pt x="4549902" y="6071396"/>
                  <a:pt x="3991034" y="6071396"/>
                </a:cubicBezTo>
                <a:lnTo>
                  <a:pt x="0" y="6071396"/>
                </a:lnTo>
                <a:close/>
              </a:path>
            </a:pathLst>
          </a:custGeom>
          <a:solidFill>
            <a:schemeClr val="bg1">
              <a:lumMod val="95000"/>
            </a:schemeClr>
          </a:solidFill>
        </p:spPr>
        <p:txBody>
          <a:bodyPr wrap="square">
            <a:noAutofit/>
          </a:bodyPr>
          <a:lstStyle>
            <a:lvl1pPr marL="0" indent="0">
              <a:buNone/>
              <a:defRPr/>
            </a:lvl1p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625E6907-50BC-FFF4-F6B9-BF2B7373C4A2}"/>
              </a:ext>
            </a:extLst>
          </p:cNvPr>
          <p:cNvSpPr>
            <a:spLocks noGrp="1"/>
          </p:cNvSpPr>
          <p:nvPr>
            <p:ph type="dt" sz="half" idx="15"/>
          </p:nvPr>
        </p:nvSpPr>
        <p:spPr/>
        <p:txBody>
          <a:bodyPr/>
          <a:lstStyle/>
          <a:p>
            <a:fld id="{4B776B95-268A-4CFA-BBA5-9ACA910E4F80}" type="datetime1">
              <a:rPr lang="sv-SE" smtClean="0"/>
              <a:t>2025-08-27</a:t>
            </a:fld>
            <a:endParaRPr lang="sv-SE"/>
          </a:p>
        </p:txBody>
      </p:sp>
      <p:sp>
        <p:nvSpPr>
          <p:cNvPr id="4" name="Platshållare för sidfot 3">
            <a:extLst>
              <a:ext uri="{FF2B5EF4-FFF2-40B4-BE49-F238E27FC236}">
                <a16:creationId xmlns:a16="http://schemas.microsoft.com/office/drawing/2014/main" id="{2F1EC206-E47A-5E7F-9581-B76ADE31A8FE}"/>
              </a:ext>
            </a:extLst>
          </p:cNvPr>
          <p:cNvSpPr>
            <a:spLocks noGrp="1"/>
          </p:cNvSpPr>
          <p:nvPr>
            <p:ph type="ftr" sz="quarter" idx="16"/>
          </p:nvPr>
        </p:nvSpPr>
        <p:spPr/>
        <p:txBody>
          <a:bodyPr/>
          <a:lstStyle/>
          <a:p>
            <a:r>
              <a:rPr lang="sv-SE" dirty="0"/>
              <a:t>Sahlgrenska Universitetssjukhuset</a:t>
            </a:r>
          </a:p>
        </p:txBody>
      </p:sp>
    </p:spTree>
    <p:extLst>
      <p:ext uri="{BB962C8B-B14F-4D97-AF65-F5344CB8AC3E}">
        <p14:creationId xmlns:p14="http://schemas.microsoft.com/office/powerpoint/2010/main" val="314303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BA959C0A-3CC4-CB74-4993-5594A5630A2F}"/>
              </a:ext>
            </a:extLst>
          </p:cNvPr>
          <p:cNvSpPr>
            <a:spLocks noGrp="1"/>
          </p:cNvSpPr>
          <p:nvPr>
            <p:ph type="pic" sz="quarter" idx="13"/>
          </p:nvPr>
        </p:nvSpPr>
        <p:spPr>
          <a:xfrm>
            <a:off x="389466" y="380999"/>
            <a:ext cx="11413068" cy="6099176"/>
          </a:xfrm>
          <a:custGeom>
            <a:avLst/>
            <a:gdLst>
              <a:gd name="connsiteX0" fmla="*/ 0 w 11413068"/>
              <a:gd name="connsiteY0" fmla="*/ 0 h 6099176"/>
              <a:gd name="connsiteX1" fmla="*/ 11413068 w 11413068"/>
              <a:gd name="connsiteY1" fmla="*/ 0 h 6099176"/>
              <a:gd name="connsiteX2" fmla="*/ 11413068 w 11413068"/>
              <a:gd name="connsiteY2" fmla="*/ 27780 h 6099176"/>
              <a:gd name="connsiteX3" fmla="*/ 11413068 w 11413068"/>
              <a:gd name="connsiteY3" fmla="*/ 5082626 h 6099176"/>
              <a:gd name="connsiteX4" fmla="*/ 11413068 w 11413068"/>
              <a:gd name="connsiteY4" fmla="*/ 5087256 h 6099176"/>
              <a:gd name="connsiteX5" fmla="*/ 10401148 w 11413068"/>
              <a:gd name="connsiteY5" fmla="*/ 6099176 h 6099176"/>
              <a:gd name="connsiteX6" fmla="*/ 10396518 w 11413068"/>
              <a:gd name="connsiteY6" fmla="*/ 6099176 h 6099176"/>
              <a:gd name="connsiteX7" fmla="*/ 0 w 11413068"/>
              <a:gd name="connsiteY7" fmla="*/ 6099176 h 6099176"/>
              <a:gd name="connsiteX8" fmla="*/ 0 w 11413068"/>
              <a:gd name="connsiteY8" fmla="*/ 27780 h 60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3068" h="6099176">
                <a:moveTo>
                  <a:pt x="0" y="0"/>
                </a:moveTo>
                <a:lnTo>
                  <a:pt x="11413068" y="0"/>
                </a:lnTo>
                <a:lnTo>
                  <a:pt x="11413068" y="27780"/>
                </a:lnTo>
                <a:lnTo>
                  <a:pt x="11413068" y="5082626"/>
                </a:lnTo>
                <a:lnTo>
                  <a:pt x="11413068" y="5087256"/>
                </a:lnTo>
                <a:cubicBezTo>
                  <a:pt x="11413068" y="5646124"/>
                  <a:pt x="10960016" y="6099176"/>
                  <a:pt x="10401148" y="6099176"/>
                </a:cubicBezTo>
                <a:lnTo>
                  <a:pt x="10396518" y="6099176"/>
                </a:lnTo>
                <a:lnTo>
                  <a:pt x="0" y="6099176"/>
                </a:lnTo>
                <a:lnTo>
                  <a:pt x="0" y="27780"/>
                </a:lnTo>
                <a:close/>
              </a:path>
            </a:pathLst>
          </a:custGeom>
          <a:solidFill>
            <a:schemeClr val="bg1">
              <a:lumMod val="95000"/>
            </a:schemeClr>
          </a:solidFill>
        </p:spPr>
        <p:txBody>
          <a:bodyPr wrap="square">
            <a:noAutofit/>
          </a:bodyPr>
          <a:lstStyle>
            <a:lvl1pPr marL="0" indent="0">
              <a:buNone/>
              <a:defRPr/>
            </a:lvl1pPr>
          </a:lstStyle>
          <a:p>
            <a:r>
              <a:rPr lang="sv-SE"/>
              <a:t>Klicka på ikonen för att lägga till en bild</a:t>
            </a:r>
            <a:endParaRPr lang="sv-SE" dirty="0"/>
          </a:p>
        </p:txBody>
      </p:sp>
      <p:sp>
        <p:nvSpPr>
          <p:cNvPr id="4" name="Platshållare för datum 3">
            <a:extLst>
              <a:ext uri="{FF2B5EF4-FFF2-40B4-BE49-F238E27FC236}">
                <a16:creationId xmlns:a16="http://schemas.microsoft.com/office/drawing/2014/main" id="{A100F903-3478-7793-DE93-655C7E1A353D}"/>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6" name="Platshållare för sidfot 5">
            <a:extLst>
              <a:ext uri="{FF2B5EF4-FFF2-40B4-BE49-F238E27FC236}">
                <a16:creationId xmlns:a16="http://schemas.microsoft.com/office/drawing/2014/main" id="{3CF62D2F-E5FD-F410-EE14-94871D7A62B1}"/>
              </a:ext>
            </a:extLst>
          </p:cNvPr>
          <p:cNvSpPr>
            <a:spLocks noGrp="1"/>
          </p:cNvSpPr>
          <p:nvPr>
            <p:ph type="ftr" sz="quarter" idx="15"/>
          </p:nvPr>
        </p:nvSpPr>
        <p:spPr/>
        <p:txBody>
          <a:bodyPr/>
          <a:lstStyle/>
          <a:p>
            <a:r>
              <a:rPr lang="sv-SE" dirty="0"/>
              <a:t>Sahlgrenska Universitetssjukhuset</a:t>
            </a:r>
          </a:p>
        </p:txBody>
      </p:sp>
    </p:spTree>
    <p:extLst>
      <p:ext uri="{BB962C8B-B14F-4D97-AF65-F5344CB8AC3E}">
        <p14:creationId xmlns:p14="http://schemas.microsoft.com/office/powerpoint/2010/main" val="354823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vart logo/Vit bakgrund">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F028FC9A-549E-C173-F6EE-DD2DADAFA6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4332" y="2897528"/>
            <a:ext cx="5152320" cy="1062943"/>
          </a:xfrm>
          <a:prstGeom prst="rect">
            <a:avLst/>
          </a:prstGeom>
        </p:spPr>
      </p:pic>
      <p:sp>
        <p:nvSpPr>
          <p:cNvPr id="3" name="Title 2">
            <a:extLst>
              <a:ext uri="{FF2B5EF4-FFF2-40B4-BE49-F238E27FC236}">
                <a16:creationId xmlns:a16="http://schemas.microsoft.com/office/drawing/2014/main" id="{3B23554D-627D-914B-C979-86E23DE8C83A}"/>
              </a:ext>
            </a:extLst>
          </p:cNvPr>
          <p:cNvSpPr>
            <a:spLocks noGrp="1"/>
          </p:cNvSpPr>
          <p:nvPr>
            <p:ph type="title" hasCustomPrompt="1"/>
          </p:nvPr>
        </p:nvSpPr>
        <p:spPr>
          <a:xfrm>
            <a:off x="1100667" y="-1301484"/>
            <a:ext cx="8642350" cy="1047750"/>
          </a:xfrm>
        </p:spPr>
        <p:txBody>
          <a:bodyPr/>
          <a:lstStyle>
            <a:lvl1pPr>
              <a:defRPr/>
            </a:lvl1pPr>
          </a:lstStyle>
          <a:p>
            <a:r>
              <a:rPr lang="sv-SE" noProof="0"/>
              <a:t>Skriv en rubrik för tillgänglighetsanpassning</a:t>
            </a:r>
          </a:p>
        </p:txBody>
      </p:sp>
    </p:spTree>
    <p:extLst>
      <p:ext uri="{BB962C8B-B14F-4D97-AF65-F5344CB8AC3E}">
        <p14:creationId xmlns:p14="http://schemas.microsoft.com/office/powerpoint/2010/main" val="49240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t logo/Blå bakgrund">
    <p:spTree>
      <p:nvGrpSpPr>
        <p:cNvPr id="1" name=""/>
        <p:cNvGrpSpPr/>
        <p:nvPr/>
      </p:nvGrpSpPr>
      <p:grpSpPr>
        <a:xfrm>
          <a:off x="0" y="0"/>
          <a:ext cx="0" cy="0"/>
          <a:chOff x="0" y="0"/>
          <a:chExt cx="0" cy="0"/>
        </a:xfrm>
      </p:grpSpPr>
      <p:sp>
        <p:nvSpPr>
          <p:cNvPr id="5" name="Rektangel: ett hörn rundat 4">
            <a:extLst>
              <a:ext uri="{FF2B5EF4-FFF2-40B4-BE49-F238E27FC236}">
                <a16:creationId xmlns:a16="http://schemas.microsoft.com/office/drawing/2014/main" id="{0F7839DA-DC58-9FD4-5DB7-077F9CCAC083}"/>
              </a:ext>
              <a:ext uri="{C183D7F6-B498-43B3-948B-1728B52AA6E4}">
                <adec:decorative xmlns:adec="http://schemas.microsoft.com/office/drawing/2017/decorative" val="1"/>
              </a:ext>
            </a:extLst>
          </p:cNvPr>
          <p:cNvSpPr/>
          <p:nvPr userDrawn="1"/>
        </p:nvSpPr>
        <p:spPr bwMode="black">
          <a:xfrm flipV="1">
            <a:off x="389466" y="380999"/>
            <a:ext cx="11413068" cy="6099176"/>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Logo">
            <a:extLst>
              <a:ext uri="{FF2B5EF4-FFF2-40B4-BE49-F238E27FC236}">
                <a16:creationId xmlns:a16="http://schemas.microsoft.com/office/drawing/2014/main" id="{F028FC9A-549E-C173-F6EE-DD2DADAFA6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19840" y="2897528"/>
            <a:ext cx="5152320" cy="1062943"/>
          </a:xfrm>
          <a:prstGeom prst="rect">
            <a:avLst/>
          </a:prstGeom>
        </p:spPr>
      </p:pic>
      <p:sp>
        <p:nvSpPr>
          <p:cNvPr id="3" name="Title 2">
            <a:extLst>
              <a:ext uri="{FF2B5EF4-FFF2-40B4-BE49-F238E27FC236}">
                <a16:creationId xmlns:a16="http://schemas.microsoft.com/office/drawing/2014/main" id="{C71987B4-A1C4-C717-553B-70AFEBCBFD71}"/>
              </a:ext>
            </a:extLst>
          </p:cNvPr>
          <p:cNvSpPr>
            <a:spLocks noGrp="1"/>
          </p:cNvSpPr>
          <p:nvPr>
            <p:ph type="title" hasCustomPrompt="1"/>
          </p:nvPr>
        </p:nvSpPr>
        <p:spPr>
          <a:xfrm>
            <a:off x="1100667" y="-1410109"/>
            <a:ext cx="8642350" cy="1047750"/>
          </a:xfrm>
        </p:spPr>
        <p:txBody>
          <a:bodyPr/>
          <a:lstStyle/>
          <a:p>
            <a:r>
              <a:rPr lang="sv-SE" noProof="0"/>
              <a:t>Skriv en rubrik för tillgänglighetsanpassning</a:t>
            </a:r>
          </a:p>
        </p:txBody>
      </p:sp>
    </p:spTree>
    <p:extLst>
      <p:ext uri="{BB962C8B-B14F-4D97-AF65-F5344CB8AC3E}">
        <p14:creationId xmlns:p14="http://schemas.microsoft.com/office/powerpoint/2010/main" val="425272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1100667" y="425716"/>
            <a:ext cx="8642350" cy="1047750"/>
          </a:xfrm>
          <a:prstGeom prst="rect">
            <a:avLst/>
          </a:prstGeom>
        </p:spPr>
        <p:txBody>
          <a:bodyPr vert="horz" lIns="0" tIns="0" rIns="0" bIns="0" rtlCol="0" anchor="b">
            <a:noAutofit/>
          </a:bodyPr>
          <a:lstStyle/>
          <a:p>
            <a:r>
              <a:rPr lang="sv-SE" dirty="0"/>
              <a:t>Klicka för att lägga till rubrik</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1111250" y="2044700"/>
            <a:ext cx="8642350" cy="3311526"/>
          </a:xfrm>
          <a:prstGeom prst="rect">
            <a:avLst/>
          </a:prstGeom>
        </p:spPr>
        <p:txBody>
          <a:bodyPr vert="horz" lIns="0" tIns="0" rIns="0" bIns="0" rtlCol="0">
            <a:noAutofit/>
          </a:bodyPr>
          <a:lstStyle/>
          <a:p>
            <a:pPr lvl="0"/>
            <a:r>
              <a:rPr lang="sv-SE" dirty="0"/>
              <a:t>Skriv text här</a:t>
            </a:r>
          </a:p>
          <a:p>
            <a:pPr lvl="1"/>
            <a:r>
              <a:rPr lang="sv-SE" dirty="0"/>
              <a:t>Skriv text här</a:t>
            </a:r>
          </a:p>
          <a:p>
            <a:pPr lvl="2"/>
            <a:r>
              <a:rPr lang="sv-SE" dirty="0"/>
              <a:t>Nivå tre</a:t>
            </a:r>
          </a:p>
          <a:p>
            <a:pPr lvl="3"/>
            <a:r>
              <a:rPr lang="sv-SE" dirty="0"/>
              <a:t>Nivå fyra</a:t>
            </a:r>
          </a:p>
          <a:p>
            <a:pPr lvl="4"/>
            <a:r>
              <a:rPr lang="sv-SE" dirty="0"/>
              <a:t>Nivå fem</a:t>
            </a:r>
          </a:p>
        </p:txBody>
      </p:sp>
      <p:sp>
        <p:nvSpPr>
          <p:cNvPr id="9" name="Platshållare för datum 8">
            <a:extLst>
              <a:ext uri="{FF2B5EF4-FFF2-40B4-BE49-F238E27FC236}">
                <a16:creationId xmlns:a16="http://schemas.microsoft.com/office/drawing/2014/main" id="{94798039-E5C4-7804-7509-501B9DE7B0C6}"/>
              </a:ext>
            </a:extLst>
          </p:cNvPr>
          <p:cNvSpPr>
            <a:spLocks noGrp="1"/>
          </p:cNvSpPr>
          <p:nvPr>
            <p:ph type="dt" sz="half" idx="2"/>
          </p:nvPr>
        </p:nvSpPr>
        <p:spPr>
          <a:xfrm>
            <a:off x="10901363" y="136525"/>
            <a:ext cx="908050" cy="141687"/>
          </a:xfrm>
          <a:prstGeom prst="rect">
            <a:avLst/>
          </a:prstGeom>
        </p:spPr>
        <p:txBody>
          <a:bodyPr vert="horz" lIns="0" tIns="0" rIns="0" bIns="0" rtlCol="0" anchor="ctr"/>
          <a:lstStyle>
            <a:lvl1pPr algn="r">
              <a:defRPr sz="900">
                <a:solidFill>
                  <a:schemeClr val="tx1"/>
                </a:solidFill>
              </a:defRPr>
            </a:lvl1pPr>
          </a:lstStyle>
          <a:p>
            <a:fld id="{603DE84F-2189-4AE4-8038-290BEACE7459}" type="datetime1">
              <a:rPr lang="sv-SE" smtClean="0"/>
              <a:t>2025-08-27</a:t>
            </a:fld>
            <a:endParaRPr lang="sv-SE"/>
          </a:p>
        </p:txBody>
      </p:sp>
      <p:sp>
        <p:nvSpPr>
          <p:cNvPr id="10" name="Platshållare för sidfot 9">
            <a:extLst>
              <a:ext uri="{FF2B5EF4-FFF2-40B4-BE49-F238E27FC236}">
                <a16:creationId xmlns:a16="http://schemas.microsoft.com/office/drawing/2014/main" id="{2F44A19D-54A3-346E-3AA1-C94C6D945439}"/>
              </a:ext>
            </a:extLst>
          </p:cNvPr>
          <p:cNvSpPr>
            <a:spLocks noGrp="1"/>
          </p:cNvSpPr>
          <p:nvPr>
            <p:ph type="ftr" sz="quarter" idx="3"/>
          </p:nvPr>
        </p:nvSpPr>
        <p:spPr>
          <a:xfrm>
            <a:off x="389466" y="136525"/>
            <a:ext cx="4125383" cy="141687"/>
          </a:xfrm>
          <a:prstGeom prst="rect">
            <a:avLst/>
          </a:prstGeom>
        </p:spPr>
        <p:txBody>
          <a:bodyPr vert="horz" lIns="0" tIns="0" rIns="0" bIns="0" rtlCol="0" anchor="ctr"/>
          <a:lstStyle>
            <a:lvl1pPr algn="l">
              <a:defRPr sz="900">
                <a:solidFill>
                  <a:schemeClr val="tx1"/>
                </a:solidFill>
              </a:defRPr>
            </a:lvl1pPr>
          </a:lstStyle>
          <a:p>
            <a:r>
              <a:rPr lang="sv-SE" dirty="0"/>
              <a:t>Sahlgrenska Universitetssjukhuset</a:t>
            </a:r>
          </a:p>
        </p:txBody>
      </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1" r:id="rId3"/>
    <p:sldLayoutId id="2147483655" r:id="rId4"/>
    <p:sldLayoutId id="2147483650" r:id="rId5"/>
    <p:sldLayoutId id="2147483652" r:id="rId6"/>
    <p:sldLayoutId id="2147483661" r:id="rId7"/>
    <p:sldLayoutId id="2147483659" r:id="rId8"/>
    <p:sldLayoutId id="2147483660" r:id="rId9"/>
    <p:sldLayoutId id="2147483662" r:id="rId10"/>
  </p:sldLayoutIdLst>
  <p:hf sldNum="0" hdr="0"/>
  <p:txStyles>
    <p:titleStyle>
      <a:lvl1pPr algn="l" defTabSz="914400" rtl="0" eaLnBrk="1" latinLnBrk="0" hangingPunct="1">
        <a:lnSpc>
          <a:spcPct val="100000"/>
        </a:lnSpc>
        <a:spcBef>
          <a:spcPct val="0"/>
        </a:spcBef>
        <a:buNone/>
        <a:defRPr sz="3300" kern="1200">
          <a:solidFill>
            <a:schemeClr val="tx1"/>
          </a:solidFill>
          <a:latin typeface="+mj-lt"/>
          <a:ea typeface="+mj-ea"/>
          <a:cs typeface="+mj-cs"/>
        </a:defRPr>
      </a:lvl1pPr>
    </p:titleStyle>
    <p:bodyStyle>
      <a:lvl1pPr marL="269875" indent="-269875" algn="l" defTabSz="914400" rtl="0" eaLnBrk="1" latinLnBrk="0" hangingPunct="1">
        <a:lnSpc>
          <a:spcPct val="130000"/>
        </a:lnSpc>
        <a:spcBef>
          <a:spcPts val="1000"/>
        </a:spcBef>
        <a:buFont typeface="Verdana" panose="020B0604030504040204" pitchFamily="34" charset="0"/>
        <a:buChar char="•"/>
        <a:defRPr sz="2200" kern="1200">
          <a:solidFill>
            <a:schemeClr val="tx1"/>
          </a:solidFill>
          <a:latin typeface="+mn-lt"/>
          <a:ea typeface="+mn-ea"/>
          <a:cs typeface="+mn-cs"/>
        </a:defRPr>
      </a:lvl1pPr>
      <a:lvl2pPr marL="533400" indent="-266700" algn="l" defTabSz="914400" rtl="0" eaLnBrk="1" latinLnBrk="0" hangingPunct="1">
        <a:lnSpc>
          <a:spcPct val="130000"/>
        </a:lnSpc>
        <a:spcBef>
          <a:spcPts val="500"/>
        </a:spcBef>
        <a:buFont typeface="Verdana" panose="020B0604030504040204" pitchFamily="34" charset="0"/>
        <a:buChar char="–"/>
        <a:defRPr sz="2000" kern="1200">
          <a:solidFill>
            <a:schemeClr val="tx1"/>
          </a:solidFill>
          <a:latin typeface="+mn-lt"/>
          <a:ea typeface="+mn-ea"/>
          <a:cs typeface="+mn-cs"/>
        </a:defRPr>
      </a:lvl2pPr>
      <a:lvl3pPr marL="812800" indent="-279400" algn="l" defTabSz="914400" rtl="0" eaLnBrk="1" latinLnBrk="0" hangingPunct="1">
        <a:lnSpc>
          <a:spcPct val="130000"/>
        </a:lnSpc>
        <a:spcBef>
          <a:spcPts val="500"/>
        </a:spcBef>
        <a:buFont typeface="Verdana" panose="020B0604030504040204" pitchFamily="34" charset="0"/>
        <a:buChar char="–"/>
        <a:defRPr sz="1800" kern="1200">
          <a:solidFill>
            <a:schemeClr val="tx1"/>
          </a:solidFill>
          <a:latin typeface="+mn-lt"/>
          <a:ea typeface="+mn-ea"/>
          <a:cs typeface="+mn-cs"/>
        </a:defRPr>
      </a:lvl3pPr>
      <a:lvl4pPr marL="1079500" indent="-266700" algn="l" defTabSz="914400" rtl="0" eaLnBrk="1" latinLnBrk="0" hangingPunct="1">
        <a:lnSpc>
          <a:spcPct val="130000"/>
        </a:lnSpc>
        <a:spcBef>
          <a:spcPts val="500"/>
        </a:spcBef>
        <a:buFont typeface="Verdana" panose="020B0604030504040204" pitchFamily="34" charset="0"/>
        <a:buChar char="–"/>
        <a:tabLst>
          <a:tab pos="812800" algn="l"/>
        </a:tabLst>
        <a:defRPr sz="1600" kern="1200">
          <a:solidFill>
            <a:schemeClr val="tx1"/>
          </a:solidFill>
          <a:latin typeface="+mn-lt"/>
          <a:ea typeface="+mn-ea"/>
          <a:cs typeface="+mn-cs"/>
        </a:defRPr>
      </a:lvl4pPr>
      <a:lvl5pPr marL="1346200" indent="-266700" algn="l" defTabSz="914400" rtl="0" eaLnBrk="1" latinLnBrk="0" hangingPunct="1">
        <a:lnSpc>
          <a:spcPct val="130000"/>
        </a:lnSpc>
        <a:spcBef>
          <a:spcPts val="500"/>
        </a:spcBef>
        <a:buFont typeface="Verdana" panose="020B060403050404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8" orient="horz" pos="164" userDrawn="1">
          <p15:clr>
            <a:srgbClr val="F26B43"/>
          </p15:clr>
        </p15:guide>
        <p15:guide id="13" orient="horz" pos="3793" userDrawn="1">
          <p15:clr>
            <a:srgbClr val="F26B43"/>
          </p15:clr>
        </p15:guide>
        <p15:guide id="14" pos="74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socialstyrelsen.se/kunskapsstod-och-regler/regler-och-riktlinjer/foreskrifter-och-allmanna-rad/konsoliderade-foreskrifter/20161-om-lakemedelsassisterad-behandling-vid-opioidberoend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mailto:kommunikation.su@vgregion.se" TargetMode="Externa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www.vgregion.se/webbhandboken/digital-tillganglighet/dokument/" TargetMode="External"/><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hyperlink" Target="https://www.vgregion.se/ov/varumarkesmanual/" TargetMode="External"/><Relationship Id="rId4" Type="http://schemas.openxmlformats.org/officeDocument/2006/relationships/hyperlink" Target="https://larportalen.vgregion.se/enrol/index.php?id=99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14.svg"/><Relationship Id="rId4" Type="http://schemas.openxmlformats.org/officeDocument/2006/relationships/image" Target="../media/image17.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D61F18-9B1B-A3E0-34A6-BAB013D580B1}"/>
              </a:ext>
            </a:extLst>
          </p:cNvPr>
          <p:cNvSpPr>
            <a:spLocks noGrp="1"/>
          </p:cNvSpPr>
          <p:nvPr>
            <p:ph type="title"/>
          </p:nvPr>
        </p:nvSpPr>
        <p:spPr>
          <a:xfrm>
            <a:off x="941641" y="1856950"/>
            <a:ext cx="5349829" cy="1572050"/>
          </a:xfrm>
        </p:spPr>
        <p:txBody>
          <a:bodyPr/>
          <a:lstStyle/>
          <a:p>
            <a:r>
              <a:rPr lang="sv-SE" sz="4500" b="1" dirty="0"/>
              <a:t>Mobilt team beroende</a:t>
            </a:r>
            <a:br>
              <a:rPr lang="sv-SE" sz="4500" b="1" dirty="0"/>
            </a:br>
            <a:r>
              <a:rPr lang="sv-SE" sz="2400" b="1" dirty="0"/>
              <a:t>Sahlgrenska Universitetssjukhuset</a:t>
            </a:r>
          </a:p>
        </p:txBody>
      </p:sp>
      <p:sp>
        <p:nvSpPr>
          <p:cNvPr id="3" name="Platshållare för innehåll 2">
            <a:extLst>
              <a:ext uri="{FF2B5EF4-FFF2-40B4-BE49-F238E27FC236}">
                <a16:creationId xmlns:a16="http://schemas.microsoft.com/office/drawing/2014/main" id="{250DC99B-F73E-EA75-CE1F-743BBC947EE5}"/>
              </a:ext>
            </a:extLst>
          </p:cNvPr>
          <p:cNvSpPr>
            <a:spLocks noGrp="1"/>
          </p:cNvSpPr>
          <p:nvPr>
            <p:ph sz="quarter" idx="14"/>
          </p:nvPr>
        </p:nvSpPr>
        <p:spPr>
          <a:xfrm>
            <a:off x="941641" y="4371584"/>
            <a:ext cx="5500387" cy="1333477"/>
          </a:xfrm>
        </p:spPr>
        <p:txBody>
          <a:bodyPr/>
          <a:lstStyle/>
          <a:p>
            <a:pPr>
              <a:lnSpc>
                <a:spcPct val="100000"/>
              </a:lnSpc>
              <a:spcBef>
                <a:spcPts val="600"/>
              </a:spcBef>
            </a:pPr>
            <a:r>
              <a:rPr lang="sv-SE" sz="1700" b="1" dirty="0"/>
              <a:t>Sofia Lexén</a:t>
            </a:r>
          </a:p>
          <a:p>
            <a:pPr>
              <a:lnSpc>
                <a:spcPct val="100000"/>
              </a:lnSpc>
              <a:spcBef>
                <a:spcPts val="600"/>
              </a:spcBef>
            </a:pPr>
            <a:r>
              <a:rPr lang="sv-SE" sz="1700" dirty="0"/>
              <a:t>Projektledare</a:t>
            </a:r>
          </a:p>
          <a:p>
            <a:pPr>
              <a:lnSpc>
                <a:spcPct val="100000"/>
              </a:lnSpc>
              <a:spcBef>
                <a:spcPts val="600"/>
              </a:spcBef>
            </a:pPr>
            <a:r>
              <a:rPr lang="sv-SE" sz="1700" dirty="0"/>
              <a:t>Specialistsjuksköterska psykiatri</a:t>
            </a:r>
          </a:p>
          <a:p>
            <a:pPr>
              <a:lnSpc>
                <a:spcPct val="100000"/>
              </a:lnSpc>
              <a:spcBef>
                <a:spcPts val="600"/>
              </a:spcBef>
            </a:pPr>
            <a:r>
              <a:rPr lang="sv-SE" sz="1700" dirty="0"/>
              <a:t>Sektionsledare LARO</a:t>
            </a:r>
          </a:p>
        </p:txBody>
      </p:sp>
      <p:sp>
        <p:nvSpPr>
          <p:cNvPr id="5" name="Platshållare för datum 4">
            <a:extLst>
              <a:ext uri="{FF2B5EF4-FFF2-40B4-BE49-F238E27FC236}">
                <a16:creationId xmlns:a16="http://schemas.microsoft.com/office/drawing/2014/main" id="{AC4E6A57-7CAB-8C99-D72F-BC7D55E9602C}"/>
              </a:ext>
            </a:extLst>
          </p:cNvPr>
          <p:cNvSpPr>
            <a:spLocks noGrp="1"/>
          </p:cNvSpPr>
          <p:nvPr>
            <p:ph type="dt" sz="half" idx="15"/>
          </p:nvPr>
        </p:nvSpPr>
        <p:spPr/>
        <p:txBody>
          <a:bodyPr/>
          <a:lstStyle/>
          <a:p>
            <a:fld id="{4B776B95-268A-4CFA-BBA5-9ACA910E4F80}" type="datetime1">
              <a:rPr lang="sv-SE" smtClean="0"/>
              <a:t>2025-08-27</a:t>
            </a:fld>
            <a:endParaRPr lang="sv-SE"/>
          </a:p>
        </p:txBody>
      </p:sp>
      <p:sp>
        <p:nvSpPr>
          <p:cNvPr id="6" name="Platshållare för sidfot 5">
            <a:extLst>
              <a:ext uri="{FF2B5EF4-FFF2-40B4-BE49-F238E27FC236}">
                <a16:creationId xmlns:a16="http://schemas.microsoft.com/office/drawing/2014/main" id="{EE22CEF1-A58D-9EF2-7123-6D11CA49BD80}"/>
              </a:ext>
            </a:extLst>
          </p:cNvPr>
          <p:cNvSpPr>
            <a:spLocks noGrp="1"/>
          </p:cNvSpPr>
          <p:nvPr>
            <p:ph type="ftr" sz="quarter" idx="16"/>
          </p:nvPr>
        </p:nvSpPr>
        <p:spPr/>
        <p:txBody>
          <a:bodyPr/>
          <a:lstStyle/>
          <a:p>
            <a:r>
              <a:rPr lang="sv-SE"/>
              <a:t>Sahlgrenska Universitetssjukhuset</a:t>
            </a:r>
            <a:endParaRPr lang="sv-SE" dirty="0"/>
          </a:p>
        </p:txBody>
      </p:sp>
      <p:pic>
        <p:nvPicPr>
          <p:cNvPr id="10" name="Platshållare för bild 9" descr="En bild som visar klädsel, person, person, fotbeklädnader&#10;&#10;Automatiskt genererad beskrivning">
            <a:extLst>
              <a:ext uri="{FF2B5EF4-FFF2-40B4-BE49-F238E27FC236}">
                <a16:creationId xmlns:a16="http://schemas.microsoft.com/office/drawing/2014/main" id="{35D9AF5D-0D68-ADA4-EF1C-D03CF11319F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938" t="16676" r="3424" b="3536"/>
          <a:stretch/>
        </p:blipFill>
        <p:spPr>
          <a:xfrm>
            <a:off x="6801696" y="380998"/>
            <a:ext cx="5002954" cy="6071396"/>
          </a:xfrm>
        </p:spPr>
      </p:pic>
    </p:spTree>
    <p:extLst>
      <p:ext uri="{BB962C8B-B14F-4D97-AF65-F5344CB8AC3E}">
        <p14:creationId xmlns:p14="http://schemas.microsoft.com/office/powerpoint/2010/main" val="295529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A7F4497-FB5A-A103-82AB-3C7B01F0933F}"/>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2AA3D745-30DC-C140-86AE-C323838AB0C7}"/>
              </a:ext>
            </a:extLst>
          </p:cNvPr>
          <p:cNvSpPr>
            <a:spLocks noGrp="1"/>
          </p:cNvSpPr>
          <p:nvPr>
            <p:ph type="ftr" sz="quarter" idx="15"/>
          </p:nvPr>
        </p:nvSpPr>
        <p:spPr/>
        <p:txBody>
          <a:bodyPr/>
          <a:lstStyle/>
          <a:p>
            <a:r>
              <a:rPr lang="sv-SE"/>
              <a:t>Sahlgrenska Universitetssjukhuset</a:t>
            </a:r>
            <a:endParaRPr lang="sv-SE" dirty="0"/>
          </a:p>
        </p:txBody>
      </p:sp>
      <p:pic>
        <p:nvPicPr>
          <p:cNvPr id="6" name="Platshållare för innehåll 6" descr="En bild som visar utomhus, träd, transport, fordon&#10;&#10;AI-genererat innehåll kan vara felaktigt.">
            <a:extLst>
              <a:ext uri="{FF2B5EF4-FFF2-40B4-BE49-F238E27FC236}">
                <a16:creationId xmlns:a16="http://schemas.microsoft.com/office/drawing/2014/main" id="{89EBB717-3E5B-BEE8-0232-44C582BA1D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6" t="1201" r="56" b="27551"/>
          <a:stretch/>
        </p:blipFill>
        <p:spPr>
          <a:xfrm>
            <a:off x="388938" y="381000"/>
            <a:ext cx="11414125" cy="6099175"/>
          </a:xfrm>
        </p:spPr>
      </p:pic>
    </p:spTree>
    <p:extLst>
      <p:ext uri="{BB962C8B-B14F-4D97-AF65-F5344CB8AC3E}">
        <p14:creationId xmlns:p14="http://schemas.microsoft.com/office/powerpoint/2010/main" val="329339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inomhus, person, fotbeklädnader, klädsel&#10;&#10;AI-genererat innehåll kan vara felaktigt.">
            <a:extLst>
              <a:ext uri="{FF2B5EF4-FFF2-40B4-BE49-F238E27FC236}">
                <a16:creationId xmlns:a16="http://schemas.microsoft.com/office/drawing/2014/main" id="{0376DA04-4DAB-5F02-D0D4-59025FD2D20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376" b="14376"/>
          <a:stretch>
            <a:fillRect/>
          </a:stretch>
        </p:blipFill>
        <p:spPr/>
      </p:pic>
      <p:sp>
        <p:nvSpPr>
          <p:cNvPr id="3" name="Platshållare för datum 2">
            <a:extLst>
              <a:ext uri="{FF2B5EF4-FFF2-40B4-BE49-F238E27FC236}">
                <a16:creationId xmlns:a16="http://schemas.microsoft.com/office/drawing/2014/main" id="{2D8902D1-1125-C232-658A-06384B5A21A7}"/>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49233A24-6218-FBF9-069E-107DC2BF89E8}"/>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3755666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fordon, Landfordon, utomhus, transport&#10;&#10;AI-genererat innehåll kan vara felaktigt.">
            <a:extLst>
              <a:ext uri="{FF2B5EF4-FFF2-40B4-BE49-F238E27FC236}">
                <a16:creationId xmlns:a16="http://schemas.microsoft.com/office/drawing/2014/main" id="{97D4F8D2-84B2-4A73-271E-5AEACF2FB05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376" b="14376"/>
          <a:stretch>
            <a:fillRect/>
          </a:stretch>
        </p:blipFill>
        <p:spPr/>
      </p:pic>
      <p:sp>
        <p:nvSpPr>
          <p:cNvPr id="3" name="Platshållare för datum 2">
            <a:extLst>
              <a:ext uri="{FF2B5EF4-FFF2-40B4-BE49-F238E27FC236}">
                <a16:creationId xmlns:a16="http://schemas.microsoft.com/office/drawing/2014/main" id="{E060018E-60D7-6458-D5C0-2903966124CA}"/>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F3B0840C-1729-E0FD-3D4A-E5AC6C0BA425}"/>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3873950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klädsel, person, himmel, fotbeklädnader&#10;&#10;AI-genererat innehåll kan vara felaktigt.">
            <a:extLst>
              <a:ext uri="{FF2B5EF4-FFF2-40B4-BE49-F238E27FC236}">
                <a16:creationId xmlns:a16="http://schemas.microsoft.com/office/drawing/2014/main" id="{C5B9B7DD-3D6F-F45E-A70F-53F37F1E3A6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376" b="14376"/>
          <a:stretch>
            <a:fillRect/>
          </a:stretch>
        </p:blipFill>
        <p:spPr/>
      </p:pic>
      <p:sp>
        <p:nvSpPr>
          <p:cNvPr id="3" name="Platshållare för datum 2">
            <a:extLst>
              <a:ext uri="{FF2B5EF4-FFF2-40B4-BE49-F238E27FC236}">
                <a16:creationId xmlns:a16="http://schemas.microsoft.com/office/drawing/2014/main" id="{E897A417-B80E-4124-6AB4-E6458D679EEC}"/>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42B7823B-3D42-9621-296A-1C4AF8653F09}"/>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2994308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utomhus, himmel, fordon, moln&#10;&#10;AI-genererat innehåll kan vara felaktigt.">
            <a:extLst>
              <a:ext uri="{FF2B5EF4-FFF2-40B4-BE49-F238E27FC236}">
                <a16:creationId xmlns:a16="http://schemas.microsoft.com/office/drawing/2014/main" id="{7E0FCD03-4FAE-C6E0-9E47-7F400BF9C9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0" t="31294" r="-60" b="15270"/>
          <a:stretch/>
        </p:blipFill>
        <p:spPr>
          <a:xfrm>
            <a:off x="389466" y="380999"/>
            <a:ext cx="11413068" cy="6099176"/>
          </a:xfrm>
        </p:spPr>
      </p:pic>
      <p:sp>
        <p:nvSpPr>
          <p:cNvPr id="3" name="Platshållare för datum 2">
            <a:extLst>
              <a:ext uri="{FF2B5EF4-FFF2-40B4-BE49-F238E27FC236}">
                <a16:creationId xmlns:a16="http://schemas.microsoft.com/office/drawing/2014/main" id="{6A84B203-9920-4767-56C8-2ECBEF384792}"/>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3D944EC6-E2FB-53E5-F9B6-82D527F7DE00}"/>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2249645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6C9F138-22FB-6AD2-C2CB-9C703AAFDD10}"/>
              </a:ext>
            </a:extLst>
          </p:cNvPr>
          <p:cNvSpPr>
            <a:spLocks noGrp="1"/>
          </p:cNvSpPr>
          <p:nvPr>
            <p:ph type="dt" sz="half" idx="10"/>
          </p:nvPr>
        </p:nvSpPr>
        <p:spPr/>
        <p:txBody>
          <a:bodyPr/>
          <a:lstStyle/>
          <a:p>
            <a:fld id="{2C27F1BA-72EB-4857-AA42-B15224BA00B9}" type="datetime1">
              <a:rPr lang="sv-SE" smtClean="0"/>
              <a:t>2025-08-27</a:t>
            </a:fld>
            <a:endParaRPr lang="sv-SE"/>
          </a:p>
        </p:txBody>
      </p:sp>
      <p:sp>
        <p:nvSpPr>
          <p:cNvPr id="3" name="Platshållare för sidfot 2">
            <a:extLst>
              <a:ext uri="{FF2B5EF4-FFF2-40B4-BE49-F238E27FC236}">
                <a16:creationId xmlns:a16="http://schemas.microsoft.com/office/drawing/2014/main" id="{5EFB754F-3732-0371-9CD0-5E3E04324CEA}"/>
              </a:ext>
            </a:extLst>
          </p:cNvPr>
          <p:cNvSpPr>
            <a:spLocks noGrp="1"/>
          </p:cNvSpPr>
          <p:nvPr>
            <p:ph type="ftr" sz="quarter" idx="11"/>
          </p:nvPr>
        </p:nvSpPr>
        <p:spPr/>
        <p:txBody>
          <a:bodyPr/>
          <a:lstStyle/>
          <a:p>
            <a:r>
              <a:rPr lang="sv-SE"/>
              <a:t>Sahlgrenska Universitetssjukhuset</a:t>
            </a:r>
            <a:endParaRPr lang="sv-SE" dirty="0"/>
          </a:p>
        </p:txBody>
      </p:sp>
      <p:sp>
        <p:nvSpPr>
          <p:cNvPr id="4" name="Rubrik 3">
            <a:extLst>
              <a:ext uri="{FF2B5EF4-FFF2-40B4-BE49-F238E27FC236}">
                <a16:creationId xmlns:a16="http://schemas.microsoft.com/office/drawing/2014/main" id="{663E38DE-4714-3A43-14CA-2D4961764EEE}"/>
              </a:ext>
            </a:extLst>
          </p:cNvPr>
          <p:cNvSpPr>
            <a:spLocks noGrp="1"/>
          </p:cNvSpPr>
          <p:nvPr>
            <p:ph type="title"/>
          </p:nvPr>
        </p:nvSpPr>
        <p:spPr/>
        <p:txBody>
          <a:bodyPr/>
          <a:lstStyle/>
          <a:p>
            <a:r>
              <a:rPr lang="sv-SE" dirty="0"/>
              <a:t>Resultat 2 april 2024 – 16 april 2025</a:t>
            </a:r>
          </a:p>
        </p:txBody>
      </p:sp>
      <p:sp>
        <p:nvSpPr>
          <p:cNvPr id="6" name="Rektangel: rundade hörn 5">
            <a:extLst>
              <a:ext uri="{FF2B5EF4-FFF2-40B4-BE49-F238E27FC236}">
                <a16:creationId xmlns:a16="http://schemas.microsoft.com/office/drawing/2014/main" id="{0C89CFC0-DEDA-65BC-12BE-DB5CB1FBAF18}"/>
              </a:ext>
            </a:extLst>
          </p:cNvPr>
          <p:cNvSpPr/>
          <p:nvPr/>
        </p:nvSpPr>
        <p:spPr>
          <a:xfrm>
            <a:off x="989218"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Besökare</a:t>
            </a:r>
          </a:p>
          <a:p>
            <a:pPr algn="ctr"/>
            <a:r>
              <a:rPr lang="sv-SE" sz="2200" b="1" dirty="0"/>
              <a:t>1675</a:t>
            </a:r>
          </a:p>
        </p:txBody>
      </p:sp>
      <p:sp>
        <p:nvSpPr>
          <p:cNvPr id="17" name="Rektangel: rundade hörn 16">
            <a:extLst>
              <a:ext uri="{FF2B5EF4-FFF2-40B4-BE49-F238E27FC236}">
                <a16:creationId xmlns:a16="http://schemas.microsoft.com/office/drawing/2014/main" id="{742742A2-1726-F091-CD8F-BB206A4F173F}"/>
              </a:ext>
            </a:extLst>
          </p:cNvPr>
          <p:cNvSpPr/>
          <p:nvPr/>
        </p:nvSpPr>
        <p:spPr>
          <a:xfrm>
            <a:off x="3542609"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Info LARO</a:t>
            </a:r>
          </a:p>
          <a:p>
            <a:pPr algn="ctr"/>
            <a:r>
              <a:rPr lang="sv-SE" sz="2200" b="1" dirty="0"/>
              <a:t>480</a:t>
            </a:r>
          </a:p>
        </p:txBody>
      </p:sp>
      <p:sp>
        <p:nvSpPr>
          <p:cNvPr id="18" name="Rektangel: rundade hörn 17">
            <a:extLst>
              <a:ext uri="{FF2B5EF4-FFF2-40B4-BE49-F238E27FC236}">
                <a16:creationId xmlns:a16="http://schemas.microsoft.com/office/drawing/2014/main" id="{7CB90447-1DDF-F170-EFDB-3873C3388ABB}"/>
              </a:ext>
            </a:extLst>
          </p:cNvPr>
          <p:cNvSpPr/>
          <p:nvPr/>
        </p:nvSpPr>
        <p:spPr>
          <a:xfrm>
            <a:off x="6096000" y="3563457"/>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Info/utbildning </a:t>
            </a:r>
            <a:r>
              <a:rPr lang="sv-SE" dirty="0" err="1"/>
              <a:t>naloxon</a:t>
            </a:r>
            <a:endParaRPr lang="sv-SE" dirty="0"/>
          </a:p>
          <a:p>
            <a:pPr algn="ctr"/>
            <a:r>
              <a:rPr lang="sv-SE" sz="2200" b="1" dirty="0"/>
              <a:t>340</a:t>
            </a:r>
          </a:p>
        </p:txBody>
      </p:sp>
      <p:sp>
        <p:nvSpPr>
          <p:cNvPr id="19" name="Rektangel: rundade hörn 18">
            <a:extLst>
              <a:ext uri="{FF2B5EF4-FFF2-40B4-BE49-F238E27FC236}">
                <a16:creationId xmlns:a16="http://schemas.microsoft.com/office/drawing/2014/main" id="{8B00102A-32C0-2920-A383-9CD7A33F27C0}"/>
              </a:ext>
            </a:extLst>
          </p:cNvPr>
          <p:cNvSpPr/>
          <p:nvPr/>
        </p:nvSpPr>
        <p:spPr>
          <a:xfrm>
            <a:off x="8649391"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Förskrivning </a:t>
            </a:r>
            <a:r>
              <a:rPr lang="sv-SE" dirty="0" err="1"/>
              <a:t>naloxon</a:t>
            </a:r>
            <a:endParaRPr lang="sv-SE" dirty="0"/>
          </a:p>
          <a:p>
            <a:pPr algn="ctr"/>
            <a:r>
              <a:rPr lang="sv-SE" sz="2200" b="1" dirty="0"/>
              <a:t>78</a:t>
            </a:r>
          </a:p>
        </p:txBody>
      </p:sp>
      <p:sp>
        <p:nvSpPr>
          <p:cNvPr id="21" name="Rektangel: rundade hörn 20">
            <a:extLst>
              <a:ext uri="{FF2B5EF4-FFF2-40B4-BE49-F238E27FC236}">
                <a16:creationId xmlns:a16="http://schemas.microsoft.com/office/drawing/2014/main" id="{F2F72B3B-F580-165E-6A95-5AD13A9B074C}"/>
              </a:ext>
            </a:extLst>
          </p:cNvPr>
          <p:cNvSpPr/>
          <p:nvPr/>
        </p:nvSpPr>
        <p:spPr>
          <a:xfrm>
            <a:off x="989218" y="3563457"/>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Prov hepatit/HIV</a:t>
            </a:r>
          </a:p>
          <a:p>
            <a:pPr algn="ctr"/>
            <a:r>
              <a:rPr lang="sv-SE" sz="2200" b="1" dirty="0"/>
              <a:t>56</a:t>
            </a:r>
          </a:p>
        </p:txBody>
      </p:sp>
      <p:sp>
        <p:nvSpPr>
          <p:cNvPr id="22" name="Rektangel: rundade hörn 21">
            <a:extLst>
              <a:ext uri="{FF2B5EF4-FFF2-40B4-BE49-F238E27FC236}">
                <a16:creationId xmlns:a16="http://schemas.microsoft.com/office/drawing/2014/main" id="{D8531902-A5B4-8315-AED6-20593D7CFA5D}"/>
              </a:ext>
            </a:extLst>
          </p:cNvPr>
          <p:cNvSpPr/>
          <p:nvPr/>
        </p:nvSpPr>
        <p:spPr>
          <a:xfrm>
            <a:off x="3542608" y="3563457"/>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Utredning LARO</a:t>
            </a:r>
          </a:p>
          <a:p>
            <a:pPr algn="ctr"/>
            <a:r>
              <a:rPr lang="sv-SE" sz="2200" b="1" dirty="0"/>
              <a:t>40</a:t>
            </a:r>
          </a:p>
        </p:txBody>
      </p:sp>
      <p:sp>
        <p:nvSpPr>
          <p:cNvPr id="24" name="Rektangel: rundade hörn 23">
            <a:extLst>
              <a:ext uri="{FF2B5EF4-FFF2-40B4-BE49-F238E27FC236}">
                <a16:creationId xmlns:a16="http://schemas.microsoft.com/office/drawing/2014/main" id="{C9A82D3A-737C-7AEA-68C7-FAA0F35D0862}"/>
              </a:ext>
            </a:extLst>
          </p:cNvPr>
          <p:cNvSpPr/>
          <p:nvPr/>
        </p:nvSpPr>
        <p:spPr>
          <a:xfrm>
            <a:off x="6096000"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Hembesök LARO</a:t>
            </a:r>
          </a:p>
          <a:p>
            <a:pPr algn="ctr"/>
            <a:r>
              <a:rPr lang="sv-SE" sz="2200" b="1" dirty="0"/>
              <a:t>44</a:t>
            </a:r>
          </a:p>
        </p:txBody>
      </p:sp>
      <p:sp>
        <p:nvSpPr>
          <p:cNvPr id="25" name="Rektangel: rundade hörn 24">
            <a:extLst>
              <a:ext uri="{FF2B5EF4-FFF2-40B4-BE49-F238E27FC236}">
                <a16:creationId xmlns:a16="http://schemas.microsoft.com/office/drawing/2014/main" id="{E6B79540-0FBF-E48D-A2B8-5B1FD07AEB8B}"/>
              </a:ext>
            </a:extLst>
          </p:cNvPr>
          <p:cNvSpPr/>
          <p:nvPr/>
        </p:nvSpPr>
        <p:spPr>
          <a:xfrm>
            <a:off x="8649388" y="3563457"/>
            <a:ext cx="2334409" cy="117258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Somatisk insats</a:t>
            </a:r>
          </a:p>
          <a:p>
            <a:pPr algn="ctr"/>
            <a:r>
              <a:rPr lang="sv-SE" b="1" dirty="0"/>
              <a:t>238</a:t>
            </a:r>
          </a:p>
        </p:txBody>
      </p:sp>
      <p:sp>
        <p:nvSpPr>
          <p:cNvPr id="26" name="Pil: nedåt 25">
            <a:extLst>
              <a:ext uri="{FF2B5EF4-FFF2-40B4-BE49-F238E27FC236}">
                <a16:creationId xmlns:a16="http://schemas.microsoft.com/office/drawing/2014/main" id="{C2F8A4AA-F4BF-24ED-A90B-0EDFEA73ABB5}"/>
              </a:ext>
            </a:extLst>
          </p:cNvPr>
          <p:cNvSpPr/>
          <p:nvPr/>
        </p:nvSpPr>
        <p:spPr>
          <a:xfrm>
            <a:off x="1991615" y="4813963"/>
            <a:ext cx="441063" cy="3872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Pil: nedåt 26">
            <a:extLst>
              <a:ext uri="{FF2B5EF4-FFF2-40B4-BE49-F238E27FC236}">
                <a16:creationId xmlns:a16="http://schemas.microsoft.com/office/drawing/2014/main" id="{D175AAB5-3BDD-A668-A663-A553775CB9EA}"/>
              </a:ext>
            </a:extLst>
          </p:cNvPr>
          <p:cNvSpPr/>
          <p:nvPr/>
        </p:nvSpPr>
        <p:spPr>
          <a:xfrm>
            <a:off x="4477606" y="4811316"/>
            <a:ext cx="441063" cy="3872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Ellips 28">
            <a:extLst>
              <a:ext uri="{FF2B5EF4-FFF2-40B4-BE49-F238E27FC236}">
                <a16:creationId xmlns:a16="http://schemas.microsoft.com/office/drawing/2014/main" id="{8C7C18FD-3989-5016-862D-9191070011E8}"/>
              </a:ext>
            </a:extLst>
          </p:cNvPr>
          <p:cNvSpPr/>
          <p:nvPr/>
        </p:nvSpPr>
        <p:spPr>
          <a:xfrm>
            <a:off x="1100667" y="5256473"/>
            <a:ext cx="2222960" cy="11675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Smittsam hepatit C</a:t>
            </a:r>
          </a:p>
          <a:p>
            <a:pPr algn="ctr"/>
            <a:r>
              <a:rPr lang="sv-SE" sz="2200" b="1" dirty="0"/>
              <a:t>10</a:t>
            </a:r>
          </a:p>
        </p:txBody>
      </p:sp>
      <p:sp>
        <p:nvSpPr>
          <p:cNvPr id="31" name="Ellips 30">
            <a:extLst>
              <a:ext uri="{FF2B5EF4-FFF2-40B4-BE49-F238E27FC236}">
                <a16:creationId xmlns:a16="http://schemas.microsoft.com/office/drawing/2014/main" id="{0C453ADD-CD82-4F06-7DE7-F9B88675D729}"/>
              </a:ext>
            </a:extLst>
          </p:cNvPr>
          <p:cNvSpPr/>
          <p:nvPr/>
        </p:nvSpPr>
        <p:spPr>
          <a:xfrm>
            <a:off x="3636400" y="5256473"/>
            <a:ext cx="2222960" cy="11675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Beviljad LARO</a:t>
            </a:r>
          </a:p>
          <a:p>
            <a:pPr algn="ctr"/>
            <a:r>
              <a:rPr lang="sv-SE" sz="2200" b="1" dirty="0"/>
              <a:t>33</a:t>
            </a:r>
          </a:p>
        </p:txBody>
      </p:sp>
      <p:sp>
        <p:nvSpPr>
          <p:cNvPr id="5" name="Pil: nedåt 4">
            <a:extLst>
              <a:ext uri="{FF2B5EF4-FFF2-40B4-BE49-F238E27FC236}">
                <a16:creationId xmlns:a16="http://schemas.microsoft.com/office/drawing/2014/main" id="{3FD8D5B0-7823-D61F-E2FF-FC9396DC8652}"/>
              </a:ext>
            </a:extLst>
          </p:cNvPr>
          <p:cNvSpPr/>
          <p:nvPr/>
        </p:nvSpPr>
        <p:spPr>
          <a:xfrm>
            <a:off x="7009324" y="4811315"/>
            <a:ext cx="441063" cy="3872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Ellips 6">
            <a:extLst>
              <a:ext uri="{FF2B5EF4-FFF2-40B4-BE49-F238E27FC236}">
                <a16:creationId xmlns:a16="http://schemas.microsoft.com/office/drawing/2014/main" id="{197893D2-1E71-8E9F-62DC-AF048DBF2B8E}"/>
              </a:ext>
            </a:extLst>
          </p:cNvPr>
          <p:cNvSpPr/>
          <p:nvPr/>
        </p:nvSpPr>
        <p:spPr>
          <a:xfrm>
            <a:off x="6151724" y="5256472"/>
            <a:ext cx="2222960" cy="11675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Utbildning personal</a:t>
            </a:r>
          </a:p>
          <a:p>
            <a:pPr algn="ctr"/>
            <a:r>
              <a:rPr lang="sv-SE" sz="2200" b="1" dirty="0"/>
              <a:t>171</a:t>
            </a:r>
          </a:p>
        </p:txBody>
      </p:sp>
    </p:spTree>
    <p:extLst>
      <p:ext uri="{BB962C8B-B14F-4D97-AF65-F5344CB8AC3E}">
        <p14:creationId xmlns:p14="http://schemas.microsoft.com/office/powerpoint/2010/main" val="27608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P spid="21" grpId="0" animBg="1"/>
      <p:bldP spid="22" grpId="0" animBg="1"/>
      <p:bldP spid="24" grpId="0" animBg="1"/>
      <p:bldP spid="25" grpId="0" animBg="1"/>
      <p:bldP spid="26" grpId="0" animBg="1"/>
      <p:bldP spid="27" grpId="0" animBg="1"/>
      <p:bldP spid="29" grpId="0" animBg="1"/>
      <p:bldP spid="31"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6C9F138-22FB-6AD2-C2CB-9C703AAFDD10}"/>
              </a:ext>
            </a:extLst>
          </p:cNvPr>
          <p:cNvSpPr>
            <a:spLocks noGrp="1"/>
          </p:cNvSpPr>
          <p:nvPr>
            <p:ph type="dt" sz="half" idx="10"/>
          </p:nvPr>
        </p:nvSpPr>
        <p:spPr/>
        <p:txBody>
          <a:bodyPr/>
          <a:lstStyle/>
          <a:p>
            <a:fld id="{2C27F1BA-72EB-4857-AA42-B15224BA00B9}" type="datetime1">
              <a:rPr lang="sv-SE" smtClean="0"/>
              <a:t>2025-08-27</a:t>
            </a:fld>
            <a:endParaRPr lang="sv-SE"/>
          </a:p>
        </p:txBody>
      </p:sp>
      <p:sp>
        <p:nvSpPr>
          <p:cNvPr id="3" name="Platshållare för sidfot 2">
            <a:extLst>
              <a:ext uri="{FF2B5EF4-FFF2-40B4-BE49-F238E27FC236}">
                <a16:creationId xmlns:a16="http://schemas.microsoft.com/office/drawing/2014/main" id="{5EFB754F-3732-0371-9CD0-5E3E04324CEA}"/>
              </a:ext>
            </a:extLst>
          </p:cNvPr>
          <p:cNvSpPr>
            <a:spLocks noGrp="1"/>
          </p:cNvSpPr>
          <p:nvPr>
            <p:ph type="ftr" sz="quarter" idx="11"/>
          </p:nvPr>
        </p:nvSpPr>
        <p:spPr/>
        <p:txBody>
          <a:bodyPr/>
          <a:lstStyle/>
          <a:p>
            <a:r>
              <a:rPr lang="sv-SE"/>
              <a:t>Sahlgrenska Universitetssjukhuset</a:t>
            </a:r>
            <a:endParaRPr lang="sv-SE" dirty="0"/>
          </a:p>
        </p:txBody>
      </p:sp>
      <p:sp>
        <p:nvSpPr>
          <p:cNvPr id="4" name="Rubrik 3">
            <a:extLst>
              <a:ext uri="{FF2B5EF4-FFF2-40B4-BE49-F238E27FC236}">
                <a16:creationId xmlns:a16="http://schemas.microsoft.com/office/drawing/2014/main" id="{663E38DE-4714-3A43-14CA-2D4961764EEE}"/>
              </a:ext>
            </a:extLst>
          </p:cNvPr>
          <p:cNvSpPr>
            <a:spLocks noGrp="1"/>
          </p:cNvSpPr>
          <p:nvPr>
            <p:ph type="title"/>
          </p:nvPr>
        </p:nvSpPr>
        <p:spPr/>
        <p:txBody>
          <a:bodyPr/>
          <a:lstStyle/>
          <a:p>
            <a:r>
              <a:rPr lang="sv-SE" dirty="0"/>
              <a:t>Resultat 1 april 2025 – 9 september 2025</a:t>
            </a:r>
          </a:p>
        </p:txBody>
      </p:sp>
      <p:sp>
        <p:nvSpPr>
          <p:cNvPr id="6" name="Rektangel: rundade hörn 5">
            <a:extLst>
              <a:ext uri="{FF2B5EF4-FFF2-40B4-BE49-F238E27FC236}">
                <a16:creationId xmlns:a16="http://schemas.microsoft.com/office/drawing/2014/main" id="{0C89CFC0-DEDA-65BC-12BE-DB5CB1FBAF18}"/>
              </a:ext>
            </a:extLst>
          </p:cNvPr>
          <p:cNvSpPr/>
          <p:nvPr/>
        </p:nvSpPr>
        <p:spPr>
          <a:xfrm>
            <a:off x="989218"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Info Sprutbytet</a:t>
            </a:r>
          </a:p>
          <a:p>
            <a:pPr algn="ctr"/>
            <a:r>
              <a:rPr lang="sv-SE" sz="2200" b="1" dirty="0"/>
              <a:t>66</a:t>
            </a:r>
          </a:p>
        </p:txBody>
      </p:sp>
      <p:sp>
        <p:nvSpPr>
          <p:cNvPr id="17" name="Rektangel: rundade hörn 16">
            <a:extLst>
              <a:ext uri="{FF2B5EF4-FFF2-40B4-BE49-F238E27FC236}">
                <a16:creationId xmlns:a16="http://schemas.microsoft.com/office/drawing/2014/main" id="{742742A2-1726-F091-CD8F-BB206A4F173F}"/>
              </a:ext>
            </a:extLst>
          </p:cNvPr>
          <p:cNvSpPr/>
          <p:nvPr/>
        </p:nvSpPr>
        <p:spPr>
          <a:xfrm>
            <a:off x="3542609"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Sprutbyte</a:t>
            </a:r>
          </a:p>
          <a:p>
            <a:pPr algn="ctr"/>
            <a:r>
              <a:rPr lang="sv-SE" sz="2200" b="1" dirty="0"/>
              <a:t>390</a:t>
            </a:r>
          </a:p>
        </p:txBody>
      </p:sp>
      <p:sp>
        <p:nvSpPr>
          <p:cNvPr id="24" name="Rektangel: rundade hörn 23">
            <a:extLst>
              <a:ext uri="{FF2B5EF4-FFF2-40B4-BE49-F238E27FC236}">
                <a16:creationId xmlns:a16="http://schemas.microsoft.com/office/drawing/2014/main" id="{C9A82D3A-737C-7AEA-68C7-FAA0F35D0862}"/>
              </a:ext>
            </a:extLst>
          </p:cNvPr>
          <p:cNvSpPr/>
          <p:nvPr/>
        </p:nvSpPr>
        <p:spPr>
          <a:xfrm>
            <a:off x="6096000" y="2121960"/>
            <a:ext cx="2334409" cy="11725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Inskrivning Sprutbyte</a:t>
            </a:r>
          </a:p>
          <a:p>
            <a:pPr algn="ctr"/>
            <a:r>
              <a:rPr lang="sv-SE" sz="2200" b="1" dirty="0"/>
              <a:t>23</a:t>
            </a:r>
          </a:p>
        </p:txBody>
      </p:sp>
    </p:spTree>
    <p:extLst>
      <p:ext uri="{BB962C8B-B14F-4D97-AF65-F5344CB8AC3E}">
        <p14:creationId xmlns:p14="http://schemas.microsoft.com/office/powerpoint/2010/main" val="419048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BDBCC2-6E48-E468-6D23-911D597BB800}"/>
              </a:ext>
            </a:extLst>
          </p:cNvPr>
          <p:cNvSpPr>
            <a:spLocks noGrp="1"/>
          </p:cNvSpPr>
          <p:nvPr>
            <p:ph type="title"/>
          </p:nvPr>
        </p:nvSpPr>
        <p:spPr/>
        <p:txBody>
          <a:bodyPr/>
          <a:lstStyle/>
          <a:p>
            <a:r>
              <a:rPr lang="sv-SE" dirty="0"/>
              <a:t>Ökar tillgängligheten?</a:t>
            </a:r>
          </a:p>
        </p:txBody>
      </p:sp>
      <p:sp>
        <p:nvSpPr>
          <p:cNvPr id="4" name="Platshållare för datum 3">
            <a:extLst>
              <a:ext uri="{FF2B5EF4-FFF2-40B4-BE49-F238E27FC236}">
                <a16:creationId xmlns:a16="http://schemas.microsoft.com/office/drawing/2014/main" id="{776C5431-9874-6A53-14BC-1FA4D78F24D1}"/>
              </a:ext>
            </a:extLst>
          </p:cNvPr>
          <p:cNvSpPr>
            <a:spLocks noGrp="1"/>
          </p:cNvSpPr>
          <p:nvPr>
            <p:ph type="dt" sz="half" idx="14"/>
          </p:nvPr>
        </p:nvSpPr>
        <p:spPr/>
        <p:txBody>
          <a:bodyPr/>
          <a:lstStyle/>
          <a:p>
            <a:fld id="{2683CE48-9A04-4EAD-ACE6-F96EF5477165}" type="datetime1">
              <a:rPr lang="sv-SE" smtClean="0"/>
              <a:t>2025-08-27</a:t>
            </a:fld>
            <a:endParaRPr lang="sv-SE"/>
          </a:p>
        </p:txBody>
      </p:sp>
      <p:sp>
        <p:nvSpPr>
          <p:cNvPr id="5" name="Platshållare för sidfot 4">
            <a:extLst>
              <a:ext uri="{FF2B5EF4-FFF2-40B4-BE49-F238E27FC236}">
                <a16:creationId xmlns:a16="http://schemas.microsoft.com/office/drawing/2014/main" id="{01C22E60-1421-DEA4-F70A-750893B263BD}"/>
              </a:ext>
            </a:extLst>
          </p:cNvPr>
          <p:cNvSpPr>
            <a:spLocks noGrp="1"/>
          </p:cNvSpPr>
          <p:nvPr>
            <p:ph type="ftr" sz="quarter" idx="15"/>
          </p:nvPr>
        </p:nvSpPr>
        <p:spPr/>
        <p:txBody>
          <a:bodyPr/>
          <a:lstStyle/>
          <a:p>
            <a:r>
              <a:rPr lang="sv-SE"/>
              <a:t>Sahlgrenska Universitetssjukhuset</a:t>
            </a:r>
            <a:endParaRPr lang="sv-SE" dirty="0"/>
          </a:p>
        </p:txBody>
      </p:sp>
      <p:graphicFrame>
        <p:nvGraphicFramePr>
          <p:cNvPr id="6" name="Diagram 5">
            <a:extLst>
              <a:ext uri="{FF2B5EF4-FFF2-40B4-BE49-F238E27FC236}">
                <a16:creationId xmlns:a16="http://schemas.microsoft.com/office/drawing/2014/main" id="{8A504183-67DC-DCE4-F424-59039537FB97}"/>
              </a:ext>
            </a:extLst>
          </p:cNvPr>
          <p:cNvGraphicFramePr/>
          <p:nvPr/>
        </p:nvGraphicFramePr>
        <p:xfrm>
          <a:off x="1999975" y="1403190"/>
          <a:ext cx="7297530" cy="4948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131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3610FB2-8628-B517-0425-900094C09955}"/>
              </a:ext>
            </a:extLst>
          </p:cNvPr>
          <p:cNvSpPr>
            <a:spLocks noGrp="1"/>
          </p:cNvSpPr>
          <p:nvPr>
            <p:ph type="dt" sz="half" idx="10"/>
          </p:nvPr>
        </p:nvSpPr>
        <p:spPr/>
        <p:txBody>
          <a:bodyPr/>
          <a:lstStyle/>
          <a:p>
            <a:fld id="{2C27F1BA-72EB-4857-AA42-B15224BA00B9}" type="datetime1">
              <a:rPr lang="sv-SE" smtClean="0"/>
              <a:t>2025-09-11</a:t>
            </a:fld>
            <a:endParaRPr lang="sv-SE"/>
          </a:p>
        </p:txBody>
      </p:sp>
      <p:sp>
        <p:nvSpPr>
          <p:cNvPr id="3" name="Platshållare för sidfot 2">
            <a:extLst>
              <a:ext uri="{FF2B5EF4-FFF2-40B4-BE49-F238E27FC236}">
                <a16:creationId xmlns:a16="http://schemas.microsoft.com/office/drawing/2014/main" id="{62C6A178-F37F-EAF4-9237-9B767F05E953}"/>
              </a:ext>
            </a:extLst>
          </p:cNvPr>
          <p:cNvSpPr>
            <a:spLocks noGrp="1"/>
          </p:cNvSpPr>
          <p:nvPr>
            <p:ph type="ftr" sz="quarter" idx="11"/>
          </p:nvPr>
        </p:nvSpPr>
        <p:spPr/>
        <p:txBody>
          <a:bodyPr/>
          <a:lstStyle/>
          <a:p>
            <a:r>
              <a:rPr lang="sv-SE"/>
              <a:t>Sahlgrenska Universitetssjukhuset</a:t>
            </a:r>
            <a:endParaRPr lang="sv-SE" dirty="0"/>
          </a:p>
        </p:txBody>
      </p:sp>
      <p:sp>
        <p:nvSpPr>
          <p:cNvPr id="4" name="Rubrik 3">
            <a:extLst>
              <a:ext uri="{FF2B5EF4-FFF2-40B4-BE49-F238E27FC236}">
                <a16:creationId xmlns:a16="http://schemas.microsoft.com/office/drawing/2014/main" id="{77214BCD-5920-A65A-65DD-EEEC8CB44BBD}"/>
              </a:ext>
            </a:extLst>
          </p:cNvPr>
          <p:cNvSpPr>
            <a:spLocks noGrp="1"/>
          </p:cNvSpPr>
          <p:nvPr>
            <p:ph type="title"/>
          </p:nvPr>
        </p:nvSpPr>
        <p:spPr/>
        <p:txBody>
          <a:bodyPr/>
          <a:lstStyle/>
          <a:p>
            <a:endParaRPr lang="sv-SE"/>
          </a:p>
        </p:txBody>
      </p:sp>
      <p:sp>
        <p:nvSpPr>
          <p:cNvPr id="5" name="Platshållare för innehåll 4">
            <a:extLst>
              <a:ext uri="{FF2B5EF4-FFF2-40B4-BE49-F238E27FC236}">
                <a16:creationId xmlns:a16="http://schemas.microsoft.com/office/drawing/2014/main" id="{DCE6ED70-4913-AAC8-AC12-C57CCAD7C2BA}"/>
              </a:ext>
            </a:extLst>
          </p:cNvPr>
          <p:cNvSpPr>
            <a:spLocks noGrp="1"/>
          </p:cNvSpPr>
          <p:nvPr>
            <p:ph sz="quarter" idx="14"/>
          </p:nvPr>
        </p:nvSpPr>
        <p:spPr/>
        <p:txBody>
          <a:bodyPr/>
          <a:lstStyle/>
          <a:p>
            <a:pPr algn="ctr"/>
            <a:r>
              <a:rPr lang="sv-SE" sz="3200" i="1" dirty="0"/>
              <a:t>”Att samhället delar ut </a:t>
            </a:r>
            <a:r>
              <a:rPr lang="sv-SE" sz="3200" i="1" dirty="0" err="1"/>
              <a:t>naloxon</a:t>
            </a:r>
            <a:r>
              <a:rPr lang="sv-SE" sz="3200" i="1" dirty="0"/>
              <a:t> till </a:t>
            </a:r>
            <a:r>
              <a:rPr lang="sv-SE" sz="3200" i="1" dirty="0" err="1"/>
              <a:t>sånna</a:t>
            </a:r>
            <a:r>
              <a:rPr lang="sv-SE" sz="3200" i="1" dirty="0"/>
              <a:t> som oss får en att känna att även våra liv är värt någonting”</a:t>
            </a:r>
          </a:p>
        </p:txBody>
      </p:sp>
    </p:spTree>
    <p:extLst>
      <p:ext uri="{BB962C8B-B14F-4D97-AF65-F5344CB8AC3E}">
        <p14:creationId xmlns:p14="http://schemas.microsoft.com/office/powerpoint/2010/main" val="2667860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byggnad, utomhus, reflektion, sjö&#10;&#10;Automatiskt genererad beskrivning">
            <a:extLst>
              <a:ext uri="{FF2B5EF4-FFF2-40B4-BE49-F238E27FC236}">
                <a16:creationId xmlns:a16="http://schemas.microsoft.com/office/drawing/2014/main" id="{30B75B2E-FA7D-2758-B369-A898EBD72ED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6" t="32117" r="56" b="2051"/>
          <a:stretch/>
        </p:blipFill>
        <p:spPr>
          <a:xfrm rot="10800000">
            <a:off x="388937" y="381000"/>
            <a:ext cx="11414125" cy="5572634"/>
          </a:xfrm>
        </p:spPr>
      </p:pic>
      <p:sp>
        <p:nvSpPr>
          <p:cNvPr id="3" name="Platshållare för datum 2">
            <a:extLst>
              <a:ext uri="{FF2B5EF4-FFF2-40B4-BE49-F238E27FC236}">
                <a16:creationId xmlns:a16="http://schemas.microsoft.com/office/drawing/2014/main" id="{D66D4589-3D31-D8CE-7B6D-158375BEE306}"/>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36256-C231-4A85-ABBC-B9D46D6BA76A}" type="datetime1">
              <a:rPr kumimoji="0" lang="sv-SE" sz="9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2025-08-27</a:t>
            </a:fld>
            <a:endParaRPr kumimoji="0" lang="sv-SE" sz="900" b="0" i="0" u="none" strike="noStrike" kern="1200" cap="none" spc="0" normalizeH="0" baseline="0" noProof="0">
              <a:ln>
                <a:noFill/>
              </a:ln>
              <a:solidFill>
                <a:prstClr val="black"/>
              </a:solidFill>
              <a:effectLst/>
              <a:uLnTx/>
              <a:uFillTx/>
              <a:latin typeface="Verdana"/>
              <a:ea typeface="+mn-ea"/>
              <a:cs typeface="+mn-cs"/>
            </a:endParaRPr>
          </a:p>
        </p:txBody>
      </p:sp>
      <p:sp>
        <p:nvSpPr>
          <p:cNvPr id="4" name="Platshållare för sidfot 3">
            <a:extLst>
              <a:ext uri="{FF2B5EF4-FFF2-40B4-BE49-F238E27FC236}">
                <a16:creationId xmlns:a16="http://schemas.microsoft.com/office/drawing/2014/main" id="{45C00C73-732D-06B6-FC04-FB22E4AADD54}"/>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solidFill>
                <a:effectLst/>
                <a:uLnTx/>
                <a:uFillTx/>
                <a:latin typeface="Verdana"/>
                <a:ea typeface="+mn-ea"/>
                <a:cs typeface="+mn-cs"/>
              </a:rPr>
              <a:t>Sahlgrenska Universitetssjukhuset</a:t>
            </a:r>
            <a:endParaRPr kumimoji="0" lang="sv-SE"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textruta 7">
            <a:extLst>
              <a:ext uri="{FF2B5EF4-FFF2-40B4-BE49-F238E27FC236}">
                <a16:creationId xmlns:a16="http://schemas.microsoft.com/office/drawing/2014/main" id="{03B56783-3A32-9227-CD41-DD24E15A1731}"/>
              </a:ext>
            </a:extLst>
          </p:cNvPr>
          <p:cNvSpPr txBox="1"/>
          <p:nvPr/>
        </p:nvSpPr>
        <p:spPr>
          <a:xfrm>
            <a:off x="2551042" y="6138447"/>
            <a:ext cx="7089913"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prstClr val="black"/>
                </a:solidFill>
                <a:effectLst/>
                <a:uLnTx/>
                <a:uFillTx/>
                <a:latin typeface="Verdana"/>
                <a:ea typeface="+mn-ea"/>
                <a:cs typeface="+mn-cs"/>
              </a:rPr>
              <a:t>sofia.lexen@vgregion.se</a:t>
            </a:r>
          </a:p>
        </p:txBody>
      </p:sp>
      <p:sp>
        <p:nvSpPr>
          <p:cNvPr id="9" name="textruta 8">
            <a:extLst>
              <a:ext uri="{FF2B5EF4-FFF2-40B4-BE49-F238E27FC236}">
                <a16:creationId xmlns:a16="http://schemas.microsoft.com/office/drawing/2014/main" id="{4F3034C7-F708-5616-1FAE-211C84D54D80}"/>
              </a:ext>
            </a:extLst>
          </p:cNvPr>
          <p:cNvSpPr txBox="1"/>
          <p:nvPr/>
        </p:nvSpPr>
        <p:spPr>
          <a:xfrm>
            <a:off x="927650" y="1060174"/>
            <a:ext cx="324678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a:ln>
                  <a:noFill/>
                </a:ln>
                <a:solidFill>
                  <a:prstClr val="black"/>
                </a:solidFill>
                <a:effectLst/>
                <a:uLnTx/>
                <a:uFillTx/>
                <a:latin typeface="Verdana"/>
                <a:ea typeface="+mn-ea"/>
                <a:cs typeface="+mn-cs"/>
              </a:rPr>
              <a:t>Tack för visat intresse!</a:t>
            </a:r>
          </a:p>
        </p:txBody>
      </p:sp>
    </p:spTree>
    <p:extLst>
      <p:ext uri="{BB962C8B-B14F-4D97-AF65-F5344CB8AC3E}">
        <p14:creationId xmlns:p14="http://schemas.microsoft.com/office/powerpoint/2010/main" val="114875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50D74C-8A90-9767-2E69-73C374D62278}"/>
              </a:ext>
            </a:extLst>
          </p:cNvPr>
          <p:cNvSpPr>
            <a:spLocks noGrp="1"/>
          </p:cNvSpPr>
          <p:nvPr>
            <p:ph type="title"/>
          </p:nvPr>
        </p:nvSpPr>
        <p:spPr>
          <a:xfrm>
            <a:off x="1100667" y="425716"/>
            <a:ext cx="4995333" cy="1047750"/>
          </a:xfrm>
        </p:spPr>
        <p:txBody>
          <a:bodyPr anchor="b">
            <a:normAutofit/>
          </a:bodyPr>
          <a:lstStyle/>
          <a:p>
            <a:pPr>
              <a:lnSpc>
                <a:spcPct val="90000"/>
              </a:lnSpc>
            </a:pPr>
            <a:r>
              <a:rPr lang="sv-SE" sz="2300"/>
              <a:t>LARO – Läkemedelsassisterad behandling vid opioidberoende</a:t>
            </a:r>
          </a:p>
        </p:txBody>
      </p:sp>
      <p:sp>
        <p:nvSpPr>
          <p:cNvPr id="3" name="Platshållare för innehåll 2">
            <a:extLst>
              <a:ext uri="{FF2B5EF4-FFF2-40B4-BE49-F238E27FC236}">
                <a16:creationId xmlns:a16="http://schemas.microsoft.com/office/drawing/2014/main" id="{E18237D7-D3A2-5AA2-4C97-5327D37548A0}"/>
              </a:ext>
            </a:extLst>
          </p:cNvPr>
          <p:cNvSpPr>
            <a:spLocks noGrp="1"/>
          </p:cNvSpPr>
          <p:nvPr>
            <p:ph sz="quarter" idx="14"/>
          </p:nvPr>
        </p:nvSpPr>
        <p:spPr>
          <a:xfrm>
            <a:off x="1092200" y="2113722"/>
            <a:ext cx="5003800" cy="3756990"/>
          </a:xfrm>
        </p:spPr>
        <p:txBody>
          <a:bodyPr wrap="square">
            <a:normAutofit/>
          </a:bodyPr>
          <a:lstStyle/>
          <a:p>
            <a:pPr marL="342900" indent="-342900">
              <a:lnSpc>
                <a:spcPct val="120000"/>
              </a:lnSpc>
              <a:buFont typeface="Arial" panose="020B0604020202020204" pitchFamily="34" charset="0"/>
              <a:buChar char="•"/>
            </a:pPr>
            <a:r>
              <a:rPr lang="sv-SE" sz="1700" u="sng">
                <a:hlinkClick r:id="rId3"/>
              </a:rPr>
              <a:t>Senaste version av HSLF-FS 2016:1 Socialstyrelsens föreskrifter och allmänna råd om läkemedelsassisterad behandling vid opioidberoende – Socialstyrelsen</a:t>
            </a:r>
            <a:endParaRPr lang="sv-SE" sz="1700"/>
          </a:p>
          <a:p>
            <a:pPr marL="342900" indent="-342900">
              <a:lnSpc>
                <a:spcPct val="120000"/>
              </a:lnSpc>
              <a:buFont typeface="Arial" panose="020B0604020202020204" pitchFamily="34" charset="0"/>
              <a:buChar char="•"/>
            </a:pPr>
            <a:r>
              <a:rPr lang="sv-SE" sz="1700"/>
              <a:t>Fyllt 20 år (undantag i särskilda fall)</a:t>
            </a:r>
          </a:p>
          <a:p>
            <a:pPr marL="342900" indent="-342900">
              <a:lnSpc>
                <a:spcPct val="120000"/>
              </a:lnSpc>
              <a:buFont typeface="Arial" panose="020B0604020202020204" pitchFamily="34" charset="0"/>
              <a:buChar char="•"/>
            </a:pPr>
            <a:r>
              <a:rPr lang="sv-SE" sz="1700"/>
              <a:t>Opioidberoende sedan minst 1 år tillbaka</a:t>
            </a:r>
          </a:p>
          <a:p>
            <a:pPr marL="342900" indent="-342900">
              <a:lnSpc>
                <a:spcPct val="120000"/>
              </a:lnSpc>
              <a:buFont typeface="Arial" panose="020B0604020202020204" pitchFamily="34" charset="0"/>
              <a:buChar char="•"/>
            </a:pPr>
            <a:r>
              <a:rPr lang="sv-SE" sz="1700"/>
              <a:t>Ex. </a:t>
            </a:r>
            <a:r>
              <a:rPr lang="sv-SE" sz="1700" err="1"/>
              <a:t>opioider</a:t>
            </a:r>
            <a:r>
              <a:rPr lang="sv-SE" sz="1700"/>
              <a:t>: heroin, morfin, </a:t>
            </a:r>
            <a:r>
              <a:rPr lang="sv-SE" sz="1700" err="1"/>
              <a:t>tramadol</a:t>
            </a:r>
            <a:r>
              <a:rPr lang="sv-SE" sz="1700"/>
              <a:t>, </a:t>
            </a:r>
            <a:r>
              <a:rPr lang="sv-SE" sz="1700" err="1"/>
              <a:t>buprenorfin</a:t>
            </a:r>
            <a:r>
              <a:rPr lang="sv-SE" sz="1700"/>
              <a:t> (</a:t>
            </a:r>
            <a:r>
              <a:rPr lang="sv-SE" sz="1700" err="1"/>
              <a:t>subutex</a:t>
            </a:r>
            <a:r>
              <a:rPr lang="sv-SE" sz="1700"/>
              <a:t>), </a:t>
            </a:r>
            <a:r>
              <a:rPr lang="sv-SE" sz="1700" err="1"/>
              <a:t>oxykontin</a:t>
            </a:r>
            <a:r>
              <a:rPr lang="sv-SE" sz="1700"/>
              <a:t>, metadon</a:t>
            </a:r>
          </a:p>
          <a:p>
            <a:pPr>
              <a:lnSpc>
                <a:spcPct val="120000"/>
              </a:lnSpc>
            </a:pPr>
            <a:endParaRPr lang="sv-SE" sz="1700"/>
          </a:p>
        </p:txBody>
      </p:sp>
      <p:pic>
        <p:nvPicPr>
          <p:cNvPr id="7" name="Platshållare för bild 11" descr="En bild som visar utomhus, växt, gräs, blomma&#10;&#10;Automatiskt genererad beskrivning">
            <a:extLst>
              <a:ext uri="{FF2B5EF4-FFF2-40B4-BE49-F238E27FC236}">
                <a16:creationId xmlns:a16="http://schemas.microsoft.com/office/drawing/2014/main" id="{818B927D-2BE6-7579-9E1B-B39ABF10DC63}"/>
              </a:ext>
            </a:extLst>
          </p:cNvPr>
          <p:cNvPicPr>
            <a:picLocks noChangeAspect="1"/>
          </p:cNvPicPr>
          <p:nvPr/>
        </p:nvPicPr>
        <p:blipFill>
          <a:blip r:embed="rId4">
            <a:extLst>
              <a:ext uri="{28A0092B-C50C-407E-A947-70E740481C1C}">
                <a14:useLocalDpi xmlns:a14="http://schemas.microsoft.com/office/drawing/2010/main" val="0"/>
              </a:ext>
            </a:extLst>
          </a:blip>
          <a:srcRect l="11496" r="6515" b="2"/>
          <a:stretch>
            <a:fillRect/>
          </a:stretch>
        </p:blipFill>
        <p:spPr>
          <a:xfrm>
            <a:off x="6801696" y="380998"/>
            <a:ext cx="5002954" cy="6071396"/>
          </a:xfrm>
          <a:custGeom>
            <a:avLst/>
            <a:gdLst>
              <a:gd name="connsiteX0" fmla="*/ 0 w 5002954"/>
              <a:gd name="connsiteY0" fmla="*/ 0 h 6071396"/>
              <a:gd name="connsiteX1" fmla="*/ 5002954 w 5002954"/>
              <a:gd name="connsiteY1" fmla="*/ 0 h 6071396"/>
              <a:gd name="connsiteX2" fmla="*/ 5002954 w 5002954"/>
              <a:gd name="connsiteY2" fmla="*/ 5059476 h 6071396"/>
              <a:gd name="connsiteX3" fmla="*/ 3991034 w 5002954"/>
              <a:gd name="connsiteY3" fmla="*/ 6071396 h 6071396"/>
              <a:gd name="connsiteX4" fmla="*/ 0 w 5002954"/>
              <a:gd name="connsiteY4" fmla="*/ 6071396 h 607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954" h="6071396">
                <a:moveTo>
                  <a:pt x="0" y="0"/>
                </a:moveTo>
                <a:lnTo>
                  <a:pt x="5002954" y="0"/>
                </a:lnTo>
                <a:lnTo>
                  <a:pt x="5002954" y="5059476"/>
                </a:lnTo>
                <a:cubicBezTo>
                  <a:pt x="5002954" y="5618344"/>
                  <a:pt x="4549902" y="6071396"/>
                  <a:pt x="3991034" y="6071396"/>
                </a:cubicBezTo>
                <a:lnTo>
                  <a:pt x="0" y="6071396"/>
                </a:lnTo>
                <a:close/>
              </a:path>
            </a:pathLst>
          </a:custGeom>
          <a:noFill/>
        </p:spPr>
      </p:pic>
      <p:sp>
        <p:nvSpPr>
          <p:cNvPr id="5" name="Platshållare för datum 4">
            <a:extLst>
              <a:ext uri="{FF2B5EF4-FFF2-40B4-BE49-F238E27FC236}">
                <a16:creationId xmlns:a16="http://schemas.microsoft.com/office/drawing/2014/main" id="{AB448A91-D3CF-CD90-F818-45B8021B96A1}"/>
              </a:ext>
            </a:extLst>
          </p:cNvPr>
          <p:cNvSpPr>
            <a:spLocks noGrp="1"/>
          </p:cNvSpPr>
          <p:nvPr>
            <p:ph type="dt" sz="half" idx="15"/>
          </p:nvPr>
        </p:nvSpPr>
        <p:spPr>
          <a:xfrm>
            <a:off x="10901363" y="136525"/>
            <a:ext cx="908050" cy="141687"/>
          </a:xfrm>
        </p:spPr>
        <p:txBody>
          <a:bodyPr anchor="ctr">
            <a:normAutofit/>
          </a:bodyPr>
          <a:lstStyle/>
          <a:p>
            <a:pPr>
              <a:spcAft>
                <a:spcPts val="600"/>
              </a:spcAft>
            </a:pPr>
            <a:fld id="{4B776B95-268A-4CFA-BBA5-9ACA910E4F80}" type="datetime1">
              <a:rPr lang="sv-SE" smtClean="0"/>
              <a:pPr>
                <a:spcAft>
                  <a:spcPts val="600"/>
                </a:spcAft>
              </a:pPr>
              <a:t>2025-08-27</a:t>
            </a:fld>
            <a:endParaRPr lang="sv-SE"/>
          </a:p>
        </p:txBody>
      </p:sp>
      <p:sp>
        <p:nvSpPr>
          <p:cNvPr id="6" name="Platshållare för sidfot 5">
            <a:extLst>
              <a:ext uri="{FF2B5EF4-FFF2-40B4-BE49-F238E27FC236}">
                <a16:creationId xmlns:a16="http://schemas.microsoft.com/office/drawing/2014/main" id="{AEE7A5AC-48A7-E622-C170-48B90231CE8B}"/>
              </a:ext>
            </a:extLst>
          </p:cNvPr>
          <p:cNvSpPr>
            <a:spLocks noGrp="1"/>
          </p:cNvSpPr>
          <p:nvPr>
            <p:ph type="ftr" sz="quarter" idx="16"/>
          </p:nvPr>
        </p:nvSpPr>
        <p:spPr>
          <a:xfrm>
            <a:off x="389466" y="136525"/>
            <a:ext cx="4125383" cy="141687"/>
          </a:xfrm>
        </p:spPr>
        <p:txBody>
          <a:bodyPr anchor="ctr">
            <a:normAutofit/>
          </a:bodyPr>
          <a:lstStyle/>
          <a:p>
            <a:pPr>
              <a:spcAft>
                <a:spcPts val="600"/>
              </a:spcAft>
            </a:pPr>
            <a:r>
              <a:rPr lang="sv-SE"/>
              <a:t>Sahlgrenska Universitetssjukhuset</a:t>
            </a:r>
          </a:p>
        </p:txBody>
      </p:sp>
    </p:spTree>
    <p:extLst>
      <p:ext uri="{BB962C8B-B14F-4D97-AF65-F5344CB8AC3E}">
        <p14:creationId xmlns:p14="http://schemas.microsoft.com/office/powerpoint/2010/main" val="3553361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8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C57FD221-7E20-61FC-34FB-F03EDFB391EB}"/>
              </a:ext>
            </a:extLst>
          </p:cNvPr>
          <p:cNvSpPr>
            <a:spLocks noGrp="1"/>
          </p:cNvSpPr>
          <p:nvPr>
            <p:ph type="pic" sz="quarter" idx="13"/>
          </p:nvPr>
        </p:nvSpPr>
        <p:spPr/>
        <p:txBody>
          <a:bodyPr/>
          <a:lstStyle/>
          <a:p>
            <a:endParaRPr lang="sv-SE"/>
          </a:p>
        </p:txBody>
      </p:sp>
      <p:sp>
        <p:nvSpPr>
          <p:cNvPr id="3" name="Platshållare för datum 2">
            <a:extLst>
              <a:ext uri="{FF2B5EF4-FFF2-40B4-BE49-F238E27FC236}">
                <a16:creationId xmlns:a16="http://schemas.microsoft.com/office/drawing/2014/main" id="{D66D4589-3D31-D8CE-7B6D-158375BEE306}"/>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45C00C73-732D-06B6-FC04-FB22E4AADD54}"/>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96390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C3A6A2-61ED-6503-9838-743507A50FCA}"/>
              </a:ext>
            </a:extLst>
          </p:cNvPr>
          <p:cNvSpPr>
            <a:spLocks noGrp="1"/>
          </p:cNvSpPr>
          <p:nvPr>
            <p:ph type="title"/>
          </p:nvPr>
        </p:nvSpPr>
        <p:spPr/>
        <p:txBody>
          <a:bodyPr/>
          <a:lstStyle/>
          <a:p>
            <a:endParaRPr lang="sv-SE"/>
          </a:p>
        </p:txBody>
      </p:sp>
    </p:spTree>
    <p:extLst>
      <p:ext uri="{BB962C8B-B14F-4D97-AF65-F5344CB8AC3E}">
        <p14:creationId xmlns:p14="http://schemas.microsoft.com/office/powerpoint/2010/main" val="1709957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C4ACD-ABC0-042B-8CCA-603DF8E7C93F}"/>
              </a:ext>
            </a:extLst>
          </p:cNvPr>
          <p:cNvSpPr>
            <a:spLocks noGrp="1"/>
          </p:cNvSpPr>
          <p:nvPr>
            <p:ph type="title"/>
          </p:nvPr>
        </p:nvSpPr>
        <p:spPr/>
        <p:txBody>
          <a:bodyPr/>
          <a:lstStyle/>
          <a:p>
            <a:r>
              <a:rPr lang="sv-SE" dirty="0"/>
              <a:t>Instruktionssida</a:t>
            </a:r>
            <a:endParaRPr lang="en-GB" dirty="0"/>
          </a:p>
        </p:txBody>
      </p:sp>
      <p:sp>
        <p:nvSpPr>
          <p:cNvPr id="5" name="Content Placeholder 4">
            <a:extLst>
              <a:ext uri="{FF2B5EF4-FFF2-40B4-BE49-F238E27FC236}">
                <a16:creationId xmlns:a16="http://schemas.microsoft.com/office/drawing/2014/main" id="{9A6AA047-0B22-49B8-C9AC-EF39AEF5E7CB}"/>
              </a:ext>
            </a:extLst>
          </p:cNvPr>
          <p:cNvSpPr>
            <a:spLocks noGrp="1"/>
          </p:cNvSpPr>
          <p:nvPr>
            <p:ph sz="quarter" idx="13"/>
          </p:nvPr>
        </p:nvSpPr>
        <p:spPr>
          <a:xfrm>
            <a:off x="1121209" y="1664695"/>
            <a:ext cx="5003800" cy="4428456"/>
          </a:xfrm>
        </p:spPr>
        <p:txBody>
          <a:bodyPr/>
          <a:lstStyle/>
          <a:p>
            <a:pPr marL="0" indent="0">
              <a:buNone/>
            </a:pPr>
            <a:r>
              <a:rPr lang="sv-SE" sz="1000" dirty="0"/>
              <a:t>Mallarna hjälper dig att göra rätt. De är säkrade ur tillgänglighetsperspektiv och följer den visuella identiteten, men det är alltid du som skapar en presentation som ansvarar för både form och innehåll. </a:t>
            </a:r>
          </a:p>
          <a:p>
            <a:pPr marL="0" indent="0">
              <a:buNone/>
            </a:pPr>
            <a:r>
              <a:rPr lang="sv-SE" sz="1000" dirty="0"/>
              <a:t>Ändra inte typsnitt och använd bara de godkända färgerna. </a:t>
            </a:r>
          </a:p>
          <a:p>
            <a:pPr marL="0" indent="0">
              <a:buNone/>
            </a:pPr>
            <a:r>
              <a:rPr lang="sv-SE" sz="1000" dirty="0"/>
              <a:t>I VGR finns fyra </a:t>
            </a:r>
            <a:r>
              <a:rPr lang="sv-SE" sz="1000" dirty="0" err="1"/>
              <a:t>grundmallar</a:t>
            </a:r>
            <a:r>
              <a:rPr lang="sv-SE" sz="1000" dirty="0"/>
              <a:t>: </a:t>
            </a:r>
          </a:p>
          <a:p>
            <a:pPr>
              <a:lnSpc>
                <a:spcPct val="100000"/>
              </a:lnSpc>
            </a:pPr>
            <a:r>
              <a:rPr lang="sv-SE" sz="1000" dirty="0" err="1"/>
              <a:t>VGR:s</a:t>
            </a:r>
            <a:r>
              <a:rPr lang="sv-SE" sz="1000" dirty="0"/>
              <a:t> bas (grå), som kan användas av alla </a:t>
            </a:r>
          </a:p>
          <a:p>
            <a:pPr>
              <a:lnSpc>
                <a:spcPct val="100000"/>
              </a:lnSpc>
            </a:pPr>
            <a:r>
              <a:rPr lang="sv-SE" sz="1000" b="1" dirty="0"/>
              <a:t>Hälso- och sjukvård (blå)</a:t>
            </a:r>
          </a:p>
          <a:p>
            <a:pPr>
              <a:lnSpc>
                <a:spcPct val="100000"/>
              </a:lnSpc>
            </a:pPr>
            <a:r>
              <a:rPr lang="sv-SE" sz="1000" dirty="0"/>
              <a:t>Kultur (röd)</a:t>
            </a:r>
          </a:p>
          <a:p>
            <a:pPr>
              <a:lnSpc>
                <a:spcPct val="100000"/>
              </a:lnSpc>
            </a:pPr>
            <a:r>
              <a:rPr lang="sv-SE" sz="1000" dirty="0"/>
              <a:t>Utbildning (grön)</a:t>
            </a:r>
          </a:p>
          <a:p>
            <a:pPr marL="0" indent="0">
              <a:buNone/>
            </a:pPr>
            <a:r>
              <a:rPr lang="sv-SE" sz="1000" dirty="0"/>
              <a:t>Säkerställ att du använder rätt mall, kontakta </a:t>
            </a:r>
            <a:r>
              <a:rPr lang="sv-SE" sz="1000" dirty="0">
                <a:hlinkClick r:id="rId2"/>
              </a:rPr>
              <a:t>kommunikation.su@vgregion.se</a:t>
            </a:r>
            <a:r>
              <a:rPr lang="sv-SE" sz="1000" dirty="0"/>
              <a:t> om du är osäker. </a:t>
            </a:r>
          </a:p>
        </p:txBody>
      </p:sp>
      <p:sp>
        <p:nvSpPr>
          <p:cNvPr id="8" name="Platshållare för innehåll 2">
            <a:extLst>
              <a:ext uri="{FF2B5EF4-FFF2-40B4-BE49-F238E27FC236}">
                <a16:creationId xmlns:a16="http://schemas.microsoft.com/office/drawing/2014/main" id="{D3EFBCA4-563F-6886-96B9-659C78F0C96A}"/>
              </a:ext>
            </a:extLst>
          </p:cNvPr>
          <p:cNvSpPr txBox="1">
            <a:spLocks/>
          </p:cNvSpPr>
          <p:nvPr/>
        </p:nvSpPr>
        <p:spPr>
          <a:xfrm>
            <a:off x="6665755" y="1664695"/>
            <a:ext cx="4934527" cy="3311526"/>
          </a:xfrm>
          <a:prstGeom prst="rect">
            <a:avLst/>
          </a:prstGeom>
        </p:spPr>
        <p:txBody>
          <a:bodyPr vert="horz" lIns="0" tIns="0" rIns="0" bIns="0" rtlCol="0">
            <a:noAutofit/>
          </a:bodyPr>
          <a:lstStyle>
            <a:lvl1pPr marL="269875" indent="-269875" algn="l" defTabSz="914400" rtl="0" eaLnBrk="1" latinLnBrk="0" hangingPunct="1">
              <a:lnSpc>
                <a:spcPct val="130000"/>
              </a:lnSpc>
              <a:spcBef>
                <a:spcPts val="1000"/>
              </a:spcBef>
              <a:buFont typeface="Verdana" panose="020B0604030504040204" pitchFamily="34" charset="0"/>
              <a:buChar char="•"/>
              <a:defRPr sz="2400" kern="1200">
                <a:solidFill>
                  <a:schemeClr val="tx1"/>
                </a:solidFill>
                <a:latin typeface="+mn-lt"/>
                <a:ea typeface="+mn-ea"/>
                <a:cs typeface="+mn-cs"/>
              </a:defRPr>
            </a:lvl1pPr>
            <a:lvl2pPr marL="533400" indent="-266700" algn="l" defTabSz="914400" rtl="0" eaLnBrk="1" latinLnBrk="0" hangingPunct="1">
              <a:lnSpc>
                <a:spcPct val="130000"/>
              </a:lnSpc>
              <a:spcBef>
                <a:spcPts val="500"/>
              </a:spcBef>
              <a:buFont typeface="Verdana" panose="020B0604030504040204" pitchFamily="34" charset="0"/>
              <a:buChar char="–"/>
              <a:defRPr sz="2000" kern="1200">
                <a:solidFill>
                  <a:schemeClr val="tx1"/>
                </a:solidFill>
                <a:latin typeface="+mn-lt"/>
                <a:ea typeface="+mn-ea"/>
                <a:cs typeface="+mn-cs"/>
              </a:defRPr>
            </a:lvl2pPr>
            <a:lvl3pPr marL="812800" indent="-279400" algn="l" defTabSz="914400" rtl="0" eaLnBrk="1" latinLnBrk="0" hangingPunct="1">
              <a:lnSpc>
                <a:spcPct val="130000"/>
              </a:lnSpc>
              <a:spcBef>
                <a:spcPts val="500"/>
              </a:spcBef>
              <a:buFont typeface="Verdana" panose="020B0604030504040204" pitchFamily="34" charset="0"/>
              <a:buChar char="–"/>
              <a:defRPr sz="1800" kern="1200">
                <a:solidFill>
                  <a:schemeClr val="tx1"/>
                </a:solidFill>
                <a:latin typeface="+mn-lt"/>
                <a:ea typeface="+mn-ea"/>
                <a:cs typeface="+mn-cs"/>
              </a:defRPr>
            </a:lvl3pPr>
            <a:lvl4pPr marL="1079500" indent="-266700" algn="l" defTabSz="914400" rtl="0" eaLnBrk="1" latinLnBrk="0" hangingPunct="1">
              <a:lnSpc>
                <a:spcPct val="130000"/>
              </a:lnSpc>
              <a:spcBef>
                <a:spcPts val="500"/>
              </a:spcBef>
              <a:buFont typeface="Verdana" panose="020B0604030504040204" pitchFamily="34" charset="0"/>
              <a:buChar char="–"/>
              <a:tabLst>
                <a:tab pos="812800" algn="l"/>
              </a:tabLst>
              <a:defRPr sz="1600" kern="1200">
                <a:solidFill>
                  <a:schemeClr val="tx1"/>
                </a:solidFill>
                <a:latin typeface="+mn-lt"/>
                <a:ea typeface="+mn-ea"/>
                <a:cs typeface="+mn-cs"/>
              </a:defRPr>
            </a:lvl4pPr>
            <a:lvl5pPr marL="1346200" indent="-266700" algn="l" defTabSz="914400" rtl="0" eaLnBrk="1" latinLnBrk="0" hangingPunct="1">
              <a:lnSpc>
                <a:spcPct val="130000"/>
              </a:lnSpc>
              <a:spcBef>
                <a:spcPts val="500"/>
              </a:spcBef>
              <a:buFont typeface="Verdan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Verdana" panose="020B0604030504040204" pitchFamily="34" charset="0"/>
              <a:buNone/>
            </a:pPr>
            <a:r>
              <a:rPr lang="sv-SE" sz="1000" dirty="0"/>
              <a:t>Layout kallas de olika designer på sidor som du kan hitta i din mall. Du hittar dem under knappen </a:t>
            </a:r>
            <a:r>
              <a:rPr lang="sv-SE" sz="1000" b="1" dirty="0"/>
              <a:t>Layout</a:t>
            </a:r>
            <a:r>
              <a:rPr lang="sv-SE" sz="1000" dirty="0"/>
              <a:t> och </a:t>
            </a:r>
            <a:r>
              <a:rPr lang="sv-SE" sz="1000" b="1" dirty="0"/>
              <a:t>Ny bild </a:t>
            </a:r>
            <a:r>
              <a:rPr lang="sv-SE" sz="1000" dirty="0"/>
              <a:t>i menyn. </a:t>
            </a:r>
          </a:p>
          <a:p>
            <a:pPr marL="0" indent="0">
              <a:buFont typeface="Verdana" panose="020B0604030504040204" pitchFamily="34" charset="0"/>
              <a:buNone/>
            </a:pPr>
            <a:endParaRPr lang="sv-SE" sz="1000" dirty="0"/>
          </a:p>
          <a:p>
            <a:pPr marL="0" indent="0">
              <a:buFont typeface="Verdana" panose="020B0604030504040204" pitchFamily="34" charset="0"/>
              <a:buNone/>
            </a:pPr>
            <a:endParaRPr lang="sv-SE" sz="1000" dirty="0"/>
          </a:p>
          <a:p>
            <a:pPr marL="0" indent="0">
              <a:buFont typeface="Verdana" panose="020B0604030504040204" pitchFamily="34" charset="0"/>
              <a:buNone/>
            </a:pPr>
            <a:endParaRPr lang="sv-SE" sz="1000" dirty="0"/>
          </a:p>
        </p:txBody>
      </p:sp>
      <p:pic>
        <p:nvPicPr>
          <p:cNvPr id="10" name="Bildobjekt 7" descr="Skärmklipp från menyfliksområdet.">
            <a:extLst>
              <a:ext uri="{FF2B5EF4-FFF2-40B4-BE49-F238E27FC236}">
                <a16:creationId xmlns:a16="http://schemas.microsoft.com/office/drawing/2014/main" id="{613EE7A3-AA9F-E940-2C17-BAA1F0CC4670}"/>
              </a:ext>
            </a:extLst>
          </p:cNvPr>
          <p:cNvPicPr>
            <a:picLocks noChangeAspect="1"/>
          </p:cNvPicPr>
          <p:nvPr/>
        </p:nvPicPr>
        <p:blipFill rotWithShape="1">
          <a:blip r:embed="rId3"/>
          <a:srcRect r="3458" b="-3285"/>
          <a:stretch/>
        </p:blipFill>
        <p:spPr>
          <a:xfrm>
            <a:off x="6665755" y="2915018"/>
            <a:ext cx="1250865" cy="647525"/>
          </a:xfrm>
          <a:prstGeom prst="rect">
            <a:avLst/>
          </a:prstGeom>
          <a:ln>
            <a:solidFill>
              <a:schemeClr val="tx1">
                <a:lumMod val="50000"/>
                <a:lumOff val="50000"/>
              </a:schemeClr>
            </a:solidFill>
          </a:ln>
        </p:spPr>
      </p:pic>
      <p:sp>
        <p:nvSpPr>
          <p:cNvPr id="11" name="Oval 14">
            <a:extLst>
              <a:ext uri="{FF2B5EF4-FFF2-40B4-BE49-F238E27FC236}">
                <a16:creationId xmlns:a16="http://schemas.microsoft.com/office/drawing/2014/main" id="{2ABBC167-DF89-09D0-14DD-1A1ABB90F027}"/>
              </a:ext>
            </a:extLst>
          </p:cNvPr>
          <p:cNvSpPr/>
          <p:nvPr/>
        </p:nvSpPr>
        <p:spPr>
          <a:xfrm>
            <a:off x="7975870" y="2138972"/>
            <a:ext cx="824670" cy="824670"/>
          </a:xfrm>
          <a:prstGeom prst="ellipse">
            <a:avLst/>
          </a:prstGeom>
          <a:solidFill>
            <a:srgbClr val="CCDB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dirty="0">
                <a:solidFill>
                  <a:schemeClr val="tx1"/>
                </a:solidFill>
              </a:rPr>
              <a:t>När du vill byta design på en layout</a:t>
            </a:r>
          </a:p>
        </p:txBody>
      </p:sp>
      <p:sp>
        <p:nvSpPr>
          <p:cNvPr id="12" name="Oval 14">
            <a:extLst>
              <a:ext uri="{FF2B5EF4-FFF2-40B4-BE49-F238E27FC236}">
                <a16:creationId xmlns:a16="http://schemas.microsoft.com/office/drawing/2014/main" id="{716120DF-A629-6C6C-4833-A519EFF4506C}"/>
              </a:ext>
            </a:extLst>
          </p:cNvPr>
          <p:cNvSpPr/>
          <p:nvPr/>
        </p:nvSpPr>
        <p:spPr>
          <a:xfrm>
            <a:off x="6962195" y="3699974"/>
            <a:ext cx="824670" cy="824670"/>
          </a:xfrm>
          <a:prstGeom prst="ellipse">
            <a:avLst/>
          </a:prstGeom>
          <a:solidFill>
            <a:srgbClr val="CCDB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dirty="0">
                <a:solidFill>
                  <a:schemeClr val="tx1"/>
                </a:solidFill>
              </a:rPr>
              <a:t>Visar samtliga layoutsidor</a:t>
            </a:r>
          </a:p>
        </p:txBody>
      </p:sp>
      <p:sp>
        <p:nvSpPr>
          <p:cNvPr id="13" name="Arc 22">
            <a:extLst>
              <a:ext uri="{FF2B5EF4-FFF2-40B4-BE49-F238E27FC236}">
                <a16:creationId xmlns:a16="http://schemas.microsoft.com/office/drawing/2014/main" id="{CD83DEF7-EA7D-D67D-ACE2-55DEC35309C1}"/>
              </a:ext>
              <a:ext uri="{C183D7F6-B498-43B3-948B-1728B52AA6E4}">
                <adec:decorative xmlns:adec="http://schemas.microsoft.com/office/drawing/2017/decorative" val="1"/>
              </a:ext>
            </a:extLst>
          </p:cNvPr>
          <p:cNvSpPr/>
          <p:nvPr/>
        </p:nvSpPr>
        <p:spPr>
          <a:xfrm>
            <a:off x="7614052" y="2393738"/>
            <a:ext cx="601430" cy="627991"/>
          </a:xfrm>
          <a:prstGeom prst="arc">
            <a:avLst>
              <a:gd name="adj1" fmla="val 2110145"/>
              <a:gd name="adj2" fmla="val 6042217"/>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79038E93-C32E-62CA-AADD-FC1BD7488DDA}"/>
              </a:ext>
              <a:ext uri="{C183D7F6-B498-43B3-948B-1728B52AA6E4}">
                <adec:decorative xmlns:adec="http://schemas.microsoft.com/office/drawing/2017/decorative" val="1"/>
              </a:ext>
            </a:extLst>
          </p:cNvPr>
          <p:cNvSpPr/>
          <p:nvPr/>
        </p:nvSpPr>
        <p:spPr>
          <a:xfrm>
            <a:off x="6781648" y="3233390"/>
            <a:ext cx="587917" cy="824670"/>
          </a:xfrm>
          <a:prstGeom prst="arc">
            <a:avLst>
              <a:gd name="adj1" fmla="val 6874683"/>
              <a:gd name="adj2" fmla="val 11021729"/>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Bildobjekt 2">
            <a:extLst>
              <a:ext uri="{FF2B5EF4-FFF2-40B4-BE49-F238E27FC236}">
                <a16:creationId xmlns:a16="http://schemas.microsoft.com/office/drawing/2014/main" id="{1A66F27D-AD8B-7250-1FBA-1B17AD3361C9}"/>
              </a:ext>
            </a:extLst>
          </p:cNvPr>
          <p:cNvPicPr>
            <a:picLocks noChangeAspect="1"/>
          </p:cNvPicPr>
          <p:nvPr/>
        </p:nvPicPr>
        <p:blipFill rotWithShape="1">
          <a:blip r:embed="rId4">
            <a:extLst>
              <a:ext uri="{28A0092B-C50C-407E-A947-70E740481C1C}">
                <a14:useLocalDpi xmlns:a14="http://schemas.microsoft.com/office/drawing/2010/main" val="0"/>
              </a:ext>
            </a:extLst>
          </a:blip>
          <a:srcRect l="976" t="815" r="919" b="960"/>
          <a:stretch/>
        </p:blipFill>
        <p:spPr>
          <a:xfrm>
            <a:off x="8883240" y="2990053"/>
            <a:ext cx="2586743" cy="3181278"/>
          </a:xfrm>
          <a:prstGeom prst="rect">
            <a:avLst/>
          </a:prstGeom>
          <a:ln>
            <a:solidFill>
              <a:schemeClr val="bg1">
                <a:lumMod val="65000"/>
              </a:schemeClr>
            </a:solidFill>
          </a:ln>
        </p:spPr>
      </p:pic>
    </p:spTree>
    <p:extLst>
      <p:ext uri="{BB962C8B-B14F-4D97-AF65-F5344CB8AC3E}">
        <p14:creationId xmlns:p14="http://schemas.microsoft.com/office/powerpoint/2010/main" val="4024165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01334C-53CC-6FBA-AEDD-7AE3D161D270}"/>
              </a:ext>
            </a:extLst>
          </p:cNvPr>
          <p:cNvSpPr>
            <a:spLocks noGrp="1"/>
          </p:cNvSpPr>
          <p:nvPr>
            <p:ph type="title"/>
          </p:nvPr>
        </p:nvSpPr>
        <p:spPr/>
        <p:txBody>
          <a:bodyPr/>
          <a:lstStyle/>
          <a:p>
            <a:r>
              <a:rPr lang="sv-SE" dirty="0"/>
              <a:t>Instruktionssida</a:t>
            </a:r>
            <a:endParaRPr lang="en-GB" dirty="0"/>
          </a:p>
        </p:txBody>
      </p:sp>
      <p:sp>
        <p:nvSpPr>
          <p:cNvPr id="5" name="Platshållare för innehåll 6">
            <a:extLst>
              <a:ext uri="{FF2B5EF4-FFF2-40B4-BE49-F238E27FC236}">
                <a16:creationId xmlns:a16="http://schemas.microsoft.com/office/drawing/2014/main" id="{E524DDC1-2F57-8982-08A0-9150EBCB4661}"/>
              </a:ext>
            </a:extLst>
          </p:cNvPr>
          <p:cNvSpPr txBox="1">
            <a:spLocks/>
          </p:cNvSpPr>
          <p:nvPr/>
        </p:nvSpPr>
        <p:spPr>
          <a:xfrm>
            <a:off x="1950084" y="2035898"/>
            <a:ext cx="2686170" cy="253642"/>
          </a:xfrm>
          <a:prstGeom prst="rect">
            <a:avLst/>
          </a:prstGeom>
        </p:spPr>
        <p:txBody>
          <a:bodyPr vert="horz" lIns="0" tIns="0" rIns="0" bIns="0" rtlCol="0">
            <a:noAutofit/>
          </a:bodyPr>
          <a:lstStyle>
            <a:lvl1pPr marL="269875" indent="-269875" algn="l" defTabSz="914400" rtl="0" eaLnBrk="1" latinLnBrk="0" hangingPunct="1">
              <a:lnSpc>
                <a:spcPct val="130000"/>
              </a:lnSpc>
              <a:spcBef>
                <a:spcPts val="1000"/>
              </a:spcBef>
              <a:buFont typeface="Verdana" panose="020B0604030504040204" pitchFamily="34" charset="0"/>
              <a:buChar char="•"/>
              <a:defRPr sz="2400" kern="1200">
                <a:solidFill>
                  <a:schemeClr val="tx1"/>
                </a:solidFill>
                <a:latin typeface="+mn-lt"/>
                <a:ea typeface="+mn-ea"/>
                <a:cs typeface="+mn-cs"/>
              </a:defRPr>
            </a:lvl1pPr>
            <a:lvl2pPr marL="533400" indent="-266700" algn="l" defTabSz="914400" rtl="0" eaLnBrk="1" latinLnBrk="0" hangingPunct="1">
              <a:lnSpc>
                <a:spcPct val="130000"/>
              </a:lnSpc>
              <a:spcBef>
                <a:spcPts val="500"/>
              </a:spcBef>
              <a:buFont typeface="Verdana" panose="020B0604030504040204" pitchFamily="34" charset="0"/>
              <a:buChar char="–"/>
              <a:defRPr sz="2000" kern="1200">
                <a:solidFill>
                  <a:schemeClr val="tx1"/>
                </a:solidFill>
                <a:latin typeface="+mn-lt"/>
                <a:ea typeface="+mn-ea"/>
                <a:cs typeface="+mn-cs"/>
              </a:defRPr>
            </a:lvl2pPr>
            <a:lvl3pPr marL="812800" indent="-279400" algn="l" defTabSz="914400" rtl="0" eaLnBrk="1" latinLnBrk="0" hangingPunct="1">
              <a:lnSpc>
                <a:spcPct val="130000"/>
              </a:lnSpc>
              <a:spcBef>
                <a:spcPts val="500"/>
              </a:spcBef>
              <a:buFont typeface="Verdana" panose="020B0604030504040204" pitchFamily="34" charset="0"/>
              <a:buChar char="–"/>
              <a:defRPr sz="1800" kern="1200">
                <a:solidFill>
                  <a:schemeClr val="tx1"/>
                </a:solidFill>
                <a:latin typeface="+mn-lt"/>
                <a:ea typeface="+mn-ea"/>
                <a:cs typeface="+mn-cs"/>
              </a:defRPr>
            </a:lvl3pPr>
            <a:lvl4pPr marL="1079500" indent="-266700" algn="l" defTabSz="914400" rtl="0" eaLnBrk="1" latinLnBrk="0" hangingPunct="1">
              <a:lnSpc>
                <a:spcPct val="130000"/>
              </a:lnSpc>
              <a:spcBef>
                <a:spcPts val="500"/>
              </a:spcBef>
              <a:buFont typeface="Verdana" panose="020B0604030504040204" pitchFamily="34" charset="0"/>
              <a:buChar char="–"/>
              <a:tabLst>
                <a:tab pos="812800" algn="l"/>
              </a:tabLst>
              <a:defRPr sz="1600" kern="1200">
                <a:solidFill>
                  <a:schemeClr val="tx1"/>
                </a:solidFill>
                <a:latin typeface="+mn-lt"/>
                <a:ea typeface="+mn-ea"/>
                <a:cs typeface="+mn-cs"/>
              </a:defRPr>
            </a:lvl4pPr>
            <a:lvl5pPr marL="1346200" indent="-266700" algn="l" defTabSz="914400" rtl="0" eaLnBrk="1" latinLnBrk="0" hangingPunct="1">
              <a:lnSpc>
                <a:spcPct val="130000"/>
              </a:lnSpc>
              <a:spcBef>
                <a:spcPts val="500"/>
              </a:spcBef>
              <a:buFont typeface="Verdan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Verdana" panose="020B0604030504040204" pitchFamily="34" charset="0"/>
              <a:buNone/>
            </a:pPr>
            <a:r>
              <a:rPr lang="sv-SE" sz="1000" dirty="0"/>
              <a:t>Använd rätt färger</a:t>
            </a:r>
          </a:p>
        </p:txBody>
      </p:sp>
      <p:pic>
        <p:nvPicPr>
          <p:cNvPr id="26" name="Bildobjekt 26" descr="Skärmklipp på Temafärgerna i mallen">
            <a:extLst>
              <a:ext uri="{FF2B5EF4-FFF2-40B4-BE49-F238E27FC236}">
                <a16:creationId xmlns:a16="http://schemas.microsoft.com/office/drawing/2014/main" id="{DE9335D9-0DAB-A250-09AE-3D888B8FBA55}"/>
              </a:ext>
            </a:extLst>
          </p:cNvPr>
          <p:cNvPicPr>
            <a:picLocks noChangeAspect="1"/>
          </p:cNvPicPr>
          <p:nvPr/>
        </p:nvPicPr>
        <p:blipFill rotWithShape="1">
          <a:blip r:embed="rId2">
            <a:extLst>
              <a:ext uri="{28A0092B-C50C-407E-A947-70E740481C1C}">
                <a14:useLocalDpi xmlns:a14="http://schemas.microsoft.com/office/drawing/2010/main" val="0"/>
              </a:ext>
            </a:extLst>
          </a:blip>
          <a:srcRect t="1061" b="96"/>
          <a:stretch/>
        </p:blipFill>
        <p:spPr>
          <a:xfrm>
            <a:off x="1952424" y="2410742"/>
            <a:ext cx="1321649" cy="2261271"/>
          </a:xfrm>
          <a:prstGeom prst="rect">
            <a:avLst/>
          </a:prstGeom>
          <a:ln>
            <a:solidFill>
              <a:schemeClr val="tx1">
                <a:lumMod val="50000"/>
                <a:lumOff val="50000"/>
              </a:schemeClr>
            </a:solidFill>
          </a:ln>
        </p:spPr>
      </p:pic>
      <p:sp>
        <p:nvSpPr>
          <p:cNvPr id="27" name="Oval 14">
            <a:extLst>
              <a:ext uri="{FF2B5EF4-FFF2-40B4-BE49-F238E27FC236}">
                <a16:creationId xmlns:a16="http://schemas.microsoft.com/office/drawing/2014/main" id="{F7E2B750-613F-928B-F594-E28CAAD0767B}"/>
              </a:ext>
            </a:extLst>
          </p:cNvPr>
          <p:cNvSpPr/>
          <p:nvPr/>
        </p:nvSpPr>
        <p:spPr>
          <a:xfrm>
            <a:off x="3621769" y="2268240"/>
            <a:ext cx="1014485" cy="1014485"/>
          </a:xfrm>
          <a:prstGeom prst="ellipse">
            <a:avLst/>
          </a:prstGeom>
          <a:solidFill>
            <a:srgbClr val="CCDB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dirty="0">
                <a:solidFill>
                  <a:schemeClr val="tx1"/>
                </a:solidFill>
              </a:rPr>
              <a:t>De sex rutorna till höger är anpassade till diagram. </a:t>
            </a:r>
          </a:p>
        </p:txBody>
      </p:sp>
      <p:sp>
        <p:nvSpPr>
          <p:cNvPr id="28" name="Arc 23">
            <a:extLst>
              <a:ext uri="{FF2B5EF4-FFF2-40B4-BE49-F238E27FC236}">
                <a16:creationId xmlns:a16="http://schemas.microsoft.com/office/drawing/2014/main" id="{805A2BA2-A722-4471-20B1-68D70A3A4CDC}"/>
              </a:ext>
            </a:extLst>
          </p:cNvPr>
          <p:cNvSpPr/>
          <p:nvPr/>
        </p:nvSpPr>
        <p:spPr>
          <a:xfrm>
            <a:off x="3210683" y="2518659"/>
            <a:ext cx="601430" cy="597437"/>
          </a:xfrm>
          <a:prstGeom prst="arc">
            <a:avLst>
              <a:gd name="adj1" fmla="val 13660966"/>
              <a:gd name="adj2" fmla="val 17425936"/>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14">
            <a:extLst>
              <a:ext uri="{FF2B5EF4-FFF2-40B4-BE49-F238E27FC236}">
                <a16:creationId xmlns:a16="http://schemas.microsoft.com/office/drawing/2014/main" id="{D288B9C2-97C4-D327-3AC0-80DC87519C1C}"/>
              </a:ext>
            </a:extLst>
          </p:cNvPr>
          <p:cNvSpPr/>
          <p:nvPr/>
        </p:nvSpPr>
        <p:spPr>
          <a:xfrm>
            <a:off x="1010028" y="2905014"/>
            <a:ext cx="870960" cy="826179"/>
          </a:xfrm>
          <a:prstGeom prst="ellipse">
            <a:avLst/>
          </a:prstGeom>
          <a:solidFill>
            <a:srgbClr val="CCDB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dirty="0">
                <a:solidFill>
                  <a:schemeClr val="tx1"/>
                </a:solidFill>
              </a:rPr>
              <a:t>De fyra första är färger för text och bakgrund</a:t>
            </a:r>
          </a:p>
        </p:txBody>
      </p:sp>
      <p:sp>
        <p:nvSpPr>
          <p:cNvPr id="30" name="Arc 13">
            <a:extLst>
              <a:ext uri="{FF2B5EF4-FFF2-40B4-BE49-F238E27FC236}">
                <a16:creationId xmlns:a16="http://schemas.microsoft.com/office/drawing/2014/main" id="{1FF14547-0D0C-06B9-FCB9-E10CC9CEB8E4}"/>
              </a:ext>
            </a:extLst>
          </p:cNvPr>
          <p:cNvSpPr/>
          <p:nvPr/>
        </p:nvSpPr>
        <p:spPr>
          <a:xfrm>
            <a:off x="1654912" y="2651667"/>
            <a:ext cx="587917" cy="464131"/>
          </a:xfrm>
          <a:prstGeom prst="arc">
            <a:avLst>
              <a:gd name="adj1" fmla="val 10650856"/>
              <a:gd name="adj2" fmla="val 15544338"/>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14">
            <a:extLst>
              <a:ext uri="{FF2B5EF4-FFF2-40B4-BE49-F238E27FC236}">
                <a16:creationId xmlns:a16="http://schemas.microsoft.com/office/drawing/2014/main" id="{799786F3-AB43-B252-7BA9-A0AD2EA530DA}"/>
              </a:ext>
            </a:extLst>
          </p:cNvPr>
          <p:cNvSpPr/>
          <p:nvPr/>
        </p:nvSpPr>
        <p:spPr>
          <a:xfrm>
            <a:off x="3606092" y="3920944"/>
            <a:ext cx="1160974" cy="1120006"/>
          </a:xfrm>
          <a:prstGeom prst="ellipse">
            <a:avLst/>
          </a:prstGeom>
          <a:solidFill>
            <a:srgbClr val="CCDB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b="1" dirty="0">
                <a:solidFill>
                  <a:schemeClr val="tx1"/>
                </a:solidFill>
              </a:rPr>
              <a:t>Undvik att använda  </a:t>
            </a:r>
            <a:r>
              <a:rPr lang="sv-SE" sz="800" dirty="0">
                <a:solidFill>
                  <a:schemeClr val="tx1"/>
                </a:solidFill>
              </a:rPr>
              <a:t>Standardfärger. </a:t>
            </a:r>
            <a:endParaRPr lang="sv-SE" sz="800" b="1" dirty="0">
              <a:solidFill>
                <a:schemeClr val="tx1"/>
              </a:solidFill>
            </a:endParaRPr>
          </a:p>
        </p:txBody>
      </p:sp>
      <p:sp>
        <p:nvSpPr>
          <p:cNvPr id="32" name="Arc 23">
            <a:extLst>
              <a:ext uri="{FF2B5EF4-FFF2-40B4-BE49-F238E27FC236}">
                <a16:creationId xmlns:a16="http://schemas.microsoft.com/office/drawing/2014/main" id="{E454B482-4A18-6C3A-AA41-307DFD6E9A54}"/>
              </a:ext>
            </a:extLst>
          </p:cNvPr>
          <p:cNvSpPr/>
          <p:nvPr/>
        </p:nvSpPr>
        <p:spPr>
          <a:xfrm>
            <a:off x="3095775" y="4120322"/>
            <a:ext cx="601430" cy="597437"/>
          </a:xfrm>
          <a:prstGeom prst="arc">
            <a:avLst>
              <a:gd name="adj1" fmla="val 13660966"/>
              <a:gd name="adj2" fmla="val 21099845"/>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Rak koppling 31">
            <a:extLst>
              <a:ext uri="{FF2B5EF4-FFF2-40B4-BE49-F238E27FC236}">
                <a16:creationId xmlns:a16="http://schemas.microsoft.com/office/drawing/2014/main" id="{B55AA2AF-A979-A6C1-19EE-A6556405CB55}"/>
              </a:ext>
            </a:extLst>
          </p:cNvPr>
          <p:cNvCxnSpPr/>
          <p:nvPr/>
        </p:nvCxnSpPr>
        <p:spPr>
          <a:xfrm>
            <a:off x="1880988" y="2810505"/>
            <a:ext cx="1502115" cy="556471"/>
          </a:xfrm>
          <a:prstGeom prst="line">
            <a:avLst/>
          </a:prstGeom>
          <a:ln w="38100">
            <a:solidFill>
              <a:srgbClr val="FD5930"/>
            </a:solidFill>
          </a:ln>
        </p:spPr>
        <p:style>
          <a:lnRef idx="1">
            <a:schemeClr val="accent1"/>
          </a:lnRef>
          <a:fillRef idx="0">
            <a:schemeClr val="accent1"/>
          </a:fillRef>
          <a:effectRef idx="0">
            <a:schemeClr val="accent1"/>
          </a:effectRef>
          <a:fontRef idx="minor">
            <a:schemeClr val="tx1"/>
          </a:fontRef>
        </p:style>
      </p:cxnSp>
      <p:cxnSp>
        <p:nvCxnSpPr>
          <p:cNvPr id="34" name="Rak koppling 32">
            <a:extLst>
              <a:ext uri="{FF2B5EF4-FFF2-40B4-BE49-F238E27FC236}">
                <a16:creationId xmlns:a16="http://schemas.microsoft.com/office/drawing/2014/main" id="{9479A880-E157-4CE4-D979-D2FD367A657F}"/>
              </a:ext>
            </a:extLst>
          </p:cNvPr>
          <p:cNvCxnSpPr/>
          <p:nvPr/>
        </p:nvCxnSpPr>
        <p:spPr>
          <a:xfrm>
            <a:off x="1862190" y="4062492"/>
            <a:ext cx="1502115" cy="556471"/>
          </a:xfrm>
          <a:prstGeom prst="line">
            <a:avLst/>
          </a:prstGeom>
          <a:ln w="38100">
            <a:solidFill>
              <a:srgbClr val="FD5930"/>
            </a:solidFill>
          </a:ln>
        </p:spPr>
        <p:style>
          <a:lnRef idx="1">
            <a:schemeClr val="accent1"/>
          </a:lnRef>
          <a:fillRef idx="0">
            <a:schemeClr val="accent1"/>
          </a:fillRef>
          <a:effectRef idx="0">
            <a:schemeClr val="accent1"/>
          </a:effectRef>
          <a:fontRef idx="minor">
            <a:schemeClr val="tx1"/>
          </a:fontRef>
        </p:style>
      </p:cxnSp>
      <p:sp>
        <p:nvSpPr>
          <p:cNvPr id="35" name="Oval 14">
            <a:extLst>
              <a:ext uri="{FF2B5EF4-FFF2-40B4-BE49-F238E27FC236}">
                <a16:creationId xmlns:a16="http://schemas.microsoft.com/office/drawing/2014/main" id="{D3453635-1E29-CB2A-D90D-F1341C6BDCE9}"/>
              </a:ext>
            </a:extLst>
          </p:cNvPr>
          <p:cNvSpPr/>
          <p:nvPr/>
        </p:nvSpPr>
        <p:spPr>
          <a:xfrm>
            <a:off x="4561044" y="2909435"/>
            <a:ext cx="1014485" cy="1014485"/>
          </a:xfrm>
          <a:prstGeom prst="ellipse">
            <a:avLst/>
          </a:prstGeom>
          <a:solidFill>
            <a:srgbClr val="CCDB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dirty="0">
                <a:solidFill>
                  <a:schemeClr val="tx1"/>
                </a:solidFill>
              </a:rPr>
              <a:t>Används för dekorativa grafiska element</a:t>
            </a:r>
          </a:p>
        </p:txBody>
      </p:sp>
      <p:cxnSp>
        <p:nvCxnSpPr>
          <p:cNvPr id="36" name="Rak pilkoppling 35">
            <a:extLst>
              <a:ext uri="{FF2B5EF4-FFF2-40B4-BE49-F238E27FC236}">
                <a16:creationId xmlns:a16="http://schemas.microsoft.com/office/drawing/2014/main" id="{AD76B49D-6731-70F8-9FC7-CDDDCB32775C}"/>
              </a:ext>
            </a:extLst>
          </p:cNvPr>
          <p:cNvCxnSpPr>
            <a:cxnSpLocks/>
          </p:cNvCxnSpPr>
          <p:nvPr/>
        </p:nvCxnSpPr>
        <p:spPr>
          <a:xfrm flipH="1">
            <a:off x="3315393" y="3536745"/>
            <a:ext cx="1204331" cy="21669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ruta 37">
            <a:extLst>
              <a:ext uri="{FF2B5EF4-FFF2-40B4-BE49-F238E27FC236}">
                <a16:creationId xmlns:a16="http://schemas.microsoft.com/office/drawing/2014/main" id="{6209FFE1-4F52-3AE0-12AE-36846FA90124}"/>
              </a:ext>
            </a:extLst>
          </p:cNvPr>
          <p:cNvSpPr txBox="1"/>
          <p:nvPr/>
        </p:nvSpPr>
        <p:spPr>
          <a:xfrm>
            <a:off x="6760713" y="2109491"/>
            <a:ext cx="4316351" cy="1477328"/>
          </a:xfrm>
          <a:prstGeom prst="rect">
            <a:avLst/>
          </a:prstGeom>
          <a:noFill/>
        </p:spPr>
        <p:txBody>
          <a:bodyPr wrap="square">
            <a:spAutoFit/>
          </a:bodyPr>
          <a:lstStyle/>
          <a:p>
            <a:pPr marL="0" indent="0">
              <a:buNone/>
            </a:pPr>
            <a:r>
              <a:rPr lang="sv-SE" sz="1000" dirty="0"/>
              <a:t>I webbhandboken finns mer information om tillgänglighet: </a:t>
            </a:r>
            <a:r>
              <a:rPr lang="sv-SE" sz="1000" dirty="0">
                <a:hlinkClick r:id="rId3"/>
              </a:rPr>
              <a:t>Dokument - Webbhandbok VGR (vgregion.se)</a:t>
            </a:r>
            <a:endParaRPr lang="sv-SE" sz="1000" dirty="0"/>
          </a:p>
          <a:p>
            <a:pPr marL="0" indent="0">
              <a:buNone/>
            </a:pPr>
            <a:endParaRPr lang="sv-SE" sz="1000" dirty="0"/>
          </a:p>
          <a:p>
            <a:pPr marL="0" indent="0">
              <a:buNone/>
            </a:pPr>
            <a:r>
              <a:rPr lang="sv-SE" sz="1000" dirty="0"/>
              <a:t>I Lärportalen finns en utbildning om tillgänglighet i Powerpoint: </a:t>
            </a:r>
            <a:r>
              <a:rPr lang="sv-SE" sz="1000" dirty="0">
                <a:hlinkClick r:id="rId4"/>
              </a:rPr>
              <a:t>Digital tillgänglighet (vgregion.se)</a:t>
            </a:r>
            <a:r>
              <a:rPr lang="sv-SE" sz="1000" dirty="0"/>
              <a:t> </a:t>
            </a:r>
          </a:p>
          <a:p>
            <a:pPr marL="0" indent="0">
              <a:buNone/>
            </a:pPr>
            <a:endParaRPr lang="sv-SE" sz="1000" dirty="0"/>
          </a:p>
          <a:p>
            <a:pPr marL="0" indent="0">
              <a:buNone/>
            </a:pPr>
            <a:r>
              <a:rPr lang="sv-SE" sz="1000" dirty="0"/>
              <a:t>I </a:t>
            </a:r>
            <a:r>
              <a:rPr lang="sv-SE" sz="1000" dirty="0" err="1"/>
              <a:t>VGR:s</a:t>
            </a:r>
            <a:r>
              <a:rPr lang="sv-SE" sz="1000" dirty="0"/>
              <a:t> varumärkesmanual finns mer information om logotyper, färger, bilder osv:</a:t>
            </a:r>
          </a:p>
          <a:p>
            <a:pPr marL="0" indent="0">
              <a:buNone/>
            </a:pPr>
            <a:r>
              <a:rPr lang="sv-SE" sz="1000" dirty="0" err="1">
                <a:hlinkClick r:id="rId5"/>
              </a:rPr>
              <a:t>VGR:s</a:t>
            </a:r>
            <a:r>
              <a:rPr lang="sv-SE" sz="1000" dirty="0">
                <a:hlinkClick r:id="rId5"/>
              </a:rPr>
              <a:t> varumärkesmanual (vgregion.se)</a:t>
            </a:r>
            <a:endParaRPr lang="sv-SE" sz="1000" dirty="0"/>
          </a:p>
        </p:txBody>
      </p:sp>
    </p:spTree>
    <p:extLst>
      <p:ext uri="{BB962C8B-B14F-4D97-AF65-F5344CB8AC3E}">
        <p14:creationId xmlns:p14="http://schemas.microsoft.com/office/powerpoint/2010/main" val="197187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9B566B9-64B1-3760-ABDE-FD5784345CA0}"/>
              </a:ext>
            </a:extLst>
          </p:cNvPr>
          <p:cNvSpPr>
            <a:spLocks noGrp="1"/>
          </p:cNvSpPr>
          <p:nvPr>
            <p:ph type="dt" sz="half" idx="10"/>
          </p:nvPr>
        </p:nvSpPr>
        <p:spPr/>
        <p:txBody>
          <a:bodyPr/>
          <a:lstStyle/>
          <a:p>
            <a:fld id="{2C27F1BA-72EB-4857-AA42-B15224BA00B9}" type="datetime1">
              <a:rPr lang="sv-SE" smtClean="0"/>
              <a:t>2025-08-27</a:t>
            </a:fld>
            <a:endParaRPr lang="sv-SE"/>
          </a:p>
        </p:txBody>
      </p:sp>
      <p:sp>
        <p:nvSpPr>
          <p:cNvPr id="3" name="Platshållare för sidfot 2">
            <a:extLst>
              <a:ext uri="{FF2B5EF4-FFF2-40B4-BE49-F238E27FC236}">
                <a16:creationId xmlns:a16="http://schemas.microsoft.com/office/drawing/2014/main" id="{F6180EC1-1019-7C1E-14EC-E73C17D9C5AD}"/>
              </a:ext>
            </a:extLst>
          </p:cNvPr>
          <p:cNvSpPr>
            <a:spLocks noGrp="1"/>
          </p:cNvSpPr>
          <p:nvPr>
            <p:ph type="ftr" sz="quarter" idx="11"/>
          </p:nvPr>
        </p:nvSpPr>
        <p:spPr/>
        <p:txBody>
          <a:bodyPr/>
          <a:lstStyle/>
          <a:p>
            <a:r>
              <a:rPr lang="sv-SE"/>
              <a:t>Sahlgrenska Universitetssjukhuset</a:t>
            </a:r>
            <a:endParaRPr lang="sv-SE" dirty="0"/>
          </a:p>
        </p:txBody>
      </p:sp>
      <p:sp>
        <p:nvSpPr>
          <p:cNvPr id="4" name="Rubrik 3">
            <a:extLst>
              <a:ext uri="{FF2B5EF4-FFF2-40B4-BE49-F238E27FC236}">
                <a16:creationId xmlns:a16="http://schemas.microsoft.com/office/drawing/2014/main" id="{C1E3DA16-0E67-1CE6-D2C4-CBDF8718B1CE}"/>
              </a:ext>
            </a:extLst>
          </p:cNvPr>
          <p:cNvSpPr>
            <a:spLocks noGrp="1"/>
          </p:cNvSpPr>
          <p:nvPr>
            <p:ph type="title"/>
          </p:nvPr>
        </p:nvSpPr>
        <p:spPr>
          <a:xfrm>
            <a:off x="1100667" y="433954"/>
            <a:ext cx="9666187" cy="1471046"/>
          </a:xfrm>
        </p:spPr>
        <p:txBody>
          <a:bodyPr/>
          <a:lstStyle/>
          <a:p>
            <a:r>
              <a:rPr lang="sv-SE" dirty="0">
                <a:solidFill>
                  <a:srgbClr val="FF0000"/>
                </a:solidFill>
              </a:rPr>
              <a:t>MYT: ”Ni delar ut statligt knark”</a:t>
            </a:r>
            <a:br>
              <a:rPr lang="sv-SE" dirty="0">
                <a:solidFill>
                  <a:srgbClr val="FF0000"/>
                </a:solidFill>
              </a:rPr>
            </a:br>
            <a:endParaRPr lang="sv-SE" dirty="0"/>
          </a:p>
        </p:txBody>
      </p:sp>
      <p:sp>
        <p:nvSpPr>
          <p:cNvPr id="5" name="Platshållare för innehåll 4">
            <a:extLst>
              <a:ext uri="{FF2B5EF4-FFF2-40B4-BE49-F238E27FC236}">
                <a16:creationId xmlns:a16="http://schemas.microsoft.com/office/drawing/2014/main" id="{5DF7F65D-F724-CB39-1742-06BCB449EAC9}"/>
              </a:ext>
            </a:extLst>
          </p:cNvPr>
          <p:cNvSpPr>
            <a:spLocks noGrp="1"/>
          </p:cNvSpPr>
          <p:nvPr>
            <p:ph sz="quarter" idx="14"/>
          </p:nvPr>
        </p:nvSpPr>
        <p:spPr/>
        <p:txBody>
          <a:bodyPr/>
          <a:lstStyle/>
          <a:p>
            <a:r>
              <a:rPr lang="sv-SE" dirty="0"/>
              <a:t>SANNING: En medicinsk behandling som</a:t>
            </a:r>
            <a:r>
              <a:rPr lang="sv-SE" b="1" i="1" dirty="0"/>
              <a:t> intagen på rätt </a:t>
            </a:r>
            <a:r>
              <a:rPr lang="sv-SE" dirty="0"/>
              <a:t>sätt ej ger </a:t>
            </a:r>
            <a:r>
              <a:rPr lang="sv-SE" dirty="0" err="1"/>
              <a:t>drogrus</a:t>
            </a:r>
            <a:r>
              <a:rPr lang="sv-SE" dirty="0"/>
              <a:t> men tar bort sug.</a:t>
            </a:r>
          </a:p>
          <a:p>
            <a:r>
              <a:rPr lang="sv-SE" dirty="0" err="1"/>
              <a:t>Buprenorfin</a:t>
            </a:r>
            <a:r>
              <a:rPr lang="sv-SE" dirty="0"/>
              <a:t> blockerar dessutom effekten av andra </a:t>
            </a:r>
            <a:r>
              <a:rPr lang="sv-SE" dirty="0" err="1"/>
              <a:t>opioider</a:t>
            </a:r>
            <a:r>
              <a:rPr lang="sv-SE" dirty="0"/>
              <a:t> och minskar på så vis risk för överdos.</a:t>
            </a:r>
          </a:p>
          <a:p>
            <a:r>
              <a:rPr lang="sv-SE" dirty="0"/>
              <a:t>En livräddande och livsförändrande behandling</a:t>
            </a:r>
          </a:p>
        </p:txBody>
      </p:sp>
    </p:spTree>
    <p:extLst>
      <p:ext uri="{BB962C8B-B14F-4D97-AF65-F5344CB8AC3E}">
        <p14:creationId xmlns:p14="http://schemas.microsoft.com/office/powerpoint/2010/main" val="33063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9C0E9F0-AF35-2CB3-D0C9-86A53D1A9A86}"/>
              </a:ext>
            </a:extLst>
          </p:cNvPr>
          <p:cNvPicPr>
            <a:picLocks noGrp="1" noChangeAspect="1"/>
          </p:cNvPicPr>
          <p:nvPr>
            <p:ph type="pic" sz="quarter" idx="13"/>
          </p:nvPr>
        </p:nvPicPr>
        <p:blipFill>
          <a:blip r:embed="rId3"/>
          <a:srcRect t="14376" b="14376"/>
          <a:stretch>
            <a:fillRect/>
          </a:stretch>
        </p:blipFill>
        <p:spPr>
          <a:xfrm>
            <a:off x="402166" y="355599"/>
            <a:ext cx="11413068" cy="6099176"/>
          </a:xfrm>
          <a:prstGeom prst="rect">
            <a:avLst/>
          </a:prstGeom>
        </p:spPr>
      </p:pic>
      <p:sp>
        <p:nvSpPr>
          <p:cNvPr id="3" name="Platshållare för datum 2">
            <a:extLst>
              <a:ext uri="{FF2B5EF4-FFF2-40B4-BE49-F238E27FC236}">
                <a16:creationId xmlns:a16="http://schemas.microsoft.com/office/drawing/2014/main" id="{1FDF37A0-7A1F-FE44-475C-DDCE1E0907CD}"/>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DD381909-5FCF-07E9-5BDF-7B5A97252821}"/>
              </a:ext>
            </a:extLst>
          </p:cNvPr>
          <p:cNvSpPr>
            <a:spLocks noGrp="1"/>
          </p:cNvSpPr>
          <p:nvPr>
            <p:ph type="ftr" sz="quarter" idx="15"/>
          </p:nvPr>
        </p:nvSpPr>
        <p:spPr/>
        <p:txBody>
          <a:bodyPr/>
          <a:lstStyle/>
          <a:p>
            <a:r>
              <a:rPr lang="sv-SE"/>
              <a:t>Sahlgrenska Universitetssjukhuset</a:t>
            </a:r>
            <a:endParaRPr lang="sv-SE" dirty="0"/>
          </a:p>
        </p:txBody>
      </p:sp>
      <p:sp>
        <p:nvSpPr>
          <p:cNvPr id="7" name="textruta 6">
            <a:extLst>
              <a:ext uri="{FF2B5EF4-FFF2-40B4-BE49-F238E27FC236}">
                <a16:creationId xmlns:a16="http://schemas.microsoft.com/office/drawing/2014/main" id="{92D08218-B0E1-0E47-8F3B-7218AFD095E7}"/>
              </a:ext>
            </a:extLst>
          </p:cNvPr>
          <p:cNvSpPr txBox="1"/>
          <p:nvPr/>
        </p:nvSpPr>
        <p:spPr>
          <a:xfrm>
            <a:off x="2170176" y="1382785"/>
            <a:ext cx="6647759" cy="646331"/>
          </a:xfrm>
          <a:prstGeom prst="rect">
            <a:avLst/>
          </a:prstGeom>
          <a:noFill/>
        </p:spPr>
        <p:txBody>
          <a:bodyPr wrap="square" lIns="0" tIns="0" rIns="0" bIns="0" rtlCol="0">
            <a:spAutoFit/>
          </a:bodyPr>
          <a:lstStyle/>
          <a:p>
            <a:pPr algn="ctr"/>
            <a:r>
              <a:rPr lang="sv-SE" sz="4200" b="1" dirty="0">
                <a:solidFill>
                  <a:schemeClr val="bg1"/>
                </a:solidFill>
              </a:rPr>
              <a:t>LARO når 1/5 i VGR*</a:t>
            </a:r>
          </a:p>
        </p:txBody>
      </p:sp>
      <p:pic>
        <p:nvPicPr>
          <p:cNvPr id="10" name="Bild 9" descr="Sjukhus med hel fyllning">
            <a:extLst>
              <a:ext uri="{FF2B5EF4-FFF2-40B4-BE49-F238E27FC236}">
                <a16:creationId xmlns:a16="http://schemas.microsoft.com/office/drawing/2014/main" id="{92371A25-D403-5F67-404C-5B2FFD2300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8604" y="492323"/>
            <a:ext cx="2631943" cy="2631943"/>
          </a:xfrm>
          <a:prstGeom prst="rect">
            <a:avLst/>
          </a:prstGeom>
        </p:spPr>
      </p:pic>
      <p:pic>
        <p:nvPicPr>
          <p:cNvPr id="15" name="Bild 14" descr="Förvirrad person med hel fyllning">
            <a:extLst>
              <a:ext uri="{FF2B5EF4-FFF2-40B4-BE49-F238E27FC236}">
                <a16:creationId xmlns:a16="http://schemas.microsoft.com/office/drawing/2014/main" id="{AB03FB03-FB50-648D-0244-75AB3ADE3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57185" y="1808295"/>
            <a:ext cx="1620705" cy="1620705"/>
          </a:xfrm>
          <a:prstGeom prst="rect">
            <a:avLst/>
          </a:prstGeom>
        </p:spPr>
      </p:pic>
      <p:pic>
        <p:nvPicPr>
          <p:cNvPr id="2" name="Bild 1" descr="Man med hel fyllning">
            <a:extLst>
              <a:ext uri="{FF2B5EF4-FFF2-40B4-BE49-F238E27FC236}">
                <a16:creationId xmlns:a16="http://schemas.microsoft.com/office/drawing/2014/main" id="{263176A7-5D91-72DE-03BA-A41188F0D9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392095">
            <a:off x="1761739" y="4509217"/>
            <a:ext cx="1504993" cy="1504993"/>
          </a:xfrm>
          <a:prstGeom prst="rect">
            <a:avLst/>
          </a:prstGeom>
        </p:spPr>
      </p:pic>
      <p:pic>
        <p:nvPicPr>
          <p:cNvPr id="5" name="Bild 4" descr="Man med hel fyllning">
            <a:extLst>
              <a:ext uri="{FF2B5EF4-FFF2-40B4-BE49-F238E27FC236}">
                <a16:creationId xmlns:a16="http://schemas.microsoft.com/office/drawing/2014/main" id="{1FBB82AE-472E-CAD6-9C22-27B927E889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4818">
            <a:off x="466554" y="3583208"/>
            <a:ext cx="1546765" cy="1546765"/>
          </a:xfrm>
          <a:prstGeom prst="rect">
            <a:avLst/>
          </a:prstGeom>
        </p:spPr>
      </p:pic>
      <p:pic>
        <p:nvPicPr>
          <p:cNvPr id="8" name="Bild 7" descr="Man med hel fyllning">
            <a:extLst>
              <a:ext uri="{FF2B5EF4-FFF2-40B4-BE49-F238E27FC236}">
                <a16:creationId xmlns:a16="http://schemas.microsoft.com/office/drawing/2014/main" id="{CFDB5D1A-259D-2402-06B1-D858808EA2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78570">
            <a:off x="2564239" y="3139517"/>
            <a:ext cx="1601374" cy="1601374"/>
          </a:xfrm>
          <a:prstGeom prst="rect">
            <a:avLst/>
          </a:prstGeom>
        </p:spPr>
      </p:pic>
      <p:pic>
        <p:nvPicPr>
          <p:cNvPr id="9" name="Bild 8" descr="Man med hel fyllning">
            <a:extLst>
              <a:ext uri="{FF2B5EF4-FFF2-40B4-BE49-F238E27FC236}">
                <a16:creationId xmlns:a16="http://schemas.microsoft.com/office/drawing/2014/main" id="{9A6840EA-D7E3-2A50-58E4-63B38B88F8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738791">
            <a:off x="4027115" y="4436432"/>
            <a:ext cx="1586091" cy="1578020"/>
          </a:xfrm>
          <a:prstGeom prst="rect">
            <a:avLst/>
          </a:prstGeom>
        </p:spPr>
      </p:pic>
      <p:sp>
        <p:nvSpPr>
          <p:cNvPr id="11" name="textruta 10">
            <a:extLst>
              <a:ext uri="{FF2B5EF4-FFF2-40B4-BE49-F238E27FC236}">
                <a16:creationId xmlns:a16="http://schemas.microsoft.com/office/drawing/2014/main" id="{8E9B003C-4FCE-23B6-4FBD-B1C3A862B012}"/>
              </a:ext>
            </a:extLst>
          </p:cNvPr>
          <p:cNvSpPr txBox="1"/>
          <p:nvPr/>
        </p:nvSpPr>
        <p:spPr>
          <a:xfrm>
            <a:off x="6607939" y="5827120"/>
            <a:ext cx="5201474" cy="400110"/>
          </a:xfrm>
          <a:prstGeom prst="rect">
            <a:avLst/>
          </a:prstGeom>
          <a:noFill/>
        </p:spPr>
        <p:txBody>
          <a:bodyPr wrap="square" lIns="0" tIns="0" rIns="0" bIns="0" rtlCol="0">
            <a:spAutoFit/>
          </a:bodyPr>
          <a:lstStyle/>
          <a:p>
            <a:pPr algn="l"/>
            <a:r>
              <a:rPr lang="sv-SE" sz="1300" dirty="0">
                <a:solidFill>
                  <a:schemeClr val="bg1"/>
                </a:solidFill>
              </a:rPr>
              <a:t>*</a:t>
            </a:r>
            <a:r>
              <a:rPr lang="sv-SE" sz="1300" dirty="0" err="1">
                <a:solidFill>
                  <a:schemeClr val="bg1"/>
                </a:solidFill>
              </a:rPr>
              <a:t>Regiona</a:t>
            </a:r>
            <a:r>
              <a:rPr lang="sv-SE" sz="1300" dirty="0">
                <a:solidFill>
                  <a:schemeClr val="bg1"/>
                </a:solidFill>
              </a:rPr>
              <a:t> medicinsk riktlinje Västra Götalandsregionen - Läkemedelsassisterad behandling vid opioidberoende, 2021</a:t>
            </a:r>
          </a:p>
        </p:txBody>
      </p:sp>
    </p:spTree>
    <p:extLst>
      <p:ext uri="{BB962C8B-B14F-4D97-AF65-F5344CB8AC3E}">
        <p14:creationId xmlns:p14="http://schemas.microsoft.com/office/powerpoint/2010/main" val="94682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C48727EC-8E97-E719-6835-57ADF0AADAA0}"/>
              </a:ext>
            </a:extLst>
          </p:cNvPr>
          <p:cNvPicPr>
            <a:picLocks noGrp="1" noChangeAspect="1"/>
          </p:cNvPicPr>
          <p:nvPr>
            <p:ph type="pic" sz="quarter" idx="13"/>
          </p:nvPr>
        </p:nvPicPr>
        <p:blipFill rotWithShape="1">
          <a:blip r:embed="rId3"/>
          <a:srcRect l="-60" t="28766" r="60" b="-14"/>
          <a:stretch/>
        </p:blipFill>
        <p:spPr>
          <a:xfrm>
            <a:off x="389466" y="98148"/>
            <a:ext cx="11413068" cy="6099176"/>
          </a:xfrm>
          <a:prstGeom prst="rect">
            <a:avLst/>
          </a:prstGeom>
        </p:spPr>
      </p:pic>
      <p:sp>
        <p:nvSpPr>
          <p:cNvPr id="3" name="Platshållare för datum 2">
            <a:extLst>
              <a:ext uri="{FF2B5EF4-FFF2-40B4-BE49-F238E27FC236}">
                <a16:creationId xmlns:a16="http://schemas.microsoft.com/office/drawing/2014/main" id="{26F1EDC6-DC86-E946-53EC-A710BA0DE728}"/>
              </a:ext>
            </a:extLst>
          </p:cNvPr>
          <p:cNvSpPr>
            <a:spLocks noGrp="1"/>
          </p:cNvSpPr>
          <p:nvPr>
            <p:ph type="dt" sz="half" idx="14"/>
          </p:nvPr>
        </p:nvSpPr>
        <p:spPr/>
        <p:txBody>
          <a:bodyPr/>
          <a:lstStyle/>
          <a:p>
            <a:fld id="{CF936256-C231-4A85-ABBC-B9D46D6BA76A}" type="datetime1">
              <a:rPr lang="sv-SE" smtClean="0"/>
              <a:t>2025-08-27</a:t>
            </a:fld>
            <a:endParaRPr lang="sv-SE"/>
          </a:p>
        </p:txBody>
      </p:sp>
      <p:sp>
        <p:nvSpPr>
          <p:cNvPr id="4" name="Platshållare för sidfot 3">
            <a:extLst>
              <a:ext uri="{FF2B5EF4-FFF2-40B4-BE49-F238E27FC236}">
                <a16:creationId xmlns:a16="http://schemas.microsoft.com/office/drawing/2014/main" id="{C269173B-4E8A-FD0C-96D9-CEEC9B76E12C}"/>
              </a:ext>
            </a:extLst>
          </p:cNvPr>
          <p:cNvSpPr>
            <a:spLocks noGrp="1"/>
          </p:cNvSpPr>
          <p:nvPr>
            <p:ph type="ftr" sz="quarter" idx="15"/>
          </p:nvPr>
        </p:nvSpPr>
        <p:spPr/>
        <p:txBody>
          <a:bodyPr/>
          <a:lstStyle/>
          <a:p>
            <a:r>
              <a:rPr lang="sv-SE"/>
              <a:t>Sahlgrenska Universitetssjukhuset</a:t>
            </a:r>
            <a:endParaRPr lang="sv-SE" dirty="0"/>
          </a:p>
        </p:txBody>
      </p:sp>
      <p:pic>
        <p:nvPicPr>
          <p:cNvPr id="6" name="Picture 2">
            <a:extLst>
              <a:ext uri="{FF2B5EF4-FFF2-40B4-BE49-F238E27FC236}">
                <a16:creationId xmlns:a16="http://schemas.microsoft.com/office/drawing/2014/main" id="{F2193FD2-0CCA-7401-6496-0228A086C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8" b="328"/>
          <a:stretch>
            <a:fillRect/>
          </a:stretch>
        </p:blipFill>
        <p:spPr bwMode="auto">
          <a:xfrm>
            <a:off x="2943138" y="2641921"/>
            <a:ext cx="6989234" cy="3735067"/>
          </a:xfrm>
          <a:prstGeom prst="rect">
            <a:avLst/>
          </a:prstGeom>
          <a:noFill/>
          <a:extLst>
            <a:ext uri="{909E8E84-426E-40DD-AFC4-6F175D3DCCD1}">
              <a14:hiddenFill xmlns:a14="http://schemas.microsoft.com/office/drawing/2010/main">
                <a:solidFill>
                  <a:srgbClr val="FFFFFF"/>
                </a:solidFill>
              </a14:hiddenFill>
            </a:ext>
          </a:extLst>
        </p:spPr>
      </p:pic>
      <p:pic>
        <p:nvPicPr>
          <p:cNvPr id="8" name="Bild 7" descr="Grupp med hel fyllning">
            <a:extLst>
              <a:ext uri="{FF2B5EF4-FFF2-40B4-BE49-F238E27FC236}">
                <a16:creationId xmlns:a16="http://schemas.microsoft.com/office/drawing/2014/main" id="{93E5126D-CEE8-7D54-1757-91F2867AFF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7756" y="3429000"/>
            <a:ext cx="2908016" cy="2908016"/>
          </a:xfrm>
          <a:prstGeom prst="rect">
            <a:avLst/>
          </a:prstGeom>
        </p:spPr>
      </p:pic>
      <p:pic>
        <p:nvPicPr>
          <p:cNvPr id="9" name="Bild 8" descr="Sjukhus med hel fyllning">
            <a:extLst>
              <a:ext uri="{FF2B5EF4-FFF2-40B4-BE49-F238E27FC236}">
                <a16:creationId xmlns:a16="http://schemas.microsoft.com/office/drawing/2014/main" id="{BE5460E8-60CF-99E9-5BCE-CD0C6614FF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08604" y="472445"/>
            <a:ext cx="2631943" cy="2631943"/>
          </a:xfrm>
          <a:prstGeom prst="rect">
            <a:avLst/>
          </a:prstGeom>
        </p:spPr>
      </p:pic>
      <p:pic>
        <p:nvPicPr>
          <p:cNvPr id="10" name="Bild 9" descr="Förvirrad person med hel fyllning">
            <a:extLst>
              <a:ext uri="{FF2B5EF4-FFF2-40B4-BE49-F238E27FC236}">
                <a16:creationId xmlns:a16="http://schemas.microsoft.com/office/drawing/2014/main" id="{E7168C7B-6E61-CB8A-D889-A4101CB8D6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34465" y="1808295"/>
            <a:ext cx="1743426" cy="1743426"/>
          </a:xfrm>
          <a:prstGeom prst="rect">
            <a:avLst/>
          </a:prstGeom>
        </p:spPr>
      </p:pic>
    </p:spTree>
    <p:extLst>
      <p:ext uri="{BB962C8B-B14F-4D97-AF65-F5344CB8AC3E}">
        <p14:creationId xmlns:p14="http://schemas.microsoft.com/office/powerpoint/2010/main" val="2856121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D977D0-B23A-4022-61EF-90D413AF9D47}"/>
              </a:ext>
            </a:extLst>
          </p:cNvPr>
          <p:cNvSpPr>
            <a:spLocks noGrp="1"/>
          </p:cNvSpPr>
          <p:nvPr>
            <p:ph type="title"/>
          </p:nvPr>
        </p:nvSpPr>
        <p:spPr/>
        <p:txBody>
          <a:bodyPr/>
          <a:lstStyle/>
          <a:p>
            <a:r>
              <a:rPr lang="sv-SE" dirty="0"/>
              <a:t>SAMVERKAN!</a:t>
            </a:r>
          </a:p>
        </p:txBody>
      </p:sp>
      <p:sp>
        <p:nvSpPr>
          <p:cNvPr id="4" name="Platshållare för datum 3">
            <a:extLst>
              <a:ext uri="{FF2B5EF4-FFF2-40B4-BE49-F238E27FC236}">
                <a16:creationId xmlns:a16="http://schemas.microsoft.com/office/drawing/2014/main" id="{F2CFD664-5DA2-EF05-C7B5-E88DBD7EDAC7}"/>
              </a:ext>
            </a:extLst>
          </p:cNvPr>
          <p:cNvSpPr>
            <a:spLocks noGrp="1"/>
          </p:cNvSpPr>
          <p:nvPr>
            <p:ph type="dt" sz="half" idx="14"/>
          </p:nvPr>
        </p:nvSpPr>
        <p:spPr/>
        <p:txBody>
          <a:bodyPr/>
          <a:lstStyle/>
          <a:p>
            <a:fld id="{2683CE48-9A04-4EAD-ACE6-F96EF5477165}" type="datetime1">
              <a:rPr lang="sv-SE" smtClean="0"/>
              <a:t>2025-08-27</a:t>
            </a:fld>
            <a:endParaRPr lang="sv-SE"/>
          </a:p>
        </p:txBody>
      </p:sp>
      <p:sp>
        <p:nvSpPr>
          <p:cNvPr id="5" name="Platshållare för sidfot 4">
            <a:extLst>
              <a:ext uri="{FF2B5EF4-FFF2-40B4-BE49-F238E27FC236}">
                <a16:creationId xmlns:a16="http://schemas.microsoft.com/office/drawing/2014/main" id="{B4D809B4-5D5A-6800-5000-214D1CC97B67}"/>
              </a:ext>
            </a:extLst>
          </p:cNvPr>
          <p:cNvSpPr>
            <a:spLocks noGrp="1"/>
          </p:cNvSpPr>
          <p:nvPr>
            <p:ph type="ftr" sz="quarter" idx="15"/>
          </p:nvPr>
        </p:nvSpPr>
        <p:spPr/>
        <p:txBody>
          <a:bodyPr/>
          <a:lstStyle/>
          <a:p>
            <a:r>
              <a:rPr lang="sv-SE"/>
              <a:t>Sahlgrenska Universitetssjukhuset</a:t>
            </a:r>
            <a:endParaRPr lang="sv-SE" dirty="0"/>
          </a:p>
        </p:txBody>
      </p:sp>
      <p:sp>
        <p:nvSpPr>
          <p:cNvPr id="8" name="Platshållare för innehåll 7">
            <a:extLst>
              <a:ext uri="{FF2B5EF4-FFF2-40B4-BE49-F238E27FC236}">
                <a16:creationId xmlns:a16="http://schemas.microsoft.com/office/drawing/2014/main" id="{D436616A-2493-FDE4-0804-6D08CBA5FD0B}"/>
              </a:ext>
            </a:extLst>
          </p:cNvPr>
          <p:cNvSpPr>
            <a:spLocks noGrp="1"/>
          </p:cNvSpPr>
          <p:nvPr>
            <p:ph sz="quarter" idx="13"/>
          </p:nvPr>
        </p:nvSpPr>
        <p:spPr/>
        <p:txBody>
          <a:bodyPr/>
          <a:lstStyle/>
          <a:p>
            <a:r>
              <a:rPr lang="sv-SE" dirty="0"/>
              <a:t>Resurseffektivt</a:t>
            </a:r>
          </a:p>
          <a:p>
            <a:r>
              <a:rPr lang="sv-SE" dirty="0"/>
              <a:t>Höjer teamets kompetens</a:t>
            </a:r>
          </a:p>
          <a:p>
            <a:r>
              <a:rPr lang="sv-SE" dirty="0"/>
              <a:t>Möjliggör kunskapsutbyte</a:t>
            </a:r>
          </a:p>
        </p:txBody>
      </p:sp>
    </p:spTree>
    <p:extLst>
      <p:ext uri="{BB962C8B-B14F-4D97-AF65-F5344CB8AC3E}">
        <p14:creationId xmlns:p14="http://schemas.microsoft.com/office/powerpoint/2010/main" val="126902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6695FB-CA61-E7B3-0D3F-A02ACEB1897D}"/>
              </a:ext>
            </a:extLst>
          </p:cNvPr>
          <p:cNvSpPr>
            <a:spLocks noGrp="1"/>
          </p:cNvSpPr>
          <p:nvPr>
            <p:ph type="title"/>
          </p:nvPr>
        </p:nvSpPr>
        <p:spPr/>
        <p:txBody>
          <a:bodyPr/>
          <a:lstStyle/>
          <a:p>
            <a:r>
              <a:rPr lang="sv-SE" dirty="0"/>
              <a:t>Vårdutbud</a:t>
            </a:r>
          </a:p>
        </p:txBody>
      </p:sp>
      <p:sp>
        <p:nvSpPr>
          <p:cNvPr id="3" name="Platshållare för innehåll 2">
            <a:extLst>
              <a:ext uri="{FF2B5EF4-FFF2-40B4-BE49-F238E27FC236}">
                <a16:creationId xmlns:a16="http://schemas.microsoft.com/office/drawing/2014/main" id="{BD0BFC97-C6BC-4F58-160B-EF79266C326B}"/>
              </a:ext>
            </a:extLst>
          </p:cNvPr>
          <p:cNvSpPr>
            <a:spLocks noGrp="1"/>
          </p:cNvSpPr>
          <p:nvPr>
            <p:ph sz="quarter" idx="13"/>
          </p:nvPr>
        </p:nvSpPr>
        <p:spPr>
          <a:xfrm>
            <a:off x="535874" y="1923000"/>
            <a:ext cx="5949357" cy="4401878"/>
          </a:xfrm>
        </p:spPr>
        <p:txBody>
          <a:bodyPr/>
          <a:lstStyle/>
          <a:p>
            <a:r>
              <a:rPr lang="sv-SE" dirty="0"/>
              <a:t>Information om behandling och länk till rätt instans</a:t>
            </a:r>
          </a:p>
          <a:p>
            <a:r>
              <a:rPr lang="sv-SE" dirty="0"/>
              <a:t>Ansökan LARO</a:t>
            </a:r>
          </a:p>
          <a:p>
            <a:r>
              <a:rPr lang="sv-SE" dirty="0"/>
              <a:t>Utdelning </a:t>
            </a:r>
            <a:r>
              <a:rPr lang="sv-SE" dirty="0" err="1"/>
              <a:t>naloxon</a:t>
            </a:r>
            <a:r>
              <a:rPr lang="sv-SE" dirty="0"/>
              <a:t> (antidot </a:t>
            </a:r>
            <a:r>
              <a:rPr lang="sv-SE" dirty="0" err="1"/>
              <a:t>opioider</a:t>
            </a:r>
            <a:r>
              <a:rPr lang="sv-SE" dirty="0"/>
              <a:t>)</a:t>
            </a:r>
          </a:p>
          <a:p>
            <a:r>
              <a:rPr lang="sv-SE" dirty="0"/>
              <a:t>Provtagning hepatit och HIV </a:t>
            </a:r>
          </a:p>
          <a:p>
            <a:r>
              <a:rPr lang="sv-SE" dirty="0"/>
              <a:t>Behandling av hepatit C</a:t>
            </a:r>
          </a:p>
          <a:p>
            <a:r>
              <a:rPr lang="sv-SE" dirty="0"/>
              <a:t>Sprututbyte</a:t>
            </a:r>
          </a:p>
          <a:p>
            <a:r>
              <a:rPr lang="sv-SE" dirty="0"/>
              <a:t>Peer support</a:t>
            </a:r>
          </a:p>
          <a:p>
            <a:endParaRPr lang="sv-SE" dirty="0"/>
          </a:p>
        </p:txBody>
      </p:sp>
      <p:sp>
        <p:nvSpPr>
          <p:cNvPr id="4" name="Platshållare för datum 3">
            <a:extLst>
              <a:ext uri="{FF2B5EF4-FFF2-40B4-BE49-F238E27FC236}">
                <a16:creationId xmlns:a16="http://schemas.microsoft.com/office/drawing/2014/main" id="{4AA4330A-826E-0905-01BC-1551FC0BD25F}"/>
              </a:ext>
            </a:extLst>
          </p:cNvPr>
          <p:cNvSpPr>
            <a:spLocks noGrp="1"/>
          </p:cNvSpPr>
          <p:nvPr>
            <p:ph type="dt" sz="half" idx="14"/>
          </p:nvPr>
        </p:nvSpPr>
        <p:spPr/>
        <p:txBody>
          <a:bodyPr/>
          <a:lstStyle/>
          <a:p>
            <a:fld id="{2683CE48-9A04-4EAD-ACE6-F96EF5477165}" type="datetime1">
              <a:rPr lang="sv-SE" smtClean="0"/>
              <a:t>2025-08-27</a:t>
            </a:fld>
            <a:endParaRPr lang="sv-SE"/>
          </a:p>
        </p:txBody>
      </p:sp>
      <p:sp>
        <p:nvSpPr>
          <p:cNvPr id="5" name="Platshållare för sidfot 4">
            <a:extLst>
              <a:ext uri="{FF2B5EF4-FFF2-40B4-BE49-F238E27FC236}">
                <a16:creationId xmlns:a16="http://schemas.microsoft.com/office/drawing/2014/main" id="{FF7114A8-4586-EC46-F476-F913B6791CE8}"/>
              </a:ext>
            </a:extLst>
          </p:cNvPr>
          <p:cNvSpPr>
            <a:spLocks noGrp="1"/>
          </p:cNvSpPr>
          <p:nvPr>
            <p:ph type="ftr" sz="quarter" idx="15"/>
          </p:nvPr>
        </p:nvSpPr>
        <p:spPr/>
        <p:txBody>
          <a:bodyPr/>
          <a:lstStyle/>
          <a:p>
            <a:r>
              <a:rPr lang="sv-SE"/>
              <a:t>Sahlgrenska Universitetssjukhuset</a:t>
            </a:r>
            <a:endParaRPr lang="sv-SE" dirty="0"/>
          </a:p>
        </p:txBody>
      </p:sp>
      <p:pic>
        <p:nvPicPr>
          <p:cNvPr id="7" name="Bildobjekt 6" descr="En bild som visar text, inomhus, vägg, visitkort&#10;&#10;Automatiskt genererad beskrivning">
            <a:extLst>
              <a:ext uri="{FF2B5EF4-FFF2-40B4-BE49-F238E27FC236}">
                <a16:creationId xmlns:a16="http://schemas.microsoft.com/office/drawing/2014/main" id="{993CD4D7-4992-5ED5-3D7B-1B78B8FCE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558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6A5F64-4B54-2182-755D-FEAF791BD4C1}"/>
              </a:ext>
            </a:extLst>
          </p:cNvPr>
          <p:cNvSpPr>
            <a:spLocks noGrp="1"/>
          </p:cNvSpPr>
          <p:nvPr>
            <p:ph type="title"/>
          </p:nvPr>
        </p:nvSpPr>
        <p:spPr/>
        <p:txBody>
          <a:bodyPr/>
          <a:lstStyle/>
          <a:p>
            <a:r>
              <a:rPr lang="sv-SE" dirty="0"/>
              <a:t>Syfte</a:t>
            </a:r>
          </a:p>
        </p:txBody>
      </p:sp>
      <p:sp>
        <p:nvSpPr>
          <p:cNvPr id="3" name="Platshållare för innehåll 2">
            <a:extLst>
              <a:ext uri="{FF2B5EF4-FFF2-40B4-BE49-F238E27FC236}">
                <a16:creationId xmlns:a16="http://schemas.microsoft.com/office/drawing/2014/main" id="{7D977438-0A90-C105-DD02-EF1D93A1DF14}"/>
              </a:ext>
            </a:extLst>
          </p:cNvPr>
          <p:cNvSpPr>
            <a:spLocks noGrp="1"/>
          </p:cNvSpPr>
          <p:nvPr>
            <p:ph sz="quarter" idx="13"/>
          </p:nvPr>
        </p:nvSpPr>
        <p:spPr/>
        <p:txBody>
          <a:bodyPr/>
          <a:lstStyle/>
          <a:p>
            <a:pPr marL="0" indent="0">
              <a:buNone/>
            </a:pPr>
            <a:r>
              <a:rPr lang="sv-SE" dirty="0"/>
              <a:t>Minskade skadeverkningar av narkotika genom en ökad tillgänglighet till beroendevården.</a:t>
            </a:r>
          </a:p>
        </p:txBody>
      </p:sp>
      <p:sp>
        <p:nvSpPr>
          <p:cNvPr id="4" name="Platshållare för datum 3">
            <a:extLst>
              <a:ext uri="{FF2B5EF4-FFF2-40B4-BE49-F238E27FC236}">
                <a16:creationId xmlns:a16="http://schemas.microsoft.com/office/drawing/2014/main" id="{23446B55-D07F-FE68-B2A6-B3A022821A71}"/>
              </a:ext>
            </a:extLst>
          </p:cNvPr>
          <p:cNvSpPr>
            <a:spLocks noGrp="1"/>
          </p:cNvSpPr>
          <p:nvPr>
            <p:ph type="dt" sz="half" idx="14"/>
          </p:nvPr>
        </p:nvSpPr>
        <p:spPr/>
        <p:txBody>
          <a:bodyPr/>
          <a:lstStyle/>
          <a:p>
            <a:fld id="{2683CE48-9A04-4EAD-ACE6-F96EF5477165}" type="datetime1">
              <a:rPr lang="sv-SE" smtClean="0"/>
              <a:t>2025-08-27</a:t>
            </a:fld>
            <a:endParaRPr lang="sv-SE"/>
          </a:p>
        </p:txBody>
      </p:sp>
      <p:sp>
        <p:nvSpPr>
          <p:cNvPr id="5" name="Platshållare för sidfot 4">
            <a:extLst>
              <a:ext uri="{FF2B5EF4-FFF2-40B4-BE49-F238E27FC236}">
                <a16:creationId xmlns:a16="http://schemas.microsoft.com/office/drawing/2014/main" id="{EDE74BA1-72B3-0979-3269-7409893A0ECF}"/>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411556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41AED-E32D-02A1-25C5-99C81EA8AA2F}"/>
              </a:ext>
            </a:extLst>
          </p:cNvPr>
          <p:cNvSpPr>
            <a:spLocks noGrp="1"/>
          </p:cNvSpPr>
          <p:nvPr>
            <p:ph type="title"/>
          </p:nvPr>
        </p:nvSpPr>
        <p:spPr/>
        <p:txBody>
          <a:bodyPr/>
          <a:lstStyle/>
          <a:p>
            <a:r>
              <a:rPr lang="sv-SE" dirty="0"/>
              <a:t>Hur skapar vi tillgänglighet?</a:t>
            </a:r>
          </a:p>
        </p:txBody>
      </p:sp>
      <p:sp>
        <p:nvSpPr>
          <p:cNvPr id="3" name="Platshållare för innehåll 2">
            <a:extLst>
              <a:ext uri="{FF2B5EF4-FFF2-40B4-BE49-F238E27FC236}">
                <a16:creationId xmlns:a16="http://schemas.microsoft.com/office/drawing/2014/main" id="{411CF375-6347-1D12-10EB-C83D6B49ABA5}"/>
              </a:ext>
            </a:extLst>
          </p:cNvPr>
          <p:cNvSpPr>
            <a:spLocks noGrp="1"/>
          </p:cNvSpPr>
          <p:nvPr>
            <p:ph sz="quarter" idx="13"/>
          </p:nvPr>
        </p:nvSpPr>
        <p:spPr/>
        <p:txBody>
          <a:bodyPr/>
          <a:lstStyle/>
          <a:p>
            <a:pPr marL="0" indent="0">
              <a:buNone/>
            </a:pPr>
            <a:r>
              <a:rPr lang="sv-SE" dirty="0">
                <a:solidFill>
                  <a:srgbClr val="FF0000"/>
                </a:solidFill>
              </a:rPr>
              <a:t>Vi tar oss ut från våra mottagningar -&gt; patienterna!</a:t>
            </a:r>
          </a:p>
          <a:p>
            <a:r>
              <a:rPr lang="sv-SE" dirty="0"/>
              <a:t>Fast schema med utrymme för flexibilitet: </a:t>
            </a:r>
          </a:p>
          <a:p>
            <a:pPr>
              <a:buFontTx/>
              <a:buChar char="-"/>
            </a:pPr>
            <a:r>
              <a:rPr lang="sv-SE" dirty="0"/>
              <a:t>11 boenden</a:t>
            </a:r>
          </a:p>
          <a:p>
            <a:pPr>
              <a:buFontTx/>
              <a:buChar char="-"/>
            </a:pPr>
            <a:r>
              <a:rPr lang="sv-SE" dirty="0"/>
              <a:t>2 café/mötesplatser </a:t>
            </a:r>
          </a:p>
          <a:p>
            <a:pPr>
              <a:buFontTx/>
              <a:buChar char="-"/>
            </a:pPr>
            <a:r>
              <a:rPr lang="sv-SE" dirty="0"/>
              <a:t>Uppsökarenheten </a:t>
            </a:r>
          </a:p>
          <a:p>
            <a:r>
              <a:rPr lang="sv-SE" dirty="0"/>
              <a:t>Olika tillvägagångssätt – boenden, med buss, utan buss, central plats, utifrån kartlagda områden</a:t>
            </a:r>
          </a:p>
        </p:txBody>
      </p:sp>
      <p:sp>
        <p:nvSpPr>
          <p:cNvPr id="4" name="Platshållare för datum 3">
            <a:extLst>
              <a:ext uri="{FF2B5EF4-FFF2-40B4-BE49-F238E27FC236}">
                <a16:creationId xmlns:a16="http://schemas.microsoft.com/office/drawing/2014/main" id="{06966376-357B-F98F-921A-A881A0A77D15}"/>
              </a:ext>
            </a:extLst>
          </p:cNvPr>
          <p:cNvSpPr>
            <a:spLocks noGrp="1"/>
          </p:cNvSpPr>
          <p:nvPr>
            <p:ph type="dt" sz="half" idx="14"/>
          </p:nvPr>
        </p:nvSpPr>
        <p:spPr/>
        <p:txBody>
          <a:bodyPr/>
          <a:lstStyle/>
          <a:p>
            <a:fld id="{2683CE48-9A04-4EAD-ACE6-F96EF5477165}" type="datetime1">
              <a:rPr lang="sv-SE" smtClean="0"/>
              <a:t>2025-08-27</a:t>
            </a:fld>
            <a:endParaRPr lang="sv-SE"/>
          </a:p>
        </p:txBody>
      </p:sp>
      <p:sp>
        <p:nvSpPr>
          <p:cNvPr id="5" name="Platshållare för sidfot 4">
            <a:extLst>
              <a:ext uri="{FF2B5EF4-FFF2-40B4-BE49-F238E27FC236}">
                <a16:creationId xmlns:a16="http://schemas.microsoft.com/office/drawing/2014/main" id="{FEAE18E3-6E1D-F59B-5F4A-9BB34EA49C95}"/>
              </a:ext>
            </a:extLst>
          </p:cNvPr>
          <p:cNvSpPr>
            <a:spLocks noGrp="1"/>
          </p:cNvSpPr>
          <p:nvPr>
            <p:ph type="ftr" sz="quarter" idx="15"/>
          </p:nvPr>
        </p:nvSpPr>
        <p:spPr/>
        <p:txBody>
          <a:bodyPr/>
          <a:lstStyle/>
          <a:p>
            <a:r>
              <a:rPr lang="sv-SE"/>
              <a:t>Sahlgrenska Universitetssjukhuset</a:t>
            </a:r>
            <a:endParaRPr lang="sv-SE" dirty="0"/>
          </a:p>
        </p:txBody>
      </p:sp>
    </p:spTree>
    <p:extLst>
      <p:ext uri="{BB962C8B-B14F-4D97-AF65-F5344CB8AC3E}">
        <p14:creationId xmlns:p14="http://schemas.microsoft.com/office/powerpoint/2010/main" val="139171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U">
  <a:themeElements>
    <a:clrScheme name="Anpassat 2">
      <a:dk1>
        <a:sysClr val="windowText" lastClr="000000"/>
      </a:dk1>
      <a:lt1>
        <a:sysClr val="window" lastClr="FFFFFF"/>
      </a:lt1>
      <a:dk2>
        <a:srgbClr val="000000"/>
      </a:dk2>
      <a:lt2>
        <a:srgbClr val="E7E1DF"/>
      </a:lt2>
      <a:accent1>
        <a:srgbClr val="005B89"/>
      </a:accent1>
      <a:accent2>
        <a:srgbClr val="1A9FB3"/>
      </a:accent2>
      <a:accent3>
        <a:srgbClr val="ED5F8C"/>
      </a:accent3>
      <a:accent4>
        <a:srgbClr val="A1887F"/>
      </a:accent4>
      <a:accent5>
        <a:srgbClr val="43A447"/>
      </a:accent5>
      <a:accent6>
        <a:srgbClr val="9575CD"/>
      </a:accent6>
      <a:hlink>
        <a:srgbClr val="0070C0"/>
      </a:hlink>
      <a:folHlink>
        <a:srgbClr val="919191"/>
      </a:folHlink>
    </a:clrScheme>
    <a:fontScheme name="VGR Typsnit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custClrLst>
    <a:custClr>
      <a:srgbClr val="FFC107"/>
    </a:custClr>
    <a:custClr>
      <a:srgbClr val="CCDB49"/>
    </a:custClr>
    <a:custClr>
      <a:srgbClr val="FD5930"/>
    </a:custClr>
    <a:custClr>
      <a:srgbClr val="FFECB3"/>
    </a:custClr>
    <a:custClr>
      <a:srgbClr val="F7BBD0"/>
    </a:custClr>
    <a:custClr>
      <a:srgbClr val="D1C4E9"/>
    </a:custClr>
    <a:custClr>
      <a:srgbClr val="EFF4C6"/>
    </a:custClr>
    <a:custClr>
      <a:srgbClr val="C0EEC2"/>
    </a:custClr>
    <a:custClr>
      <a:srgbClr val="FECCBF"/>
    </a:custClr>
    <a:custClr>
      <a:srgbClr val="B3EBF2"/>
    </a:custClr>
    <a:custClr>
      <a:srgbClr val="E7E1DF"/>
    </a:custClr>
  </a:custClrLst>
  <a:extLst>
    <a:ext uri="{05A4C25C-085E-4340-85A3-A5531E510DB2}">
      <thm15:themeFamily xmlns:thm15="http://schemas.microsoft.com/office/thememl/2012/main" name="SU mall Powerpoint.potx" id="{6DF31626-553D-4EA4-ADBD-55BBC753013C}" vid="{5BFB8BA3-2E7C-460B-A61C-32BB503B5D38}"/>
    </a:ext>
  </a:extLst>
</a:theme>
</file>

<file path=ppt/theme/theme2.xml><?xml version="1.0" encoding="utf-8"?>
<a:theme xmlns:a="http://schemas.openxmlformats.org/drawingml/2006/main" name="Office-tema">
  <a:themeElements>
    <a:clrScheme name="VGR | Sjukvård | Färger">
      <a:dk1>
        <a:sysClr val="windowText" lastClr="000000"/>
      </a:dk1>
      <a:lt1>
        <a:sysClr val="window" lastClr="FFFFFF"/>
      </a:lt1>
      <a:dk2>
        <a:srgbClr val="000000"/>
      </a:dk2>
      <a:lt2>
        <a:srgbClr val="E7E1DF"/>
      </a:lt2>
      <a:accent1>
        <a:srgbClr val="005B89"/>
      </a:accent1>
      <a:accent2>
        <a:srgbClr val="1A9FB3"/>
      </a:accent2>
      <a:accent3>
        <a:srgbClr val="EE6492"/>
      </a:accent3>
      <a:accent4>
        <a:srgbClr val="A1887F"/>
      </a:accent4>
      <a:accent5>
        <a:srgbClr val="43A447"/>
      </a:accent5>
      <a:accent6>
        <a:srgbClr val="9575CD"/>
      </a:accent6>
      <a:hlink>
        <a:srgbClr val="1A9FB3"/>
      </a:hlink>
      <a:folHlink>
        <a:srgbClr val="919191"/>
      </a:folHlink>
    </a:clrScheme>
    <a:fontScheme name="VGR Typsnit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VGR | Sjukvård | Färger">
      <a:dk1>
        <a:sysClr val="windowText" lastClr="000000"/>
      </a:dk1>
      <a:lt1>
        <a:sysClr val="window" lastClr="FFFFFF"/>
      </a:lt1>
      <a:dk2>
        <a:srgbClr val="000000"/>
      </a:dk2>
      <a:lt2>
        <a:srgbClr val="E7E1DF"/>
      </a:lt2>
      <a:accent1>
        <a:srgbClr val="005B89"/>
      </a:accent1>
      <a:accent2>
        <a:srgbClr val="1A9FB3"/>
      </a:accent2>
      <a:accent3>
        <a:srgbClr val="EE6492"/>
      </a:accent3>
      <a:accent4>
        <a:srgbClr val="A1887F"/>
      </a:accent4>
      <a:accent5>
        <a:srgbClr val="43A447"/>
      </a:accent5>
      <a:accent6>
        <a:srgbClr val="9575CD"/>
      </a:accent6>
      <a:hlink>
        <a:srgbClr val="1A9FB3"/>
      </a:hlink>
      <a:folHlink>
        <a:srgbClr val="919191"/>
      </a:folHlink>
    </a:clrScheme>
    <a:fontScheme name="VGR Typsnit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 mall Powerpoint</Template>
  <TotalTime>46972</TotalTime>
  <Words>1179</Words>
  <Application>Microsoft Office PowerPoint</Application>
  <PresentationFormat>Bredbild</PresentationFormat>
  <Paragraphs>172</Paragraphs>
  <Slides>24</Slides>
  <Notes>17</Notes>
  <HiddenSlides>2</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24</vt:i4>
      </vt:variant>
    </vt:vector>
  </HeadingPairs>
  <TitlesOfParts>
    <vt:vector size="28" baseType="lpstr">
      <vt:lpstr>Arial</vt:lpstr>
      <vt:lpstr>Calibri</vt:lpstr>
      <vt:lpstr>Verdana</vt:lpstr>
      <vt:lpstr>SU</vt:lpstr>
      <vt:lpstr>Mobilt team beroende Sahlgrenska Universitetssjukhuset</vt:lpstr>
      <vt:lpstr>LARO – Läkemedelsassisterad behandling vid opioidberoende</vt:lpstr>
      <vt:lpstr>MYT: ”Ni delar ut statligt knark” </vt:lpstr>
      <vt:lpstr>PowerPoint-presentation</vt:lpstr>
      <vt:lpstr>PowerPoint-presentation</vt:lpstr>
      <vt:lpstr>SAMVERKAN!</vt:lpstr>
      <vt:lpstr>Vårdutbud</vt:lpstr>
      <vt:lpstr>Syfte</vt:lpstr>
      <vt:lpstr>Hur skapar vi tillgänglighet?</vt:lpstr>
      <vt:lpstr>PowerPoint-presentation</vt:lpstr>
      <vt:lpstr>PowerPoint-presentation</vt:lpstr>
      <vt:lpstr>PowerPoint-presentation</vt:lpstr>
      <vt:lpstr>PowerPoint-presentation</vt:lpstr>
      <vt:lpstr>PowerPoint-presentation</vt:lpstr>
      <vt:lpstr>Resultat 2 april 2024 – 16 april 2025</vt:lpstr>
      <vt:lpstr>Resultat 1 april 2025 – 9 september 2025</vt:lpstr>
      <vt:lpstr>Ökar tillgängligheten?</vt:lpstr>
      <vt:lpstr>PowerPoint-presentation</vt:lpstr>
      <vt:lpstr>PowerPoint-presentation</vt:lpstr>
      <vt:lpstr>PowerPoint-presentation</vt:lpstr>
      <vt:lpstr>PowerPoint-presentation</vt:lpstr>
      <vt:lpstr>PowerPoint-presentation</vt:lpstr>
      <vt:lpstr>Instruktionssida</vt:lpstr>
      <vt:lpstr>Instruktionssida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Sofia Lexén</dc:creator>
  <cp:lastModifiedBy>Sofia Lexén</cp:lastModifiedBy>
  <cp:revision>18</cp:revision>
  <dcterms:created xsi:type="dcterms:W3CDTF">2025-04-16T07:02:44Z</dcterms:created>
  <dcterms:modified xsi:type="dcterms:W3CDTF">2025-09-11T18:08:40Z</dcterms:modified>
</cp:coreProperties>
</file>