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Lst>
  <p:notesMasterIdLst>
    <p:notesMasterId r:id="rId7"/>
  </p:notesMasterIdLst>
  <p:sldIdLst>
    <p:sldId id="385" r:id="rId2"/>
    <p:sldId id="413" r:id="rId3"/>
    <p:sldId id="415" r:id="rId4"/>
    <p:sldId id="416" r:id="rId5"/>
    <p:sldId id="387" r:id="rId6"/>
  </p:sldIdLst>
  <p:sldSz cx="12192000" cy="6858000"/>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262"/>
    <a:srgbClr val="199CD9"/>
    <a:srgbClr val="456024"/>
    <a:srgbClr val="20305C"/>
    <a:srgbClr val="45005C"/>
    <a:srgbClr val="00555C"/>
    <a:srgbClr val="FEDD00"/>
    <a:srgbClr val="1C9CD8"/>
    <a:srgbClr val="A6CE39"/>
    <a:srgbClr val="FF3E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48783" autoAdjust="0"/>
  </p:normalViewPr>
  <p:slideViewPr>
    <p:cSldViewPr snapToGrid="0">
      <p:cViewPr varScale="1">
        <p:scale>
          <a:sx n="36" d="100"/>
          <a:sy n="36" d="100"/>
        </p:scale>
        <p:origin x="1768" y="3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56F51B1A-607C-4CFA-89EC-F8CC3C816118}" type="datetimeFigureOut">
              <a:rPr lang="sv-SE" smtClean="0"/>
              <a:t>2025-09-12</a:t>
            </a:fld>
            <a:endParaRPr lang="sv-SE"/>
          </a:p>
        </p:txBody>
      </p:sp>
      <p:sp>
        <p:nvSpPr>
          <p:cNvPr id="4" name="Platshållare för bildobjekt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5777BC01-6843-4605-B090-3EA872172D71}" type="slidenum">
              <a:rPr lang="sv-SE" smtClean="0"/>
              <a:t>‹#›</a:t>
            </a:fld>
            <a:endParaRPr lang="sv-SE"/>
          </a:p>
        </p:txBody>
      </p:sp>
    </p:spTree>
    <p:extLst>
      <p:ext uri="{BB962C8B-B14F-4D97-AF65-F5344CB8AC3E}">
        <p14:creationId xmlns:p14="http://schemas.microsoft.com/office/powerpoint/2010/main" val="3901692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Uppsala kommuns strategi och handlingsplan mot hemlöshet.</a:t>
            </a:r>
          </a:p>
          <a:p>
            <a:r>
              <a:rPr lang="sv-SE" sz="1200" kern="1200" dirty="0">
                <a:solidFill>
                  <a:schemeClr val="tx1"/>
                </a:solidFill>
                <a:effectLst/>
                <a:latin typeface="+mn-lt"/>
                <a:ea typeface="+mn-ea"/>
                <a:cs typeface="+mn-cs"/>
              </a:rPr>
              <a:t>Utgångspunkt: Vi beskriver vårt arbete utifrån teamet Bostad först (inramning/avgränsning Boendeenhet 2, ej kommunövergripande) </a:t>
            </a:r>
          </a:p>
          <a:p>
            <a:r>
              <a:rPr lang="sv-SE" sz="1200" kern="1200" dirty="0">
                <a:solidFill>
                  <a:schemeClr val="tx1"/>
                </a:solidFill>
                <a:effectLst/>
                <a:latin typeface="+mn-lt"/>
                <a:ea typeface="+mn-ea"/>
                <a:cs typeface="+mn-cs"/>
              </a:rPr>
              <a:t>Jag inleder kort, Ylva berättar mer om vårt arbete med bostad först.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Hemlöshetsfrågan högt på agendan i förvaltning och politik.</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latin typeface="Source Sans Pro"/>
                <a:ea typeface="Source Sans Pro"/>
              </a:rPr>
              <a:t>60- 80 personer i akut hemlöshet i Uppsala kommun 2021. 180 personer i långvarig hemlöshet. (kategori 1, 2 och 3) (Källa: Bostad först från Om till hur)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Uppsökande; arbetar uppsökande i de miljöer där målgruppen finns, får info från allmänhet/andra professionella,  rekryterar för utökning (3 soc. </a:t>
            </a:r>
            <a:r>
              <a:rPr lang="sv-SE" sz="1200" kern="1200" dirty="0" err="1">
                <a:solidFill>
                  <a:schemeClr val="tx1"/>
                </a:solidFill>
                <a:effectLst/>
                <a:latin typeface="+mn-lt"/>
                <a:ea typeface="+mn-ea"/>
                <a:cs typeface="+mn-cs"/>
              </a:rPr>
              <a:t>Sekr</a:t>
            </a:r>
            <a:r>
              <a:rPr lang="sv-SE" sz="1200" kern="1200" dirty="0">
                <a:solidFill>
                  <a:schemeClr val="tx1"/>
                </a:solidFill>
                <a:effectLst/>
                <a:latin typeface="+mn-lt"/>
                <a:ea typeface="+mn-ea"/>
                <a:cs typeface="+mn-cs"/>
              </a:rPr>
              <a:t>, en teamledare).  Besöker ofta Mikaelsgården, Grottan, MSV/Sprutbytet, och härbärgena. </a:t>
            </a:r>
            <a:r>
              <a:rPr lang="sv-SE" sz="1200" dirty="0">
                <a:effectLst/>
              </a:rPr>
              <a:t>det är planerat med successiv utökning, beroende på behov och resultat, dvs lyckas man nå en förändring.</a:t>
            </a: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Härbärge; inget beslut från myndighet, härbärgena styr själva beläggningen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Samarbete och dialog finns med stadsmissionen (IOP som styr Mikaelsgården, stadsmissionens daghärbärge) och verksamhetsbidrag till Hjälp till behövande (Grottan), Frälsningsarmén (Brobygget, Omsorgsnämnden ) </a:t>
            </a:r>
          </a:p>
          <a:p>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Arbete pågår med ”orsaksanalys hemlöshet” i dialog mellan idéburna organisationer, polis, socialtjänst, regionen.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5"/>
          </p:nvPr>
        </p:nvSpPr>
        <p:spPr/>
        <p:txBody>
          <a:bodyPr/>
          <a:lstStyle/>
          <a:p>
            <a:fld id="{5777BC01-6843-4605-B090-3EA872172D71}" type="slidenum">
              <a:rPr lang="sv-SE" smtClean="0"/>
              <a:t>2</a:t>
            </a:fld>
            <a:endParaRPr lang="sv-SE"/>
          </a:p>
        </p:txBody>
      </p:sp>
    </p:spTree>
    <p:extLst>
      <p:ext uri="{BB962C8B-B14F-4D97-AF65-F5344CB8AC3E}">
        <p14:creationId xmlns:p14="http://schemas.microsoft.com/office/powerpoint/2010/main" val="3017290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CCFCA-E67E-DD81-ED0E-4536181FFF08}"/>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030BC74-B4E7-ACE7-E84C-64FE8D75DB1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310F339A-3596-2E31-90B3-295879BBD747}"/>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54CD6A29-8EDC-6943-7BAB-52DE3B82E2D8}"/>
              </a:ext>
            </a:extLst>
          </p:cNvPr>
          <p:cNvSpPr>
            <a:spLocks noGrp="1"/>
          </p:cNvSpPr>
          <p:nvPr>
            <p:ph type="sldNum" sz="quarter" idx="5"/>
          </p:nvPr>
        </p:nvSpPr>
        <p:spPr/>
        <p:txBody>
          <a:bodyPr/>
          <a:lstStyle/>
          <a:p>
            <a:fld id="{5777BC01-6843-4605-B090-3EA872172D71}" type="slidenum">
              <a:rPr lang="sv-SE" smtClean="0"/>
              <a:t>3</a:t>
            </a:fld>
            <a:endParaRPr lang="sv-SE"/>
          </a:p>
        </p:txBody>
      </p:sp>
    </p:spTree>
    <p:extLst>
      <p:ext uri="{BB962C8B-B14F-4D97-AF65-F5344CB8AC3E}">
        <p14:creationId xmlns:p14="http://schemas.microsoft.com/office/powerpoint/2010/main" val="4059858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3E5E8-1B59-B63C-47B6-04743FEEE28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8862612-CFAB-F077-F36C-E9B7029D6A1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87EC03E5-2B62-60C8-AFCD-860C337C78BD}"/>
              </a:ext>
            </a:extLst>
          </p:cNvPr>
          <p:cNvSpPr>
            <a:spLocks noGrp="1"/>
          </p:cNvSpPr>
          <p:nvPr>
            <p:ph type="body" idx="1"/>
          </p:nvPr>
        </p:nvSpPr>
        <p:spPr/>
        <p:txBody>
          <a:bodyPr/>
          <a:lstStyle/>
          <a:p>
            <a:pPr lvl="0"/>
            <a:r>
              <a:rPr lang="sv-SE" sz="1000" kern="1200" dirty="0">
                <a:solidFill>
                  <a:schemeClr val="tx1"/>
                </a:solidFill>
                <a:effectLst/>
                <a:latin typeface="+mn-lt"/>
                <a:ea typeface="+mn-ea"/>
                <a:cs typeface="+mn-cs"/>
              </a:rPr>
              <a:t>(Om införandet av modellen har lett till minskat behov av andra kategoriboenden inom bostadstrappan</a:t>
            </a:r>
          </a:p>
          <a:p>
            <a:pPr lvl="0"/>
            <a:r>
              <a:rPr lang="sv-SE" sz="1000" kern="1200" dirty="0">
                <a:solidFill>
                  <a:schemeClr val="tx1"/>
                </a:solidFill>
                <a:effectLst/>
                <a:latin typeface="+mn-lt"/>
                <a:ea typeface="+mn-ea"/>
                <a:cs typeface="+mn-cs"/>
              </a:rPr>
              <a:t>Om ni sett behov av att avveckla vissa boendeformer som en följd av arbetet. Hur Bostad Först är en del av strategin)</a:t>
            </a:r>
          </a:p>
          <a:p>
            <a:r>
              <a:rPr lang="sv-SE" sz="1000" kern="1200" dirty="0">
                <a:solidFill>
                  <a:schemeClr val="tx1"/>
                </a:solidFill>
                <a:effectLst/>
                <a:latin typeface="+mn-lt"/>
                <a:ea typeface="+mn-ea"/>
                <a:cs typeface="+mn-cs"/>
              </a:rPr>
              <a:t>Ylva presenterar vårt arbete med Bostad först, erfarenheter så långt och hur vi tänker framåt.</a:t>
            </a:r>
          </a:p>
          <a:p>
            <a:r>
              <a:rPr lang="sv-SE" sz="1000" kern="1200" dirty="0">
                <a:solidFill>
                  <a:schemeClr val="tx1"/>
                </a:solidFill>
                <a:effectLst/>
                <a:latin typeface="+mn-lt"/>
                <a:ea typeface="+mn-ea"/>
                <a:cs typeface="+mn-cs"/>
              </a:rPr>
              <a:t> </a:t>
            </a:r>
          </a:p>
          <a:p>
            <a:r>
              <a:rPr lang="sv-SE" sz="1000" kern="1200" dirty="0">
                <a:solidFill>
                  <a:schemeClr val="tx1"/>
                </a:solidFill>
                <a:effectLst/>
                <a:latin typeface="+mn-lt"/>
                <a:ea typeface="+mn-ea"/>
                <a:cs typeface="+mn-cs"/>
              </a:rPr>
              <a:t>(lågtröskel – finns för och nackdelar jämfört med härbärge, valt nu att inte ha det)</a:t>
            </a:r>
          </a:p>
          <a:p>
            <a:r>
              <a:rPr lang="sv-SE" sz="1200" kern="1200" dirty="0">
                <a:solidFill>
                  <a:schemeClr val="tx1"/>
                </a:solidFill>
                <a:effectLst/>
                <a:latin typeface="+mn-lt"/>
                <a:ea typeface="+mn-ea"/>
                <a:cs typeface="+mn-cs"/>
              </a:rPr>
              <a:t>Ylva: Liten skala, nystartade, 10 </a:t>
            </a:r>
            <a:r>
              <a:rPr lang="sv-SE" sz="1200" kern="1200" dirty="0" err="1">
                <a:solidFill>
                  <a:schemeClr val="tx1"/>
                </a:solidFill>
                <a:effectLst/>
                <a:latin typeface="+mn-lt"/>
                <a:ea typeface="+mn-ea"/>
                <a:cs typeface="+mn-cs"/>
              </a:rPr>
              <a:t>lght</a:t>
            </a:r>
            <a:r>
              <a:rPr lang="sv-SE" sz="1200" kern="1200" dirty="0">
                <a:solidFill>
                  <a:schemeClr val="tx1"/>
                </a:solidFill>
                <a:effectLst/>
                <a:latin typeface="+mn-lt"/>
                <a:ea typeface="+mn-ea"/>
                <a:cs typeface="+mn-cs"/>
              </a:rPr>
              <a:t>. svårt m </a:t>
            </a:r>
            <a:r>
              <a:rPr lang="sv-SE" sz="1200" kern="1200" dirty="0" err="1">
                <a:solidFill>
                  <a:schemeClr val="tx1"/>
                </a:solidFill>
                <a:effectLst/>
                <a:latin typeface="+mn-lt"/>
                <a:ea typeface="+mn-ea"/>
                <a:cs typeface="+mn-cs"/>
              </a:rPr>
              <a:t>lght</a:t>
            </a:r>
            <a:r>
              <a:rPr lang="sv-SE" sz="1200" kern="1200" dirty="0">
                <a:solidFill>
                  <a:schemeClr val="tx1"/>
                </a:solidFill>
                <a:effectLst/>
                <a:latin typeface="+mn-lt"/>
                <a:ea typeface="+mn-ea"/>
                <a:cs typeface="+mn-cs"/>
              </a:rPr>
              <a:t>, liten skala och utvecklar under tiden. Ingen fråga just  nu om </a:t>
            </a:r>
            <a:r>
              <a:rPr lang="sv-SE" sz="1200" kern="1200" dirty="0" err="1">
                <a:solidFill>
                  <a:schemeClr val="tx1"/>
                </a:solidFill>
                <a:effectLst/>
                <a:latin typeface="+mn-lt"/>
                <a:ea typeface="+mn-ea"/>
                <a:cs typeface="+mn-cs"/>
              </a:rPr>
              <a:t>utöknning</a:t>
            </a:r>
            <a:r>
              <a:rPr lang="sv-SE" sz="1200" kern="1200" dirty="0">
                <a:solidFill>
                  <a:schemeClr val="tx1"/>
                </a:solidFill>
                <a:effectLst/>
                <a:latin typeface="+mn-lt"/>
                <a:ea typeface="+mn-ea"/>
                <a:cs typeface="+mn-cs"/>
              </a:rPr>
              <a:t> men kan komma. </a:t>
            </a:r>
          </a:p>
          <a:p>
            <a:r>
              <a:rPr lang="sv-SE" sz="1200" kern="1200" dirty="0" err="1">
                <a:solidFill>
                  <a:schemeClr val="tx1"/>
                </a:solidFill>
                <a:effectLst/>
                <a:latin typeface="+mn-lt"/>
                <a:ea typeface="+mn-ea"/>
                <a:cs typeface="+mn-cs"/>
              </a:rPr>
              <a:t>ylva</a:t>
            </a:r>
            <a:r>
              <a:rPr lang="sv-SE" sz="1200" kern="1200" dirty="0">
                <a:solidFill>
                  <a:schemeClr val="tx1"/>
                </a:solidFill>
                <a:effectLst/>
                <a:latin typeface="+mn-lt"/>
                <a:ea typeface="+mn-ea"/>
                <a:cs typeface="+mn-cs"/>
              </a:rPr>
              <a:t> bo först erfarenhetsmässigt bättre resultat är beroendetrappan. Utifrån resultat i pågående Bo först förs diskussion, men mer utveckla befintliga.</a:t>
            </a:r>
          </a:p>
          <a:p>
            <a:endParaRPr lang="sv-SE" sz="1200" kern="1200" dirty="0">
              <a:solidFill>
                <a:schemeClr val="tx1"/>
              </a:solidFill>
              <a:effectLst/>
              <a:latin typeface="+mn-lt"/>
              <a:ea typeface="+mn-ea"/>
              <a:cs typeface="+mn-cs"/>
            </a:endParaRPr>
          </a:p>
          <a:p>
            <a:pPr lvl="0"/>
            <a:r>
              <a:rPr lang="sv-SE" sz="1200" kern="1200" dirty="0">
                <a:solidFill>
                  <a:schemeClr val="tx1"/>
                </a:solidFill>
                <a:effectLst/>
                <a:latin typeface="+mn-lt"/>
                <a:ea typeface="+mn-ea"/>
                <a:cs typeface="+mn-cs"/>
              </a:rPr>
              <a:t>Om ni arbetar med IPS (</a:t>
            </a:r>
            <a:r>
              <a:rPr lang="sv-SE" sz="1200" kern="1200" dirty="0" err="1">
                <a:solidFill>
                  <a:schemeClr val="tx1"/>
                </a:solidFill>
                <a:effectLst/>
                <a:latin typeface="+mn-lt"/>
                <a:ea typeface="+mn-ea"/>
                <a:cs typeface="+mn-cs"/>
              </a:rPr>
              <a:t>Individual</a:t>
            </a:r>
            <a:r>
              <a:rPr lang="sv-SE" sz="1200" kern="1200" dirty="0">
                <a:solidFill>
                  <a:schemeClr val="tx1"/>
                </a:solidFill>
                <a:effectLst/>
                <a:latin typeface="+mn-lt"/>
                <a:ea typeface="+mn-ea"/>
                <a:cs typeface="+mn-cs"/>
              </a:rPr>
              <a:t> Placement and Support / Individanpassat stöd till arbete), eftersom det är ett återkommande ämne under mässan och något många är intresserade av att höra mer om</a:t>
            </a:r>
          </a:p>
          <a:p>
            <a:r>
              <a:rPr lang="sv-SE" sz="1200" kern="1200" dirty="0">
                <a:solidFill>
                  <a:schemeClr val="tx1"/>
                </a:solidFill>
                <a:effectLst/>
                <a:latin typeface="+mn-lt"/>
                <a:ea typeface="+mn-ea"/>
                <a:cs typeface="+mn-cs"/>
              </a:rPr>
              <a:t>IPS </a:t>
            </a:r>
          </a:p>
          <a:p>
            <a:r>
              <a:rPr lang="sv-SE" sz="1200" kern="1200" dirty="0">
                <a:solidFill>
                  <a:schemeClr val="tx1"/>
                </a:solidFill>
                <a:effectLst/>
                <a:latin typeface="+mn-lt"/>
                <a:ea typeface="+mn-ea"/>
                <a:cs typeface="+mn-cs"/>
              </a:rPr>
              <a:t>finns i kommunen inom AMF. </a:t>
            </a:r>
          </a:p>
          <a:p>
            <a:r>
              <a:rPr lang="sv-SE" sz="1200" kern="1200" dirty="0">
                <a:solidFill>
                  <a:schemeClr val="tx1"/>
                </a:solidFill>
                <a:effectLst/>
                <a:latin typeface="+mn-lt"/>
                <a:ea typeface="+mn-ea"/>
                <a:cs typeface="+mn-cs"/>
              </a:rPr>
              <a:t>Vi samverkar med AMF inom Bostad först, som har tittat på vilka verksamheter som kan passa, ej haft någon person ännu som varit redo för insatser inom AMF. Någon enstaka. IPS finns inom AMF – egen ansökan. Arbetsmarknadssekreterare kan föreslå det.</a:t>
            </a:r>
          </a:p>
          <a:p>
            <a:r>
              <a:rPr lang="sv-SE" sz="1200" kern="1200" dirty="0">
                <a:solidFill>
                  <a:schemeClr val="tx1"/>
                </a:solidFill>
                <a:effectLst/>
                <a:latin typeface="+mn-lt"/>
                <a:ea typeface="+mn-ea"/>
                <a:cs typeface="+mn-cs"/>
              </a:rPr>
              <a:t>https://www.uppsala.se/stod-och-omsorg/funktionsnedsattning/arbete-och-daglig-verksamhet/stod-till-arbete-och-studier-for-dig-med-psykisk-funktionsnedsattning/ips-arbetscoacher/</a:t>
            </a:r>
          </a:p>
          <a:p>
            <a:r>
              <a:rPr lang="sv-SE" sz="1200" kern="1200" dirty="0">
                <a:solidFill>
                  <a:schemeClr val="tx1"/>
                </a:solidFill>
                <a:effectLst/>
                <a:latin typeface="+mn-lt"/>
                <a:ea typeface="+mn-ea"/>
                <a:cs typeface="+mn-cs"/>
              </a:rPr>
              <a:t> </a:t>
            </a:r>
          </a:p>
          <a:p>
            <a:endParaRPr lang="sv-SE" dirty="0"/>
          </a:p>
          <a:p>
            <a:endParaRPr lang="sv-SE" dirty="0"/>
          </a:p>
        </p:txBody>
      </p:sp>
      <p:sp>
        <p:nvSpPr>
          <p:cNvPr id="4" name="Platshållare för bildnummer 3">
            <a:extLst>
              <a:ext uri="{FF2B5EF4-FFF2-40B4-BE49-F238E27FC236}">
                <a16:creationId xmlns:a16="http://schemas.microsoft.com/office/drawing/2014/main" id="{1E877C75-7372-618B-8064-9620E3F1924F}"/>
              </a:ext>
            </a:extLst>
          </p:cNvPr>
          <p:cNvSpPr>
            <a:spLocks noGrp="1"/>
          </p:cNvSpPr>
          <p:nvPr>
            <p:ph type="sldNum" sz="quarter" idx="5"/>
          </p:nvPr>
        </p:nvSpPr>
        <p:spPr/>
        <p:txBody>
          <a:bodyPr/>
          <a:lstStyle/>
          <a:p>
            <a:fld id="{5777BC01-6843-4605-B090-3EA872172D71}" type="slidenum">
              <a:rPr lang="sv-SE" smtClean="0"/>
              <a:t>4</a:t>
            </a:fld>
            <a:endParaRPr lang="sv-SE"/>
          </a:p>
        </p:txBody>
      </p:sp>
    </p:spTree>
    <p:extLst>
      <p:ext uri="{BB962C8B-B14F-4D97-AF65-F5344CB8AC3E}">
        <p14:creationId xmlns:p14="http://schemas.microsoft.com/office/powerpoint/2010/main" val="21455788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a_blå">
    <p:bg>
      <p:bgPr>
        <a:solidFill>
          <a:srgbClr val="26226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A1742BB7-34A3-4595-9362-B59D8B0AA4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617" y="206979"/>
            <a:ext cx="2582530" cy="1110191"/>
          </a:xfrm>
          <a:prstGeom prst="rect">
            <a:avLst/>
          </a:prstGeom>
        </p:spPr>
      </p:pic>
      <p:sp>
        <p:nvSpPr>
          <p:cNvPr id="7" name="Rubrik 1">
            <a:extLst>
              <a:ext uri="{FF2B5EF4-FFF2-40B4-BE49-F238E27FC236}">
                <a16:creationId xmlns:a16="http://schemas.microsoft.com/office/drawing/2014/main" id="{13AFAC1C-44E0-4894-84F3-D0259B6A9BE9}"/>
              </a:ext>
            </a:extLst>
          </p:cNvPr>
          <p:cNvSpPr>
            <a:spLocks noGrp="1"/>
          </p:cNvSpPr>
          <p:nvPr>
            <p:ph type="ctrTitle" hasCustomPrompt="1"/>
          </p:nvPr>
        </p:nvSpPr>
        <p:spPr>
          <a:xfrm>
            <a:off x="421978" y="1697572"/>
            <a:ext cx="8206597" cy="2059338"/>
          </a:xfrm>
        </p:spPr>
        <p:txBody>
          <a:bodyPr anchor="b">
            <a:noAutofit/>
          </a:bodyPr>
          <a:lstStyle>
            <a:lvl1pPr algn="l">
              <a:defRPr sz="7200" spc="-150" baseline="0">
                <a:solidFill>
                  <a:srgbClr val="199CD9"/>
                </a:solidFill>
                <a:latin typeface="Source Sans Pro Semibold" panose="020B0603030403020204" pitchFamily="34" charset="0"/>
              </a:defRPr>
            </a:lvl1pPr>
          </a:lstStyle>
          <a:p>
            <a:r>
              <a:rPr lang="sv-SE" dirty="0"/>
              <a:t>Presentationens rubrik skrivs här</a:t>
            </a:r>
          </a:p>
        </p:txBody>
      </p:sp>
      <p:sp>
        <p:nvSpPr>
          <p:cNvPr id="8" name="Platshållare för text 8">
            <a:extLst>
              <a:ext uri="{FF2B5EF4-FFF2-40B4-BE49-F238E27FC236}">
                <a16:creationId xmlns:a16="http://schemas.microsoft.com/office/drawing/2014/main" id="{0F641A72-8DD5-4A24-88E9-4E68B956CB78}"/>
              </a:ext>
            </a:extLst>
          </p:cNvPr>
          <p:cNvSpPr>
            <a:spLocks noGrp="1"/>
          </p:cNvSpPr>
          <p:nvPr>
            <p:ph type="body" sz="quarter" idx="13" hasCustomPrompt="1"/>
          </p:nvPr>
        </p:nvSpPr>
        <p:spPr>
          <a:xfrm>
            <a:off x="444280" y="3974946"/>
            <a:ext cx="8182867" cy="3206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Namn</a:t>
            </a:r>
          </a:p>
        </p:txBody>
      </p:sp>
      <p:sp>
        <p:nvSpPr>
          <p:cNvPr id="10" name="Platshållare för text 10">
            <a:extLst>
              <a:ext uri="{FF2B5EF4-FFF2-40B4-BE49-F238E27FC236}">
                <a16:creationId xmlns:a16="http://schemas.microsoft.com/office/drawing/2014/main" id="{B4C2D811-DBB8-4967-8307-4F04CC10BD25}"/>
              </a:ext>
            </a:extLst>
          </p:cNvPr>
          <p:cNvSpPr>
            <a:spLocks noGrp="1"/>
          </p:cNvSpPr>
          <p:nvPr>
            <p:ph type="body" sz="quarter" idx="14" hasCustomPrompt="1"/>
          </p:nvPr>
        </p:nvSpPr>
        <p:spPr>
          <a:xfrm>
            <a:off x="444280" y="4329868"/>
            <a:ext cx="8182867" cy="3528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Organisation/Förvaltning</a:t>
            </a:r>
          </a:p>
        </p:txBody>
      </p:sp>
      <p:sp>
        <p:nvSpPr>
          <p:cNvPr id="12" name="Platshållare för text 12">
            <a:extLst>
              <a:ext uri="{FF2B5EF4-FFF2-40B4-BE49-F238E27FC236}">
                <a16:creationId xmlns:a16="http://schemas.microsoft.com/office/drawing/2014/main" id="{44C03BEE-69FC-4395-A685-7FA5CE9C02DB}"/>
              </a:ext>
            </a:extLst>
          </p:cNvPr>
          <p:cNvSpPr>
            <a:spLocks noGrp="1"/>
          </p:cNvSpPr>
          <p:nvPr>
            <p:ph type="body" sz="quarter" idx="15" hasCustomPrompt="1"/>
          </p:nvPr>
        </p:nvSpPr>
        <p:spPr>
          <a:xfrm>
            <a:off x="444280" y="4720045"/>
            <a:ext cx="8182867" cy="367716"/>
          </a:xfrm>
        </p:spPr>
        <p:txBody>
          <a:bodyPr/>
          <a:lstStyle>
            <a:lvl1pPr marL="0" indent="0" algn="l">
              <a:buNone/>
              <a:defRPr lang="sv-SE" sz="1800" kern="1200" baseline="0" dirty="0" smtClean="0">
                <a:solidFill>
                  <a:schemeClr val="bg1"/>
                </a:solidFill>
                <a:latin typeface="Source Sans Pro" panose="020B0503030403020204" pitchFamily="34" charset="0"/>
                <a:ea typeface="+mn-ea"/>
                <a:cs typeface="+mn-cs"/>
              </a:defRPr>
            </a:lvl1pPr>
          </a:lstStyle>
          <a:p>
            <a:pPr lvl="0"/>
            <a:r>
              <a:rPr lang="sv-SE" dirty="0"/>
              <a:t>Datum (Skrivs datum, månad, år, t ex 21 maj 2016</a:t>
            </a:r>
          </a:p>
        </p:txBody>
      </p:sp>
    </p:spTree>
    <p:extLst>
      <p:ext uri="{BB962C8B-B14F-4D97-AF65-F5344CB8AC3E}">
        <p14:creationId xmlns:p14="http://schemas.microsoft.com/office/powerpoint/2010/main" val="158095394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995679"/>
            <a:ext cx="9371646" cy="1255857"/>
          </a:xfrm>
        </p:spPr>
        <p:txBody>
          <a:bodyPr anchor="b" anchorCtr="0">
            <a:normAutofit/>
          </a:bodyPr>
          <a:lstStyle>
            <a:lvl1pPr>
              <a:defRPr sz="4000">
                <a:solidFill>
                  <a:schemeClr val="accent1"/>
                </a:solidFill>
                <a:latin typeface="Source Sans Pro Semibold" panose="020B0603030403020204" pitchFamily="34" charset="0"/>
              </a:defRPr>
            </a:lvl1pPr>
          </a:lstStyle>
          <a:p>
            <a:r>
              <a:rPr lang="sv-SE" dirty="0"/>
              <a:t>Klicka här för att skriva rubrik</a:t>
            </a:r>
          </a:p>
        </p:txBody>
      </p:sp>
      <p:sp>
        <p:nvSpPr>
          <p:cNvPr id="3" name="Platshållare för innehåll 2"/>
          <p:cNvSpPr>
            <a:spLocks noGrp="1"/>
          </p:cNvSpPr>
          <p:nvPr>
            <p:ph idx="1" hasCustomPrompt="1"/>
          </p:nvPr>
        </p:nvSpPr>
        <p:spPr>
          <a:xfrm>
            <a:off x="838200" y="2309592"/>
            <a:ext cx="9371646"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skriva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29520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två spalt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971791"/>
            <a:ext cx="9371646" cy="1279746"/>
          </a:xfrm>
        </p:spPr>
        <p:txBody>
          <a:bodyPr anchor="b" anchorCtr="0">
            <a:normAutofit/>
          </a:bodyPr>
          <a:lstStyle>
            <a:lvl1pPr>
              <a:defRPr sz="4000" spc="-150" baseline="0">
                <a:solidFill>
                  <a:schemeClr val="accent1"/>
                </a:solidFill>
                <a:latin typeface="Source Sans Pro Semibold" panose="020B0603030403020204" pitchFamily="34" charset="0"/>
              </a:defRPr>
            </a:lvl1pPr>
          </a:lstStyle>
          <a:p>
            <a:r>
              <a:rPr lang="sv-SE" dirty="0"/>
              <a:t>Klicka här för att skriva rubrik</a:t>
            </a:r>
          </a:p>
        </p:txBody>
      </p:sp>
      <p:sp>
        <p:nvSpPr>
          <p:cNvPr id="3" name="Platshållare för innehåll 2"/>
          <p:cNvSpPr>
            <a:spLocks noGrp="1"/>
          </p:cNvSpPr>
          <p:nvPr>
            <p:ph idx="1" hasCustomPrompt="1"/>
          </p:nvPr>
        </p:nvSpPr>
        <p:spPr>
          <a:xfrm>
            <a:off x="838200" y="2357120"/>
            <a:ext cx="4541874" cy="3494721"/>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
        <p:nvSpPr>
          <p:cNvPr id="8" name="Platshållare för innehåll 2">
            <a:extLst>
              <a:ext uri="{FF2B5EF4-FFF2-40B4-BE49-F238E27FC236}">
                <a16:creationId xmlns:a16="http://schemas.microsoft.com/office/drawing/2014/main" id="{7D5C7BD4-2145-4C07-8407-A2DF885128BC}"/>
              </a:ext>
            </a:extLst>
          </p:cNvPr>
          <p:cNvSpPr>
            <a:spLocks noGrp="1"/>
          </p:cNvSpPr>
          <p:nvPr>
            <p:ph idx="13" hasCustomPrompt="1"/>
          </p:nvPr>
        </p:nvSpPr>
        <p:spPr>
          <a:xfrm>
            <a:off x="5610311" y="2357120"/>
            <a:ext cx="4541874" cy="3494721"/>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bakgrundstext</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41039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vsnittsbild">
    <p:bg>
      <p:bgPr>
        <a:solidFill>
          <a:srgbClr val="262262"/>
        </a:solidFill>
        <a:effectLst/>
      </p:bgPr>
    </p:bg>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a:xfrm>
            <a:off x="9145858" y="6356350"/>
            <a:ext cx="2743200" cy="365125"/>
          </a:xfrm>
        </p:spPr>
        <p:txBody>
          <a:bodyPr/>
          <a:lstStyle>
            <a:lvl1pPr>
              <a:defRPr>
                <a:solidFill>
                  <a:schemeClr val="bg1"/>
                </a:solidFill>
              </a:defRPr>
            </a:lvl1pPr>
          </a:lstStyle>
          <a:p>
            <a:fld id="{D02B33C2-54EE-4A44-9B78-6F01870CE737}" type="slidenum">
              <a:rPr lang="sv-SE" smtClean="0"/>
              <a:pPr/>
              <a:t>‹#›</a:t>
            </a:fld>
            <a:endParaRPr lang="sv-SE"/>
          </a:p>
        </p:txBody>
      </p:sp>
      <p:pic>
        <p:nvPicPr>
          <p:cNvPr id="4" name="Bildobjekt 3">
            <a:extLst>
              <a:ext uri="{FF2B5EF4-FFF2-40B4-BE49-F238E27FC236}">
                <a16:creationId xmlns:a16="http://schemas.microsoft.com/office/drawing/2014/main" id="{6BDCDAAA-750D-42AA-98E5-8271C45780F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6311" y="206980"/>
            <a:ext cx="1731835" cy="744490"/>
          </a:xfrm>
          <a:prstGeom prst="rect">
            <a:avLst/>
          </a:prstGeom>
        </p:spPr>
      </p:pic>
      <p:sp>
        <p:nvSpPr>
          <p:cNvPr id="8" name="Rubrik 1">
            <a:extLst>
              <a:ext uri="{FF2B5EF4-FFF2-40B4-BE49-F238E27FC236}">
                <a16:creationId xmlns:a16="http://schemas.microsoft.com/office/drawing/2014/main" id="{2799875D-D8A9-4841-8D7E-A35C501517B1}"/>
              </a:ext>
            </a:extLst>
          </p:cNvPr>
          <p:cNvSpPr>
            <a:spLocks noGrp="1"/>
          </p:cNvSpPr>
          <p:nvPr>
            <p:ph type="ctrTitle" hasCustomPrompt="1"/>
          </p:nvPr>
        </p:nvSpPr>
        <p:spPr>
          <a:xfrm>
            <a:off x="431186" y="1122363"/>
            <a:ext cx="8206597" cy="2980080"/>
          </a:xfrm>
        </p:spPr>
        <p:txBody>
          <a:bodyPr anchor="b">
            <a:normAutofit/>
          </a:bodyPr>
          <a:lstStyle>
            <a:lvl1pPr algn="l">
              <a:defRPr sz="5400" spc="-150" baseline="0">
                <a:solidFill>
                  <a:srgbClr val="199CD9"/>
                </a:solidFill>
                <a:latin typeface="Source Sans Pro Semibold" panose="020B0603030403020204" pitchFamily="34" charset="0"/>
              </a:defRPr>
            </a:lvl1pPr>
          </a:lstStyle>
          <a:p>
            <a:r>
              <a:rPr lang="sv-SE" dirty="0"/>
              <a:t>Rubrik för avsnittet</a:t>
            </a:r>
          </a:p>
        </p:txBody>
      </p:sp>
      <p:sp>
        <p:nvSpPr>
          <p:cNvPr id="9" name="Platshållare för text 7">
            <a:extLst>
              <a:ext uri="{FF2B5EF4-FFF2-40B4-BE49-F238E27FC236}">
                <a16:creationId xmlns:a16="http://schemas.microsoft.com/office/drawing/2014/main" id="{0776DC2C-AFFD-4118-AF33-ABB7FB720F9E}"/>
              </a:ext>
            </a:extLst>
          </p:cNvPr>
          <p:cNvSpPr>
            <a:spLocks noGrp="1"/>
          </p:cNvSpPr>
          <p:nvPr>
            <p:ph type="body" sz="quarter" idx="13" hasCustomPrompt="1"/>
          </p:nvPr>
        </p:nvSpPr>
        <p:spPr>
          <a:xfrm>
            <a:off x="453488" y="4102100"/>
            <a:ext cx="8207375" cy="1666875"/>
          </a:xfrm>
        </p:spPr>
        <p:txBody>
          <a:bodyPr/>
          <a:lstStyle>
            <a:lvl1pPr marL="0" indent="0">
              <a:buNone/>
              <a:defRPr>
                <a:solidFill>
                  <a:schemeClr val="bg1"/>
                </a:solidFill>
              </a:defRPr>
            </a:lvl1pPr>
          </a:lstStyle>
          <a:p>
            <a:pPr lvl="0"/>
            <a:r>
              <a:rPr lang="sv-SE" dirty="0"/>
              <a:t>Underrubrik</a:t>
            </a:r>
          </a:p>
        </p:txBody>
      </p:sp>
    </p:spTree>
    <p:extLst>
      <p:ext uri="{BB962C8B-B14F-4D97-AF65-F5344CB8AC3E}">
        <p14:creationId xmlns:p14="http://schemas.microsoft.com/office/powerpoint/2010/main" val="402349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ående bild med text">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C638CB14-7B33-4E9A-ACFD-F32595E4C159}"/>
              </a:ext>
            </a:extLst>
          </p:cNvPr>
          <p:cNvSpPr>
            <a:spLocks noGrp="1"/>
          </p:cNvSpPr>
          <p:nvPr>
            <p:ph type="pic" sz="quarter" idx="13"/>
          </p:nvPr>
        </p:nvSpPr>
        <p:spPr>
          <a:xfrm>
            <a:off x="8058615" y="0"/>
            <a:ext cx="4080998" cy="6858000"/>
          </a:xfrm>
        </p:spPr>
        <p:txBody>
          <a:bodyPr/>
          <a:lstStyle/>
          <a:p>
            <a:r>
              <a:rPr lang="sv-SE"/>
              <a:t>Klicka på ikonen för att lägga till en bild</a:t>
            </a:r>
          </a:p>
        </p:txBody>
      </p:sp>
      <p:sp>
        <p:nvSpPr>
          <p:cNvPr id="2" name="Rubrik 1"/>
          <p:cNvSpPr>
            <a:spLocks noGrp="1"/>
          </p:cNvSpPr>
          <p:nvPr>
            <p:ph type="title" hasCustomPrompt="1"/>
          </p:nvPr>
        </p:nvSpPr>
        <p:spPr>
          <a:xfrm>
            <a:off x="838200" y="1195709"/>
            <a:ext cx="6529039" cy="1380947"/>
          </a:xfrm>
        </p:spPr>
        <p:txBody>
          <a:bodyPr anchor="b" anchorCtr="0">
            <a:normAutofit/>
          </a:bodyPr>
          <a:lstStyle>
            <a:lvl1pPr>
              <a:defRPr sz="4000" spc="-150" baseline="0">
                <a:solidFill>
                  <a:schemeClr val="accent1"/>
                </a:solidFill>
                <a:latin typeface="Source Sans Pro Semibold" panose="020B0603030403020204" pitchFamily="34" charset="0"/>
              </a:defRPr>
            </a:lvl1pPr>
          </a:lstStyle>
          <a:p>
            <a:r>
              <a:rPr lang="sv-SE" dirty="0"/>
              <a:t>Rubrik</a:t>
            </a:r>
          </a:p>
        </p:txBody>
      </p:sp>
      <p:sp>
        <p:nvSpPr>
          <p:cNvPr id="3" name="Platshållare för innehåll 2"/>
          <p:cNvSpPr>
            <a:spLocks noGrp="1"/>
          </p:cNvSpPr>
          <p:nvPr>
            <p:ph idx="1"/>
          </p:nvPr>
        </p:nvSpPr>
        <p:spPr>
          <a:xfrm>
            <a:off x="838200" y="2634712"/>
            <a:ext cx="6529039" cy="3542250"/>
          </a:xfrm>
        </p:spPr>
        <p:txBody>
          <a:bodyPr/>
          <a:lstStyle>
            <a:lvl1pPr marL="0" indent="0">
              <a:buNone/>
              <a:defRPr sz="2400">
                <a:latin typeface="Source Sans Pro" panose="020B0503030403020204" pitchFamily="34" charset="0"/>
              </a:defRPr>
            </a:lvl1pPr>
            <a:lvl2pPr>
              <a:defRPr sz="2000">
                <a:latin typeface="Source Sans Pro" panose="020B0503030403020204" pitchFamily="34" charset="0"/>
              </a:defRPr>
            </a:lvl2pPr>
            <a:lvl3pPr>
              <a:defRPr sz="1800">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7B7A8CB7-9EA9-405B-9ECF-57257BC613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69" y="212679"/>
            <a:ext cx="1273361" cy="547399"/>
          </a:xfrm>
          <a:prstGeom prst="rect">
            <a:avLst/>
          </a:prstGeom>
        </p:spPr>
      </p:pic>
    </p:spTree>
    <p:extLst>
      <p:ext uri="{BB962C8B-B14F-4D97-AF65-F5344CB8AC3E}">
        <p14:creationId xmlns:p14="http://schemas.microsoft.com/office/powerpoint/2010/main" val="1844705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iggande bild med text">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C638CB14-7B33-4E9A-ACFD-F32595E4C159}"/>
              </a:ext>
            </a:extLst>
          </p:cNvPr>
          <p:cNvSpPr>
            <a:spLocks noGrp="1"/>
          </p:cNvSpPr>
          <p:nvPr>
            <p:ph type="pic" sz="quarter" idx="13"/>
          </p:nvPr>
        </p:nvSpPr>
        <p:spPr>
          <a:xfrm>
            <a:off x="5099823" y="0"/>
            <a:ext cx="7084393" cy="4723492"/>
          </a:xfrm>
        </p:spPr>
        <p:txBody>
          <a:bodyPr/>
          <a:lstStyle/>
          <a:p>
            <a:r>
              <a:rPr lang="sv-SE"/>
              <a:t>Klicka på ikonen för att lägga till en bild</a:t>
            </a:r>
          </a:p>
        </p:txBody>
      </p:sp>
      <p:sp>
        <p:nvSpPr>
          <p:cNvPr id="2" name="Rubrik 1"/>
          <p:cNvSpPr>
            <a:spLocks noGrp="1"/>
          </p:cNvSpPr>
          <p:nvPr>
            <p:ph type="title" hasCustomPrompt="1"/>
          </p:nvPr>
        </p:nvSpPr>
        <p:spPr>
          <a:xfrm>
            <a:off x="838200" y="1128911"/>
            <a:ext cx="3827745" cy="1433232"/>
          </a:xfrm>
        </p:spPr>
        <p:txBody>
          <a:bodyPr anchor="b" anchorCtr="0">
            <a:normAutofit/>
          </a:bodyPr>
          <a:lstStyle>
            <a:lvl1pPr>
              <a:defRPr sz="4000" spc="-150" baseline="0">
                <a:solidFill>
                  <a:schemeClr val="accent1"/>
                </a:solidFill>
                <a:latin typeface="Source Sans Pro Semibold" panose="020B0603030403020204" pitchFamily="34" charset="0"/>
              </a:defRPr>
            </a:lvl1pPr>
          </a:lstStyle>
          <a:p>
            <a:r>
              <a:rPr lang="sv-SE" dirty="0"/>
              <a:t>Rubrik</a:t>
            </a:r>
          </a:p>
        </p:txBody>
      </p:sp>
      <p:sp>
        <p:nvSpPr>
          <p:cNvPr id="3" name="Platshållare för innehåll 2"/>
          <p:cNvSpPr>
            <a:spLocks noGrp="1"/>
          </p:cNvSpPr>
          <p:nvPr>
            <p:ph idx="1"/>
          </p:nvPr>
        </p:nvSpPr>
        <p:spPr>
          <a:xfrm>
            <a:off x="838200" y="2634712"/>
            <a:ext cx="3827745" cy="3542250"/>
          </a:xfrm>
        </p:spPr>
        <p:txBody>
          <a:bodyPr/>
          <a:lstStyle>
            <a:lvl1pPr marL="0" indent="0">
              <a:buNone/>
              <a:defRPr sz="2000">
                <a:latin typeface="Source Sans Pro" panose="020B0503030403020204" pitchFamily="34" charset="0"/>
              </a:defRPr>
            </a:lvl1pPr>
            <a:lvl2pPr>
              <a:defRPr sz="1800">
                <a:latin typeface="Source Sans Pro" panose="020B0503030403020204" pitchFamily="34" charset="0"/>
              </a:defRPr>
            </a:lvl2pPr>
            <a:lvl3pPr>
              <a:defRPr sz="1600">
                <a:latin typeface="Source Sans Pro" panose="020B0503030403020204" pitchFamily="34" charset="0"/>
              </a:defRPr>
            </a:lvl3pPr>
            <a:lvl4pPr>
              <a:defRPr sz="1600">
                <a:latin typeface="Source Sans Pro" panose="020B0503030403020204" pitchFamily="34" charset="0"/>
              </a:defRPr>
            </a:lvl4pPr>
            <a:lvl5pPr>
              <a:defRPr sz="1600">
                <a:latin typeface="Source Sans Pro" panose="020B0503030403020204"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Rektangel 6">
            <a:extLst>
              <a:ext uri="{FF2B5EF4-FFF2-40B4-BE49-F238E27FC236}">
                <a16:creationId xmlns:a16="http://schemas.microsoft.com/office/drawing/2014/main" id="{F76741C6-43D3-4ADE-B7A9-DC22F67F18B0}"/>
              </a:ext>
            </a:extLst>
          </p:cNvPr>
          <p:cNvSpPr/>
          <p:nvPr userDrawn="1"/>
        </p:nvSpPr>
        <p:spPr>
          <a:xfrm>
            <a:off x="5099823" y="4723492"/>
            <a:ext cx="7084394" cy="2134508"/>
          </a:xfrm>
          <a:prstGeom prst="rect">
            <a:avLst/>
          </a:prstGeom>
          <a:solidFill>
            <a:srgbClr val="262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7099BE6B-7AFC-4461-ACF5-D64108E5869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69" y="212679"/>
            <a:ext cx="1273361" cy="547399"/>
          </a:xfrm>
          <a:prstGeom prst="rect">
            <a:avLst/>
          </a:prstGeom>
        </p:spPr>
      </p:pic>
    </p:spTree>
    <p:extLst>
      <p:ext uri="{BB962C8B-B14F-4D97-AF65-F5344CB8AC3E}">
        <p14:creationId xmlns:p14="http://schemas.microsoft.com/office/powerpoint/2010/main" val="191137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id="{C638CB14-7B33-4E9A-ACFD-F32595E4C159}"/>
              </a:ext>
            </a:extLst>
          </p:cNvPr>
          <p:cNvSpPr>
            <a:spLocks noGrp="1"/>
          </p:cNvSpPr>
          <p:nvPr>
            <p:ph type="pic" sz="quarter" idx="13"/>
          </p:nvPr>
        </p:nvSpPr>
        <p:spPr>
          <a:xfrm>
            <a:off x="1679944" y="0"/>
            <a:ext cx="10512058" cy="6858000"/>
          </a:xfrm>
        </p:spPr>
        <p:txBody>
          <a:bodyPr/>
          <a:lstStyle/>
          <a:p>
            <a:r>
              <a:rPr lang="sv-SE"/>
              <a:t>Klicka på ikonen för att lägga till en bild</a:t>
            </a:r>
          </a:p>
        </p:txBody>
      </p:sp>
      <p:sp>
        <p:nvSpPr>
          <p:cNvPr id="7" name="Rektangel 6">
            <a:extLst>
              <a:ext uri="{FF2B5EF4-FFF2-40B4-BE49-F238E27FC236}">
                <a16:creationId xmlns:a16="http://schemas.microsoft.com/office/drawing/2014/main" id="{F76741C6-43D3-4ADE-B7A9-DC22F67F18B0}"/>
              </a:ext>
            </a:extLst>
          </p:cNvPr>
          <p:cNvSpPr/>
          <p:nvPr userDrawn="1"/>
        </p:nvSpPr>
        <p:spPr>
          <a:xfrm>
            <a:off x="1" y="0"/>
            <a:ext cx="1679944" cy="6858000"/>
          </a:xfrm>
          <a:prstGeom prst="rect">
            <a:avLst/>
          </a:prstGeom>
          <a:solidFill>
            <a:srgbClr val="262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17E15A73-46D0-4D7F-8112-A8693DEF85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6" y="188235"/>
            <a:ext cx="1340760" cy="576373"/>
          </a:xfrm>
          <a:prstGeom prst="rect">
            <a:avLst/>
          </a:prstGeom>
        </p:spPr>
      </p:pic>
    </p:spTree>
    <p:extLst>
      <p:ext uri="{BB962C8B-B14F-4D97-AF65-F5344CB8AC3E}">
        <p14:creationId xmlns:p14="http://schemas.microsoft.com/office/powerpoint/2010/main" val="22327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224833"/>
            <a:ext cx="7774172" cy="717553"/>
          </a:xfrm>
        </p:spPr>
        <p:txBody>
          <a:bodyPr anchor="b" anchorCtr="0">
            <a:normAutofit/>
          </a:bodyPr>
          <a:lstStyle>
            <a:lvl1pPr>
              <a:defRPr sz="3200" spc="-150" baseline="0">
                <a:solidFill>
                  <a:srgbClr val="20305C"/>
                </a:solidFill>
                <a:latin typeface="Source Sans Pro Semibold" panose="020B0603030403020204" pitchFamily="34" charset="0"/>
              </a:defRPr>
            </a:lvl1pPr>
          </a:lstStyle>
          <a:p>
            <a:r>
              <a:rPr lang="sv-SE" dirty="0"/>
              <a:t>Rubrik</a:t>
            </a:r>
          </a:p>
        </p:txBody>
      </p:sp>
      <p:sp>
        <p:nvSpPr>
          <p:cNvPr id="6" name="Platshållare för innehåll 5">
            <a:extLst>
              <a:ext uri="{FF2B5EF4-FFF2-40B4-BE49-F238E27FC236}">
                <a16:creationId xmlns:a16="http://schemas.microsoft.com/office/drawing/2014/main" id="{251D4C7A-8179-41C9-8075-7E07771269D6}"/>
              </a:ext>
            </a:extLst>
          </p:cNvPr>
          <p:cNvSpPr>
            <a:spLocks noGrp="1"/>
          </p:cNvSpPr>
          <p:nvPr>
            <p:ph sz="quarter" idx="14"/>
          </p:nvPr>
        </p:nvSpPr>
        <p:spPr>
          <a:xfrm>
            <a:off x="838200" y="951470"/>
            <a:ext cx="9167037" cy="5268577"/>
          </a:xfrm>
        </p:spPr>
        <p:txBody>
          <a:bodyPr/>
          <a:lstStyle>
            <a:lvl1pPr marL="0" indent="0">
              <a:buNone/>
              <a:defRPr/>
            </a:lvl1pPr>
          </a:lstStyle>
          <a:p>
            <a:pPr lvl="0"/>
            <a:r>
              <a:rPr lang="sv-SE"/>
              <a:t>Klicka här för att ändra format på bakgrundstexten</a:t>
            </a:r>
          </a:p>
        </p:txBody>
      </p:sp>
      <p:pic>
        <p:nvPicPr>
          <p:cNvPr id="8" name="Bildobjekt 7">
            <a:extLst>
              <a:ext uri="{FF2B5EF4-FFF2-40B4-BE49-F238E27FC236}">
                <a16:creationId xmlns:a16="http://schemas.microsoft.com/office/drawing/2014/main" id="{2405207A-686B-4280-A519-BF69BE0D48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239953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Avslutsbild">
    <p:bg>
      <p:bgPr>
        <a:solidFill>
          <a:srgbClr val="262262"/>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05B88CC4-EE60-49E6-9BAA-C69AF81606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62253" y="2683688"/>
            <a:ext cx="3467493" cy="1490624"/>
          </a:xfrm>
          <a:prstGeom prst="rect">
            <a:avLst/>
          </a:prstGeom>
        </p:spPr>
      </p:pic>
    </p:spTree>
    <p:extLst>
      <p:ext uri="{BB962C8B-B14F-4D97-AF65-F5344CB8AC3E}">
        <p14:creationId xmlns:p14="http://schemas.microsoft.com/office/powerpoint/2010/main" val="330267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40108"/>
            <a:ext cx="9371646" cy="1121588"/>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306319"/>
            <a:ext cx="9371646" cy="3870643"/>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spTree>
    <p:extLst>
      <p:ext uri="{BB962C8B-B14F-4D97-AF65-F5344CB8AC3E}">
        <p14:creationId xmlns:p14="http://schemas.microsoft.com/office/powerpoint/2010/main" val="3418790755"/>
      </p:ext>
    </p:extLst>
  </p:cSld>
  <p:clrMap bg1="lt1" tx1="dk1" bg2="lt2" tx2="dk2" accent1="accent1" accent2="accent2" accent3="accent3" accent4="accent4" accent5="accent5" accent6="accent6" hlink="hlink" folHlink="folHlink"/>
  <p:sldLayoutIdLst>
    <p:sldLayoutId id="2147483727" r:id="rId1"/>
    <p:sldLayoutId id="2147483878" r:id="rId2"/>
    <p:sldLayoutId id="2147483704" r:id="rId3"/>
    <p:sldLayoutId id="2147483659" r:id="rId4"/>
    <p:sldLayoutId id="2147483714" r:id="rId5"/>
    <p:sldLayoutId id="2147483718" r:id="rId6"/>
    <p:sldLayoutId id="2147483722" r:id="rId7"/>
    <p:sldLayoutId id="2147483724" r:id="rId8"/>
    <p:sldLayoutId id="2147483874" r:id="rId9"/>
  </p:sldLayoutIdLst>
  <p:hf hdr="0" dt="0"/>
  <p:txStyles>
    <p:titleStyle>
      <a:lvl1pPr algn="l" defTabSz="914400" rtl="0" eaLnBrk="1" latinLnBrk="0" hangingPunct="1">
        <a:lnSpc>
          <a:spcPct val="90000"/>
        </a:lnSpc>
        <a:spcBef>
          <a:spcPct val="0"/>
        </a:spcBef>
        <a:buNone/>
        <a:defRPr sz="4000" kern="1200">
          <a:solidFill>
            <a:schemeClr val="accent1"/>
          </a:solidFill>
          <a:latin typeface="Source Sans Pro Semibold" panose="020B06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7.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latshållare för innehåll 5">
            <a:extLst>
              <a:ext uri="{FF2B5EF4-FFF2-40B4-BE49-F238E27FC236}">
                <a16:creationId xmlns:a16="http://schemas.microsoft.com/office/drawing/2014/main" id="{DD0E5058-6646-4991-B5DF-784D1AE009C4}"/>
              </a:ext>
            </a:extLst>
          </p:cNvPr>
          <p:cNvPicPr>
            <a:picLocks noChangeAspect="1"/>
          </p:cNvPicPr>
          <p:nvPr/>
        </p:nvPicPr>
        <p:blipFill>
          <a:blip r:embed="rId2">
            <a:grayscl/>
            <a:extLst>
              <a:ext uri="{28A0092B-C50C-407E-A947-70E740481C1C}">
                <a14:useLocalDpi xmlns:a14="http://schemas.microsoft.com/office/drawing/2010/main" val="0"/>
              </a:ext>
            </a:extLst>
          </a:blip>
          <a:srcRect t="2829" b="11489"/>
          <a:stretch>
            <a:fillRect/>
          </a:stretch>
        </p:blipFill>
        <p:spPr>
          <a:xfrm>
            <a:off x="0" y="0"/>
            <a:ext cx="12207436" cy="6973094"/>
          </a:xfrm>
          <a:prstGeom prst="rect">
            <a:avLst/>
          </a:prstGeom>
        </p:spPr>
      </p:pic>
      <p:sp>
        <p:nvSpPr>
          <p:cNvPr id="9" name="Rektangel 8">
            <a:extLst>
              <a:ext uri="{FF2B5EF4-FFF2-40B4-BE49-F238E27FC236}">
                <a16:creationId xmlns:a16="http://schemas.microsoft.com/office/drawing/2014/main" id="{E9DB548B-D0EE-0BB2-DBAE-6927F50FC31C}"/>
              </a:ext>
            </a:extLst>
          </p:cNvPr>
          <p:cNvSpPr/>
          <p:nvPr/>
        </p:nvSpPr>
        <p:spPr>
          <a:xfrm>
            <a:off x="0" y="0"/>
            <a:ext cx="12207435" cy="6973094"/>
          </a:xfrm>
          <a:prstGeom prst="rect">
            <a:avLst/>
          </a:prstGeom>
          <a:solidFill>
            <a:srgbClr val="262262">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a:hlinkClick r:id="rId3" action="ppaction://hlinksldjump"/>
            <a:extLst>
              <a:ext uri="{FF2B5EF4-FFF2-40B4-BE49-F238E27FC236}">
                <a16:creationId xmlns:a16="http://schemas.microsoft.com/office/drawing/2014/main" id="{62491A62-2611-56E0-5ED3-4F0F3A59E5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4431" y="206980"/>
            <a:ext cx="2413715" cy="1037620"/>
          </a:xfrm>
          <a:prstGeom prst="rect">
            <a:avLst/>
          </a:prstGeom>
        </p:spPr>
      </p:pic>
      <p:sp>
        <p:nvSpPr>
          <p:cNvPr id="2" name="Rubrik 1">
            <a:extLst>
              <a:ext uri="{FF2B5EF4-FFF2-40B4-BE49-F238E27FC236}">
                <a16:creationId xmlns:a16="http://schemas.microsoft.com/office/drawing/2014/main" id="{905BE707-A281-4675-A470-77ACDB7DDB9D}"/>
              </a:ext>
            </a:extLst>
          </p:cNvPr>
          <p:cNvSpPr>
            <a:spLocks noGrp="1"/>
          </p:cNvSpPr>
          <p:nvPr>
            <p:ph type="ctrTitle"/>
          </p:nvPr>
        </p:nvSpPr>
        <p:spPr>
          <a:xfrm>
            <a:off x="0" y="1697572"/>
            <a:ext cx="12207435" cy="2899828"/>
          </a:xfrm>
        </p:spPr>
        <p:txBody>
          <a:bodyPr/>
          <a:lstStyle/>
          <a:p>
            <a:pPr algn="ctr"/>
            <a:r>
              <a:rPr lang="sv-SE" sz="12000" b="1" dirty="0">
                <a:solidFill>
                  <a:schemeClr val="bg2"/>
                </a:solidFill>
                <a:latin typeface="+mn-lt"/>
                <a:ea typeface="Source Sans Pro SemiBold" panose="020B0603030403020204" pitchFamily="34" charset="0"/>
              </a:rPr>
              <a:t>Bostad först </a:t>
            </a:r>
            <a:br>
              <a:rPr lang="sv-SE" sz="8800" b="1" dirty="0">
                <a:solidFill>
                  <a:schemeClr val="bg2"/>
                </a:solidFill>
                <a:latin typeface="+mn-lt"/>
              </a:rPr>
            </a:br>
            <a:r>
              <a:rPr lang="sv-SE" b="1" dirty="0">
                <a:latin typeface="+mn-lt"/>
              </a:rPr>
              <a:t>i Uppsala kommun</a:t>
            </a:r>
          </a:p>
        </p:txBody>
      </p:sp>
      <p:sp>
        <p:nvSpPr>
          <p:cNvPr id="3" name="Platshållare för text 2">
            <a:extLst>
              <a:ext uri="{FF2B5EF4-FFF2-40B4-BE49-F238E27FC236}">
                <a16:creationId xmlns:a16="http://schemas.microsoft.com/office/drawing/2014/main" id="{B3048636-D8E8-4221-97B7-7FC4253DF9B6}"/>
              </a:ext>
            </a:extLst>
          </p:cNvPr>
          <p:cNvSpPr>
            <a:spLocks noGrp="1"/>
          </p:cNvSpPr>
          <p:nvPr>
            <p:ph type="body" sz="quarter" idx="13"/>
          </p:nvPr>
        </p:nvSpPr>
        <p:spPr>
          <a:xfrm>
            <a:off x="444280" y="5160428"/>
            <a:ext cx="8182867" cy="320622"/>
          </a:xfrm>
        </p:spPr>
        <p:txBody>
          <a:bodyPr/>
          <a:lstStyle/>
          <a:p>
            <a:r>
              <a:rPr lang="sv-SE" dirty="0">
                <a:latin typeface="Source Sans Pro"/>
                <a:ea typeface="Source Sans Pro"/>
              </a:rPr>
              <a:t>Anna-Maria Styf, enhetschef och Ylva </a:t>
            </a:r>
            <a:r>
              <a:rPr lang="sv-SE" dirty="0" err="1">
                <a:latin typeface="Source Sans Pro"/>
                <a:ea typeface="Source Sans Pro"/>
              </a:rPr>
              <a:t>Staland</a:t>
            </a:r>
            <a:r>
              <a:rPr lang="sv-SE" dirty="0">
                <a:latin typeface="Source Sans Pro"/>
                <a:ea typeface="Source Sans Pro"/>
              </a:rPr>
              <a:t> Björkegren, teamledare</a:t>
            </a:r>
          </a:p>
          <a:p>
            <a:endParaRPr lang="sv-SE" dirty="0"/>
          </a:p>
        </p:txBody>
      </p:sp>
      <p:sp>
        <p:nvSpPr>
          <p:cNvPr id="4" name="Platshållare för text 3">
            <a:extLst>
              <a:ext uri="{FF2B5EF4-FFF2-40B4-BE49-F238E27FC236}">
                <a16:creationId xmlns:a16="http://schemas.microsoft.com/office/drawing/2014/main" id="{AD95EF37-952E-40D1-BD39-43AF69DBEED9}"/>
              </a:ext>
            </a:extLst>
          </p:cNvPr>
          <p:cNvSpPr>
            <a:spLocks noGrp="1"/>
          </p:cNvSpPr>
          <p:nvPr>
            <p:ph type="body" sz="quarter" idx="14"/>
          </p:nvPr>
        </p:nvSpPr>
        <p:spPr>
          <a:xfrm>
            <a:off x="444280" y="5515350"/>
            <a:ext cx="8182867" cy="352822"/>
          </a:xfrm>
        </p:spPr>
        <p:txBody>
          <a:bodyPr/>
          <a:lstStyle/>
          <a:p>
            <a:r>
              <a:rPr lang="sv-SE" dirty="0"/>
              <a:t>Bostad först-teamet, Boendeenhet 2, SCF Vuxen </a:t>
            </a:r>
          </a:p>
        </p:txBody>
      </p:sp>
      <p:sp>
        <p:nvSpPr>
          <p:cNvPr id="5" name="Platshållare för text 4">
            <a:extLst>
              <a:ext uri="{FF2B5EF4-FFF2-40B4-BE49-F238E27FC236}">
                <a16:creationId xmlns:a16="http://schemas.microsoft.com/office/drawing/2014/main" id="{EA6C0D33-2EF2-497E-AFEC-CF890299FD83}"/>
              </a:ext>
            </a:extLst>
          </p:cNvPr>
          <p:cNvSpPr>
            <a:spLocks noGrp="1"/>
          </p:cNvSpPr>
          <p:nvPr>
            <p:ph type="body" sz="quarter" idx="15"/>
          </p:nvPr>
        </p:nvSpPr>
        <p:spPr>
          <a:xfrm>
            <a:off x="444280" y="5905527"/>
            <a:ext cx="8182867" cy="367716"/>
          </a:xfrm>
        </p:spPr>
        <p:txBody>
          <a:bodyPr/>
          <a:lstStyle/>
          <a:p>
            <a:r>
              <a:rPr lang="sv-SE" dirty="0">
                <a:latin typeface="Source Sans Pro"/>
                <a:ea typeface="Source Sans Pro"/>
              </a:rPr>
              <a:t>2025-09-15</a:t>
            </a:r>
            <a:endParaRPr lang="sv-SE" dirty="0"/>
          </a:p>
        </p:txBody>
      </p:sp>
    </p:spTree>
    <p:extLst>
      <p:ext uri="{BB962C8B-B14F-4D97-AF65-F5344CB8AC3E}">
        <p14:creationId xmlns:p14="http://schemas.microsoft.com/office/powerpoint/2010/main" val="195731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BF22B-6A56-3579-1C64-2FCB9C255D2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E13CDD1-06DA-F911-BD69-D2063A667B35}"/>
              </a:ext>
            </a:extLst>
          </p:cNvPr>
          <p:cNvSpPr>
            <a:spLocks noGrp="1"/>
          </p:cNvSpPr>
          <p:nvPr>
            <p:ph type="title"/>
          </p:nvPr>
        </p:nvSpPr>
        <p:spPr>
          <a:xfrm>
            <a:off x="1410177" y="2353338"/>
            <a:ext cx="9371646" cy="741681"/>
          </a:xfrm>
        </p:spPr>
        <p:txBody>
          <a:bodyPr>
            <a:normAutofit/>
          </a:bodyPr>
          <a:lstStyle/>
          <a:p>
            <a:pPr algn="ctr"/>
            <a:r>
              <a:rPr lang="sv-SE" dirty="0"/>
              <a:t>på boendeenheterna och avdelning vuxen</a:t>
            </a:r>
          </a:p>
        </p:txBody>
      </p:sp>
      <p:sp>
        <p:nvSpPr>
          <p:cNvPr id="3" name="Platshållare för innehåll 2">
            <a:extLst>
              <a:ext uri="{FF2B5EF4-FFF2-40B4-BE49-F238E27FC236}">
                <a16:creationId xmlns:a16="http://schemas.microsoft.com/office/drawing/2014/main" id="{8CA72F74-A0F6-12E0-D4D3-B3288406146B}"/>
              </a:ext>
            </a:extLst>
          </p:cNvPr>
          <p:cNvSpPr>
            <a:spLocks noGrp="1"/>
          </p:cNvSpPr>
          <p:nvPr>
            <p:ph idx="1"/>
          </p:nvPr>
        </p:nvSpPr>
        <p:spPr>
          <a:xfrm>
            <a:off x="1467327" y="3392813"/>
            <a:ext cx="6076473" cy="2422842"/>
          </a:xfrm>
        </p:spPr>
        <p:txBody>
          <a:bodyPr/>
          <a:lstStyle/>
          <a:p>
            <a:pPr marL="342900" indent="-342900">
              <a:buFont typeface="Arial" panose="020B0604020202020204" pitchFamily="34" charset="0"/>
              <a:buChar char="•"/>
            </a:pPr>
            <a:r>
              <a:rPr lang="sv-SE" dirty="0"/>
              <a:t>Uppsökarteam</a:t>
            </a:r>
          </a:p>
          <a:p>
            <a:pPr marL="342900" indent="-342900">
              <a:buFont typeface="Arial" panose="020B0604020202020204" pitchFamily="34" charset="0"/>
              <a:buChar char="•"/>
            </a:pPr>
            <a:r>
              <a:rPr lang="sv-SE" dirty="0"/>
              <a:t>Härbärgesplatser för män och kvinnor</a:t>
            </a:r>
          </a:p>
          <a:p>
            <a:pPr marL="342900" indent="-342900">
              <a:buFont typeface="Arial" panose="020B0604020202020204" pitchFamily="34" charset="0"/>
              <a:buChar char="•"/>
            </a:pPr>
            <a:r>
              <a:rPr lang="sv-SE" dirty="0"/>
              <a:t>Dialog med Stadsmissionen, Föreningen hjälp till behövande, Frälsningsarmén</a:t>
            </a:r>
          </a:p>
          <a:p>
            <a:pPr marL="342900" indent="-342900">
              <a:buFont typeface="Arial" panose="020B0604020202020204" pitchFamily="34" charset="0"/>
              <a:buChar char="•"/>
            </a:pPr>
            <a:r>
              <a:rPr lang="sv-SE" dirty="0"/>
              <a:t>Bostad först</a:t>
            </a:r>
          </a:p>
        </p:txBody>
      </p:sp>
      <p:sp>
        <p:nvSpPr>
          <p:cNvPr id="4" name="Platshållare för bildnummer 3">
            <a:extLst>
              <a:ext uri="{FF2B5EF4-FFF2-40B4-BE49-F238E27FC236}">
                <a16:creationId xmlns:a16="http://schemas.microsoft.com/office/drawing/2014/main" id="{6EE265F4-96A7-7E24-77D1-E8E842DF5D76}"/>
              </a:ext>
            </a:extLst>
          </p:cNvPr>
          <p:cNvSpPr>
            <a:spLocks noGrp="1"/>
          </p:cNvSpPr>
          <p:nvPr>
            <p:ph type="sldNum" sz="quarter" idx="12"/>
          </p:nvPr>
        </p:nvSpPr>
        <p:spPr/>
        <p:txBody>
          <a:bodyPr/>
          <a:lstStyle/>
          <a:p>
            <a:fld id="{D02B33C2-54EE-4A44-9B78-6F01870CE737}" type="slidenum">
              <a:rPr lang="sv-SE" smtClean="0"/>
              <a:t>2</a:t>
            </a:fld>
            <a:endParaRPr lang="sv-SE"/>
          </a:p>
        </p:txBody>
      </p:sp>
      <p:sp>
        <p:nvSpPr>
          <p:cNvPr id="8" name="textruta 7">
            <a:extLst>
              <a:ext uri="{FF2B5EF4-FFF2-40B4-BE49-F238E27FC236}">
                <a16:creationId xmlns:a16="http://schemas.microsoft.com/office/drawing/2014/main" id="{E35B13F3-D423-A6C8-6F6D-FE1569EBABB5}"/>
              </a:ext>
            </a:extLst>
          </p:cNvPr>
          <p:cNvSpPr txBox="1"/>
          <p:nvPr/>
        </p:nvSpPr>
        <p:spPr>
          <a:xfrm>
            <a:off x="0" y="1301121"/>
            <a:ext cx="12192000" cy="1200329"/>
          </a:xfrm>
          <a:prstGeom prst="rect">
            <a:avLst/>
          </a:prstGeom>
          <a:noFill/>
        </p:spPr>
        <p:txBody>
          <a:bodyPr wrap="square">
            <a:spAutoFit/>
          </a:bodyPr>
          <a:lstStyle/>
          <a:p>
            <a:pPr algn="ctr"/>
            <a:r>
              <a:rPr kumimoji="0" lang="sv-SE" sz="7200" b="1" i="0" u="none" strike="noStrike" kern="1200" cap="none" spc="-150" normalizeH="0" noProof="0" dirty="0">
                <a:ln>
                  <a:noFill/>
                </a:ln>
                <a:solidFill>
                  <a:srgbClr val="252E6F"/>
                </a:solidFill>
                <a:effectLst/>
                <a:uLnTx/>
                <a:uFillTx/>
                <a:ea typeface="Source Sans Pro SemiBold" panose="020B0603030403020204" pitchFamily="34" charset="0"/>
                <a:cs typeface="+mj-cs"/>
              </a:rPr>
              <a:t>Arbetet med </a:t>
            </a:r>
            <a:r>
              <a:rPr lang="sv-SE" sz="7200" b="1" spc="-150" dirty="0">
                <a:solidFill>
                  <a:srgbClr val="252E6F"/>
                </a:solidFill>
                <a:ea typeface="Source Sans Pro SemiBold" panose="020B0603030403020204" pitchFamily="34" charset="0"/>
                <a:cs typeface="+mj-cs"/>
              </a:rPr>
              <a:t>hem</a:t>
            </a:r>
            <a:r>
              <a:rPr kumimoji="0" lang="sv-SE" sz="7200" b="1" i="0" u="none" strike="noStrike" kern="1200" cap="none" spc="-150" normalizeH="0" noProof="0" dirty="0">
                <a:ln>
                  <a:noFill/>
                </a:ln>
                <a:solidFill>
                  <a:srgbClr val="252E6F"/>
                </a:solidFill>
                <a:effectLst/>
                <a:uLnTx/>
                <a:uFillTx/>
                <a:ea typeface="Source Sans Pro SemiBold" panose="020B0603030403020204" pitchFamily="34" charset="0"/>
                <a:cs typeface="+mj-cs"/>
              </a:rPr>
              <a:t>löshet</a:t>
            </a:r>
            <a:endParaRPr lang="sv-SE" sz="7200" b="1" dirty="0">
              <a:latin typeface="Source Sans Pro SemiBold" panose="020B0603030403020204" pitchFamily="34" charset="0"/>
              <a:ea typeface="Source Sans Pro SemiBold" panose="020B0603030403020204" pitchFamily="34" charset="0"/>
            </a:endParaRPr>
          </a:p>
        </p:txBody>
      </p:sp>
    </p:spTree>
    <p:extLst>
      <p:ext uri="{BB962C8B-B14F-4D97-AF65-F5344CB8AC3E}">
        <p14:creationId xmlns:p14="http://schemas.microsoft.com/office/powerpoint/2010/main" val="323052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CFA78-2700-292D-9FF0-74C325ECB87E}"/>
            </a:ext>
          </a:extLst>
        </p:cNvPr>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F925E48-8821-B600-8F53-6F766F95BAC8}"/>
              </a:ext>
            </a:extLst>
          </p:cNvPr>
          <p:cNvSpPr>
            <a:spLocks noGrp="1"/>
          </p:cNvSpPr>
          <p:nvPr>
            <p:ph idx="1"/>
          </p:nvPr>
        </p:nvSpPr>
        <p:spPr>
          <a:xfrm>
            <a:off x="1467327" y="2615750"/>
            <a:ext cx="9353073" cy="3314205"/>
          </a:xfrm>
        </p:spPr>
        <p:txBody>
          <a:bodyPr/>
          <a:lstStyle/>
          <a:p>
            <a:pPr marL="342900" indent="-342900">
              <a:buFont typeface="Arial" panose="020B0604020202020204" pitchFamily="34" charset="0"/>
              <a:buChar char="•"/>
            </a:pPr>
            <a:r>
              <a:rPr lang="sv-SE" dirty="0"/>
              <a:t>Samarbete mellan kommun, Uppsalahem och Uppsala Stadsmission</a:t>
            </a:r>
          </a:p>
          <a:p>
            <a:pPr marL="342900" indent="-342900">
              <a:buFont typeface="Arial" panose="020B0604020202020204" pitchFamily="34" charset="0"/>
              <a:buChar char="•"/>
            </a:pPr>
            <a:r>
              <a:rPr lang="sv-SE" dirty="0"/>
              <a:t>23 inflyttade, 17 kvarboende (74 %)</a:t>
            </a:r>
          </a:p>
          <a:p>
            <a:pPr marL="342900" indent="-342900">
              <a:buFont typeface="Arial" panose="020B0604020202020204" pitchFamily="34" charset="0"/>
              <a:buChar char="•"/>
            </a:pPr>
            <a:r>
              <a:rPr lang="sv-SE" dirty="0"/>
              <a:t>Tät, lättillgänglig och </a:t>
            </a:r>
            <a:r>
              <a:rPr lang="sv-SE" dirty="0" err="1"/>
              <a:t>prestigeslös</a:t>
            </a:r>
            <a:r>
              <a:rPr lang="sv-SE" dirty="0"/>
              <a:t> samverkan</a:t>
            </a:r>
          </a:p>
          <a:p>
            <a:pPr marL="342900" indent="-342900">
              <a:buFont typeface="Arial" panose="020B0604020202020204" pitchFamily="34" charset="0"/>
              <a:buChar char="•"/>
            </a:pPr>
            <a:r>
              <a:rPr lang="sv-SE" dirty="0"/>
              <a:t>Att kommun, hyresvärd och utförare vågar tänka nytt och arbeta annorlunda</a:t>
            </a:r>
          </a:p>
          <a:p>
            <a:pPr marL="342900" indent="-342900">
              <a:buFont typeface="Arial" panose="020B0604020202020204" pitchFamily="34" charset="0"/>
              <a:buChar char="•"/>
            </a:pPr>
            <a:r>
              <a:rPr lang="sv-SE" dirty="0"/>
              <a:t>Bred förankring såväl politiskt som på tjänstemannanivå</a:t>
            </a:r>
          </a:p>
          <a:p>
            <a:pPr marL="342900" indent="-342900">
              <a:buFont typeface="Arial" panose="020B0604020202020204" pitchFamily="34" charset="0"/>
              <a:buChar char="•"/>
            </a:pPr>
            <a:r>
              <a:rPr lang="sv-SE" dirty="0"/>
              <a:t>Extern handledning för modelltrohet där samtliga aktörer medverkar</a:t>
            </a:r>
          </a:p>
        </p:txBody>
      </p:sp>
      <p:sp>
        <p:nvSpPr>
          <p:cNvPr id="4" name="Platshållare för bildnummer 3">
            <a:extLst>
              <a:ext uri="{FF2B5EF4-FFF2-40B4-BE49-F238E27FC236}">
                <a16:creationId xmlns:a16="http://schemas.microsoft.com/office/drawing/2014/main" id="{DBE15A84-6743-748B-45D0-8E129BBC0EE6}"/>
              </a:ext>
            </a:extLst>
          </p:cNvPr>
          <p:cNvSpPr>
            <a:spLocks noGrp="1"/>
          </p:cNvSpPr>
          <p:nvPr>
            <p:ph type="sldNum" sz="quarter" idx="12"/>
          </p:nvPr>
        </p:nvSpPr>
        <p:spPr/>
        <p:txBody>
          <a:bodyPr/>
          <a:lstStyle/>
          <a:p>
            <a:fld id="{D02B33C2-54EE-4A44-9B78-6F01870CE737}" type="slidenum">
              <a:rPr lang="sv-SE" smtClean="0"/>
              <a:t>3</a:t>
            </a:fld>
            <a:endParaRPr lang="sv-SE"/>
          </a:p>
        </p:txBody>
      </p:sp>
      <p:sp>
        <p:nvSpPr>
          <p:cNvPr id="8" name="textruta 7">
            <a:extLst>
              <a:ext uri="{FF2B5EF4-FFF2-40B4-BE49-F238E27FC236}">
                <a16:creationId xmlns:a16="http://schemas.microsoft.com/office/drawing/2014/main" id="{5EA28FD8-3972-46CF-036F-613BE0292939}"/>
              </a:ext>
            </a:extLst>
          </p:cNvPr>
          <p:cNvSpPr txBox="1"/>
          <p:nvPr/>
        </p:nvSpPr>
        <p:spPr>
          <a:xfrm>
            <a:off x="0" y="1301121"/>
            <a:ext cx="12192000" cy="1200329"/>
          </a:xfrm>
          <a:prstGeom prst="rect">
            <a:avLst/>
          </a:prstGeom>
          <a:noFill/>
        </p:spPr>
        <p:txBody>
          <a:bodyPr wrap="square">
            <a:spAutoFit/>
          </a:bodyPr>
          <a:lstStyle/>
          <a:p>
            <a:pPr algn="ctr"/>
            <a:r>
              <a:rPr lang="sv-SE" sz="7200" b="1" spc="-150" dirty="0">
                <a:solidFill>
                  <a:srgbClr val="252E6F"/>
                </a:solidFill>
                <a:ea typeface="Source Sans Pro SemiBold" panose="020B0603030403020204" pitchFamily="34" charset="0"/>
                <a:cs typeface="+mj-cs"/>
              </a:rPr>
              <a:t>B</a:t>
            </a:r>
            <a:r>
              <a:rPr kumimoji="0" lang="sv-SE" sz="7200" b="1" i="0" u="none" strike="noStrike" kern="1200" cap="none" spc="-150" normalizeH="0" noProof="0" dirty="0">
                <a:ln>
                  <a:noFill/>
                </a:ln>
                <a:solidFill>
                  <a:srgbClr val="252E6F"/>
                </a:solidFill>
                <a:effectLst/>
                <a:uLnTx/>
                <a:uFillTx/>
                <a:ea typeface="Source Sans Pro SemiBold" panose="020B0603030403020204" pitchFamily="34" charset="0"/>
                <a:cs typeface="+mj-cs"/>
              </a:rPr>
              <a:t>ostad först</a:t>
            </a:r>
            <a:endParaRPr lang="sv-SE" sz="7200" b="1" dirty="0">
              <a:latin typeface="Source Sans Pro SemiBold" panose="020B0603030403020204" pitchFamily="34" charset="0"/>
              <a:ea typeface="Source Sans Pro SemiBold" panose="020B0603030403020204" pitchFamily="34" charset="0"/>
            </a:endParaRPr>
          </a:p>
        </p:txBody>
      </p:sp>
    </p:spTree>
    <p:extLst>
      <p:ext uri="{BB962C8B-B14F-4D97-AF65-F5344CB8AC3E}">
        <p14:creationId xmlns:p14="http://schemas.microsoft.com/office/powerpoint/2010/main" val="3469342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1CB92-DFBA-5801-1CCB-74617D75687C}"/>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B41173A-188F-2E3C-2B8A-378AD9D5422E}"/>
              </a:ext>
            </a:extLst>
          </p:cNvPr>
          <p:cNvSpPr>
            <a:spLocks noGrp="1"/>
          </p:cNvSpPr>
          <p:nvPr>
            <p:ph type="title"/>
          </p:nvPr>
        </p:nvSpPr>
        <p:spPr>
          <a:xfrm>
            <a:off x="1410177" y="2353338"/>
            <a:ext cx="9371646" cy="741681"/>
          </a:xfrm>
        </p:spPr>
        <p:txBody>
          <a:bodyPr>
            <a:normAutofit/>
          </a:bodyPr>
          <a:lstStyle/>
          <a:p>
            <a:pPr algn="ctr"/>
            <a:r>
              <a:rPr lang="sv-SE" dirty="0"/>
              <a:t>med arbetsmarknadsförvaltningen   </a:t>
            </a:r>
          </a:p>
        </p:txBody>
      </p:sp>
      <p:sp>
        <p:nvSpPr>
          <p:cNvPr id="3" name="Platshållare för innehåll 2">
            <a:extLst>
              <a:ext uri="{FF2B5EF4-FFF2-40B4-BE49-F238E27FC236}">
                <a16:creationId xmlns:a16="http://schemas.microsoft.com/office/drawing/2014/main" id="{E3B33123-2599-F901-DDE8-8AAD705E9B72}"/>
              </a:ext>
            </a:extLst>
          </p:cNvPr>
          <p:cNvSpPr>
            <a:spLocks noGrp="1"/>
          </p:cNvSpPr>
          <p:nvPr>
            <p:ph idx="1"/>
          </p:nvPr>
        </p:nvSpPr>
        <p:spPr>
          <a:xfrm>
            <a:off x="1467327" y="3392813"/>
            <a:ext cx="6076473" cy="2422842"/>
          </a:xfrm>
        </p:spPr>
        <p:txBody>
          <a:bodyPr/>
          <a:lstStyle/>
          <a:p>
            <a:pPr marL="342900" indent="-342900">
              <a:buFont typeface="Arial" panose="020B0604020202020204" pitchFamily="34" charset="0"/>
              <a:buChar char="•"/>
            </a:pPr>
            <a:r>
              <a:rPr lang="sv-SE" dirty="0"/>
              <a:t>Samverkan med AMF inom Bostad först</a:t>
            </a:r>
          </a:p>
          <a:p>
            <a:pPr marL="342900" indent="-342900">
              <a:buFont typeface="Arial" panose="020B0604020202020204" pitchFamily="34" charset="0"/>
              <a:buChar char="•"/>
            </a:pPr>
            <a:r>
              <a:rPr lang="sv-SE" dirty="0"/>
              <a:t>Ännu inte någon aktuell för insatser</a:t>
            </a:r>
          </a:p>
          <a:p>
            <a:pPr marL="342900" indent="-342900">
              <a:buFont typeface="Arial" panose="020B0604020202020204" pitchFamily="34" charset="0"/>
              <a:buChar char="•"/>
            </a:pPr>
            <a:r>
              <a:rPr lang="sv-SE" dirty="0"/>
              <a:t>IPS finns inom AMF</a:t>
            </a:r>
          </a:p>
        </p:txBody>
      </p:sp>
      <p:sp>
        <p:nvSpPr>
          <p:cNvPr id="4" name="Platshållare för bildnummer 3">
            <a:extLst>
              <a:ext uri="{FF2B5EF4-FFF2-40B4-BE49-F238E27FC236}">
                <a16:creationId xmlns:a16="http://schemas.microsoft.com/office/drawing/2014/main" id="{60C2499D-ADF3-8D0D-6DCC-02463F8F08FC}"/>
              </a:ext>
            </a:extLst>
          </p:cNvPr>
          <p:cNvSpPr>
            <a:spLocks noGrp="1"/>
          </p:cNvSpPr>
          <p:nvPr>
            <p:ph type="sldNum" sz="quarter" idx="12"/>
          </p:nvPr>
        </p:nvSpPr>
        <p:spPr/>
        <p:txBody>
          <a:bodyPr/>
          <a:lstStyle/>
          <a:p>
            <a:fld id="{D02B33C2-54EE-4A44-9B78-6F01870CE737}" type="slidenum">
              <a:rPr lang="sv-SE" smtClean="0"/>
              <a:t>4</a:t>
            </a:fld>
            <a:endParaRPr lang="sv-SE"/>
          </a:p>
        </p:txBody>
      </p:sp>
      <p:sp>
        <p:nvSpPr>
          <p:cNvPr id="8" name="textruta 7">
            <a:extLst>
              <a:ext uri="{FF2B5EF4-FFF2-40B4-BE49-F238E27FC236}">
                <a16:creationId xmlns:a16="http://schemas.microsoft.com/office/drawing/2014/main" id="{AAF4426A-3195-A4B2-DF3D-D1435C15AF1A}"/>
              </a:ext>
            </a:extLst>
          </p:cNvPr>
          <p:cNvSpPr txBox="1"/>
          <p:nvPr/>
        </p:nvSpPr>
        <p:spPr>
          <a:xfrm>
            <a:off x="0" y="1301121"/>
            <a:ext cx="12192000" cy="1200329"/>
          </a:xfrm>
          <a:prstGeom prst="rect">
            <a:avLst/>
          </a:prstGeom>
          <a:noFill/>
        </p:spPr>
        <p:txBody>
          <a:bodyPr wrap="square">
            <a:spAutoFit/>
          </a:bodyPr>
          <a:lstStyle/>
          <a:p>
            <a:pPr algn="ctr"/>
            <a:r>
              <a:rPr kumimoji="0" lang="sv-SE" sz="7200" b="1" i="0" u="none" strike="noStrike" kern="1200" cap="none" spc="-150" normalizeH="0" noProof="0" dirty="0">
                <a:ln>
                  <a:noFill/>
                </a:ln>
                <a:solidFill>
                  <a:srgbClr val="252E6F"/>
                </a:solidFill>
                <a:effectLst/>
                <a:uLnTx/>
                <a:uFillTx/>
                <a:ea typeface="Source Sans Pro SemiBold" panose="020B0603030403020204" pitchFamily="34" charset="0"/>
                <a:cs typeface="+mj-cs"/>
              </a:rPr>
              <a:t>Samverkan</a:t>
            </a:r>
            <a:endParaRPr lang="sv-SE" sz="7200" b="1" dirty="0">
              <a:latin typeface="Source Sans Pro SemiBold" panose="020B0603030403020204" pitchFamily="34" charset="0"/>
              <a:ea typeface="Source Sans Pro SemiBold" panose="020B0603030403020204" pitchFamily="34" charset="0"/>
            </a:endParaRPr>
          </a:p>
        </p:txBody>
      </p:sp>
      <p:pic>
        <p:nvPicPr>
          <p:cNvPr id="5" name="Bildobjekt 4">
            <a:extLst>
              <a:ext uri="{FF2B5EF4-FFF2-40B4-BE49-F238E27FC236}">
                <a16:creationId xmlns:a16="http://schemas.microsoft.com/office/drawing/2014/main" id="{BD35379A-3931-D997-0CDD-7BB06085373F}"/>
              </a:ext>
            </a:extLst>
          </p:cNvPr>
          <p:cNvPicPr>
            <a:picLocks noChangeAspect="1"/>
          </p:cNvPicPr>
          <p:nvPr/>
        </p:nvPicPr>
        <p:blipFill>
          <a:blip r:embed="rId3"/>
          <a:stretch>
            <a:fillRect/>
          </a:stretch>
        </p:blipFill>
        <p:spPr>
          <a:xfrm>
            <a:off x="7162800" y="3335663"/>
            <a:ext cx="2513971" cy="2513971"/>
          </a:xfrm>
          <a:prstGeom prst="rect">
            <a:avLst/>
          </a:prstGeom>
        </p:spPr>
      </p:pic>
    </p:spTree>
    <p:extLst>
      <p:ext uri="{BB962C8B-B14F-4D97-AF65-F5344CB8AC3E}">
        <p14:creationId xmlns:p14="http://schemas.microsoft.com/office/powerpoint/2010/main" val="285292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1179359"/>
      </p:ext>
    </p:extLst>
  </p:cSld>
  <p:clrMapOvr>
    <a:masterClrMapping/>
  </p:clrMapOvr>
</p:sld>
</file>

<file path=ppt/theme/theme1.xml><?xml version="1.0" encoding="utf-8"?>
<a:theme xmlns:a="http://schemas.openxmlformats.org/drawingml/2006/main" name="Tema Uppsala">
  <a:themeElements>
    <a:clrScheme name="Uppsala kommun_Office_färger">
      <a:dk1>
        <a:sysClr val="windowText" lastClr="000000"/>
      </a:dk1>
      <a:lt1>
        <a:sysClr val="window" lastClr="FFFFFF"/>
      </a:lt1>
      <a:dk2>
        <a:srgbClr val="44546A"/>
      </a:dk2>
      <a:lt2>
        <a:srgbClr val="FEDD00"/>
      </a:lt2>
      <a:accent1>
        <a:srgbClr val="252E6F"/>
      </a:accent1>
      <a:accent2>
        <a:srgbClr val="1C9CD9"/>
      </a:accent2>
      <a:accent3>
        <a:srgbClr val="008A01"/>
      </a:accent3>
      <a:accent4>
        <a:srgbClr val="A6CF38"/>
      </a:accent4>
      <a:accent5>
        <a:srgbClr val="841072"/>
      </a:accent5>
      <a:accent6>
        <a:srgbClr val="FF3D9C"/>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psala_mall_2019_blå.pptx" id="{B9415DEF-00EA-4D6A-AFC0-156BB66153A5}" vid="{5382DF21-B5A1-4BF4-A750-0CBEB540301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Uppsala_mall_blå</Template>
  <TotalTime>135</TotalTime>
  <Words>573</Words>
  <Application>Microsoft Office PowerPoint</Application>
  <PresentationFormat>Bredbild</PresentationFormat>
  <Paragraphs>56</Paragraphs>
  <Slides>5</Slides>
  <Notes>3</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5</vt:i4>
      </vt:variant>
    </vt:vector>
  </HeadingPairs>
  <TitlesOfParts>
    <vt:vector size="11" baseType="lpstr">
      <vt:lpstr>Arial</vt:lpstr>
      <vt:lpstr>Calibri</vt:lpstr>
      <vt:lpstr>Source Sans Pro</vt:lpstr>
      <vt:lpstr>Source Sans Pro SemiBold</vt:lpstr>
      <vt:lpstr>Source Sans Pro SemiBold</vt:lpstr>
      <vt:lpstr>Tema Uppsala</vt:lpstr>
      <vt:lpstr>Bostad först  i Uppsala kommun</vt:lpstr>
      <vt:lpstr>på boendeenheterna och avdelning vuxen</vt:lpstr>
      <vt:lpstr>PowerPoint-presentation</vt:lpstr>
      <vt:lpstr>med arbetsmarknadsförvaltningen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Tongring Sofia</dc:creator>
  <cp:lastModifiedBy>Styf Anna-Maria</cp:lastModifiedBy>
  <cp:revision>2</cp:revision>
  <cp:lastPrinted>2016-04-19T07:45:19Z</cp:lastPrinted>
  <dcterms:created xsi:type="dcterms:W3CDTF">2025-09-11T14:04:08Z</dcterms:created>
  <dcterms:modified xsi:type="dcterms:W3CDTF">2025-09-12T07:54:01Z</dcterms:modified>
</cp:coreProperties>
</file>