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7" r:id="rId5"/>
    <p:sldId id="382" r:id="rId6"/>
    <p:sldId id="385" r:id="rId7"/>
    <p:sldId id="390" r:id="rId8"/>
    <p:sldId id="377" r:id="rId9"/>
    <p:sldId id="389" r:id="rId10"/>
    <p:sldId id="368" r:id="rId11"/>
  </p:sldIdLst>
  <p:sldSz cx="9144000" cy="5143500" type="screen16x9"/>
  <p:notesSz cx="6797675" cy="9926638"/>
  <p:defaultTextStyle>
    <a:defPPr>
      <a:defRPr lang="da-DK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42E54"/>
    <a:srgbClr val="ABE1FA"/>
    <a:srgbClr val="003D58"/>
    <a:srgbClr val="010735"/>
    <a:srgbClr val="003056"/>
    <a:srgbClr val="020D46"/>
    <a:srgbClr val="0A047A"/>
    <a:srgbClr val="03175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780D25-F6A5-4977-901C-0F41FB384158}" v="7" dt="2025-09-08T06:36:59.227"/>
    <p1510:client id="{97FE52B4-6703-2438-115F-4D8C23A38E36}" v="42" dt="2025-09-08T09:14:12.933"/>
    <p1510:client id="{A8BDED17-23E5-3988-6DE3-89E5EA879EAA}" v="91" dt="2025-09-08T09:16:15.454"/>
    <p1510:client id="{FBAE76BC-11F0-4CF7-8423-5FB421199E0A}" v="2" dt="2025-09-08T10:53:12.5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47" autoAdjust="0"/>
  </p:normalViewPr>
  <p:slideViewPr>
    <p:cSldViewPr snapToGrid="0">
      <p:cViewPr varScale="1">
        <p:scale>
          <a:sx n="74" d="100"/>
          <a:sy n="74" d="100"/>
        </p:scale>
        <p:origin x="988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56212A-6B21-4D08-BAA5-6AA7E2F8EE82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A2177225-E0EB-4129-8F26-502ABB77F7F1}">
      <dgm:prSet phldrT="[Text]"/>
      <dgm:spPr/>
      <dgm:t>
        <a:bodyPr/>
        <a:lstStyle/>
        <a:p>
          <a:r>
            <a:rPr lang="sv-SE">
              <a:solidFill>
                <a:schemeClr val="bg1"/>
              </a:solidFill>
            </a:rPr>
            <a:t>Parallella processer</a:t>
          </a:r>
        </a:p>
      </dgm:t>
    </dgm:pt>
    <dgm:pt modelId="{33A383DC-2A41-49AC-9600-5A037F81BE36}" type="parTrans" cxnId="{5B96AE2C-A8B0-401A-9B6E-EAE8507BD030}">
      <dgm:prSet/>
      <dgm:spPr/>
      <dgm:t>
        <a:bodyPr/>
        <a:lstStyle/>
        <a:p>
          <a:endParaRPr lang="sv-SE"/>
        </a:p>
      </dgm:t>
    </dgm:pt>
    <dgm:pt modelId="{3E2B12C8-9D6C-47A5-A9CE-7885353C5287}" type="sibTrans" cxnId="{5B96AE2C-A8B0-401A-9B6E-EAE8507BD030}">
      <dgm:prSet/>
      <dgm:spPr/>
      <dgm:t>
        <a:bodyPr/>
        <a:lstStyle/>
        <a:p>
          <a:endParaRPr lang="sv-SE"/>
        </a:p>
      </dgm:t>
    </dgm:pt>
    <dgm:pt modelId="{40637C09-8895-4CDE-B154-A330BEF672B9}">
      <dgm:prSet phldrT="[Text]"/>
      <dgm:spPr/>
      <dgm:t>
        <a:bodyPr/>
        <a:lstStyle/>
        <a:p>
          <a:r>
            <a:rPr lang="sv-SE">
              <a:solidFill>
                <a:schemeClr val="bg1"/>
              </a:solidFill>
            </a:rPr>
            <a:t>I </a:t>
          </a:r>
          <a:r>
            <a:rPr lang="sv-SE">
              <a:solidFill>
                <a:schemeClr val="bg1"/>
              </a:solidFill>
              <a:latin typeface="Calibri Light"/>
            </a:rPr>
            <a:t>utveckling</a:t>
          </a:r>
          <a:endParaRPr lang="sv-SE">
            <a:solidFill>
              <a:schemeClr val="bg1"/>
            </a:solidFill>
          </a:endParaRPr>
        </a:p>
      </dgm:t>
    </dgm:pt>
    <dgm:pt modelId="{31F755DA-1D1E-48B4-848D-4B76CC6FC2A4}" type="parTrans" cxnId="{B14B3ED0-82DF-4E86-8EFA-465DA7F414D8}">
      <dgm:prSet/>
      <dgm:spPr/>
      <dgm:t>
        <a:bodyPr/>
        <a:lstStyle/>
        <a:p>
          <a:endParaRPr lang="sv-SE"/>
        </a:p>
      </dgm:t>
    </dgm:pt>
    <dgm:pt modelId="{03944746-2C6B-48AE-8FD0-38A8AF462738}" type="sibTrans" cxnId="{B14B3ED0-82DF-4E86-8EFA-465DA7F414D8}">
      <dgm:prSet/>
      <dgm:spPr/>
      <dgm:t>
        <a:bodyPr/>
        <a:lstStyle/>
        <a:p>
          <a:endParaRPr lang="sv-SE"/>
        </a:p>
      </dgm:t>
    </dgm:pt>
    <dgm:pt modelId="{A2F89EAD-B7A5-43E9-A4D2-681B60067389}">
      <dgm:prSet phldrT="[Text]"/>
      <dgm:spPr/>
      <dgm:t>
        <a:bodyPr/>
        <a:lstStyle/>
        <a:p>
          <a:r>
            <a:rPr lang="sv-SE"/>
            <a:t>Bostad först</a:t>
          </a:r>
        </a:p>
      </dgm:t>
    </dgm:pt>
    <dgm:pt modelId="{DAB7AEAD-E4A0-465D-B7BF-EFBD430AEECA}" type="parTrans" cxnId="{5A758957-EEF0-4C98-AA63-C8F9D2571326}">
      <dgm:prSet/>
      <dgm:spPr/>
      <dgm:t>
        <a:bodyPr/>
        <a:lstStyle/>
        <a:p>
          <a:endParaRPr lang="sv-SE"/>
        </a:p>
      </dgm:t>
    </dgm:pt>
    <dgm:pt modelId="{8B754C10-AEB0-40EE-A2FA-610B91367BA7}" type="sibTrans" cxnId="{5A758957-EEF0-4C98-AA63-C8F9D2571326}">
      <dgm:prSet/>
      <dgm:spPr/>
      <dgm:t>
        <a:bodyPr/>
        <a:lstStyle/>
        <a:p>
          <a:endParaRPr lang="sv-SE"/>
        </a:p>
      </dgm:t>
    </dgm:pt>
    <dgm:pt modelId="{8ABCC578-E6F3-4B56-BF85-B29C36C0B166}">
      <dgm:prSet phldrT="[Text]"/>
      <dgm:spPr/>
      <dgm:t>
        <a:bodyPr/>
        <a:lstStyle/>
        <a:p>
          <a:r>
            <a:rPr lang="sv-SE">
              <a:solidFill>
                <a:schemeClr val="bg1"/>
              </a:solidFill>
            </a:rPr>
            <a:t>Gemensamt ansvar</a:t>
          </a:r>
        </a:p>
      </dgm:t>
    </dgm:pt>
    <dgm:pt modelId="{3F6E8B27-2DCA-42DF-A23F-FC430E541AD8}" type="parTrans" cxnId="{0978273F-8F5C-4799-A85C-91D5EC980C1C}">
      <dgm:prSet/>
      <dgm:spPr/>
      <dgm:t>
        <a:bodyPr/>
        <a:lstStyle/>
        <a:p>
          <a:endParaRPr lang="sv-SE"/>
        </a:p>
      </dgm:t>
    </dgm:pt>
    <dgm:pt modelId="{7537ECC9-ACE7-4941-A9C2-090C3DB5F9FC}" type="sibTrans" cxnId="{0978273F-8F5C-4799-A85C-91D5EC980C1C}">
      <dgm:prSet/>
      <dgm:spPr/>
      <dgm:t>
        <a:bodyPr/>
        <a:lstStyle/>
        <a:p>
          <a:endParaRPr lang="sv-SE"/>
        </a:p>
      </dgm:t>
    </dgm:pt>
    <dgm:pt modelId="{DD2CB355-EDFE-4217-B766-FACCEE541577}" type="pres">
      <dgm:prSet presAssocID="{F356212A-6B21-4D08-BAA5-6AA7E2F8EE82}" presName="Name0" presStyleCnt="0">
        <dgm:presLayoutVars>
          <dgm:dir/>
          <dgm:animOne val="branch"/>
          <dgm:animLvl val="lvl"/>
        </dgm:presLayoutVars>
      </dgm:prSet>
      <dgm:spPr/>
    </dgm:pt>
    <dgm:pt modelId="{1B01C4E5-8CC4-43D2-825F-ED807A449876}" type="pres">
      <dgm:prSet presAssocID="{A2177225-E0EB-4129-8F26-502ABB77F7F1}" presName="chaos" presStyleCnt="0"/>
      <dgm:spPr/>
    </dgm:pt>
    <dgm:pt modelId="{C5647594-1126-4FB6-80E2-5D1625498663}" type="pres">
      <dgm:prSet presAssocID="{A2177225-E0EB-4129-8F26-502ABB77F7F1}" presName="parTx1" presStyleLbl="revTx" presStyleIdx="0" presStyleCnt="3"/>
      <dgm:spPr/>
    </dgm:pt>
    <dgm:pt modelId="{3A97F5D0-6B30-405F-8AF7-13B955F335B2}" type="pres">
      <dgm:prSet presAssocID="{A2177225-E0EB-4129-8F26-502ABB77F7F1}" presName="desTx1" presStyleLbl="revTx" presStyleIdx="1" presStyleCnt="3">
        <dgm:presLayoutVars>
          <dgm:bulletEnabled val="1"/>
        </dgm:presLayoutVars>
      </dgm:prSet>
      <dgm:spPr/>
    </dgm:pt>
    <dgm:pt modelId="{33828BB9-3CE5-4368-B72E-A5E971BED8AC}" type="pres">
      <dgm:prSet presAssocID="{A2177225-E0EB-4129-8F26-502ABB77F7F1}" presName="c1" presStyleLbl="node1" presStyleIdx="0" presStyleCnt="19"/>
      <dgm:spPr/>
    </dgm:pt>
    <dgm:pt modelId="{7FF3D312-BB9A-4380-9055-0C9564686A15}" type="pres">
      <dgm:prSet presAssocID="{A2177225-E0EB-4129-8F26-502ABB77F7F1}" presName="c2" presStyleLbl="node1" presStyleIdx="1" presStyleCnt="19"/>
      <dgm:spPr/>
    </dgm:pt>
    <dgm:pt modelId="{63048F6F-D757-4A51-BB47-5D0AE4B69E20}" type="pres">
      <dgm:prSet presAssocID="{A2177225-E0EB-4129-8F26-502ABB77F7F1}" presName="c3" presStyleLbl="node1" presStyleIdx="2" presStyleCnt="19"/>
      <dgm:spPr/>
    </dgm:pt>
    <dgm:pt modelId="{0D499B0E-6F97-424D-85FF-802BF12CB0FC}" type="pres">
      <dgm:prSet presAssocID="{A2177225-E0EB-4129-8F26-502ABB77F7F1}" presName="c4" presStyleLbl="node1" presStyleIdx="3" presStyleCnt="19"/>
      <dgm:spPr/>
    </dgm:pt>
    <dgm:pt modelId="{471E3E53-ADE5-44E5-8E7A-57CF00AF7AD8}" type="pres">
      <dgm:prSet presAssocID="{A2177225-E0EB-4129-8F26-502ABB77F7F1}" presName="c5" presStyleLbl="node1" presStyleIdx="4" presStyleCnt="19"/>
      <dgm:spPr/>
    </dgm:pt>
    <dgm:pt modelId="{940BC795-4745-4A33-A0C5-DF2C0F3639FD}" type="pres">
      <dgm:prSet presAssocID="{A2177225-E0EB-4129-8F26-502ABB77F7F1}" presName="c6" presStyleLbl="node1" presStyleIdx="5" presStyleCnt="19"/>
      <dgm:spPr/>
    </dgm:pt>
    <dgm:pt modelId="{D993AD22-F1C7-42A6-87D8-846BE072B426}" type="pres">
      <dgm:prSet presAssocID="{A2177225-E0EB-4129-8F26-502ABB77F7F1}" presName="c7" presStyleLbl="node1" presStyleIdx="6" presStyleCnt="19"/>
      <dgm:spPr/>
    </dgm:pt>
    <dgm:pt modelId="{7118C41C-0D4E-4383-A3D5-0A18B1013C62}" type="pres">
      <dgm:prSet presAssocID="{A2177225-E0EB-4129-8F26-502ABB77F7F1}" presName="c8" presStyleLbl="node1" presStyleIdx="7" presStyleCnt="19"/>
      <dgm:spPr/>
    </dgm:pt>
    <dgm:pt modelId="{2C6BC56C-B588-46F4-B71F-8F19464EBE86}" type="pres">
      <dgm:prSet presAssocID="{A2177225-E0EB-4129-8F26-502ABB77F7F1}" presName="c9" presStyleLbl="node1" presStyleIdx="8" presStyleCnt="19"/>
      <dgm:spPr/>
    </dgm:pt>
    <dgm:pt modelId="{200C2972-76C3-424F-8765-C11C28C7B28D}" type="pres">
      <dgm:prSet presAssocID="{A2177225-E0EB-4129-8F26-502ABB77F7F1}" presName="c10" presStyleLbl="node1" presStyleIdx="9" presStyleCnt="19"/>
      <dgm:spPr/>
    </dgm:pt>
    <dgm:pt modelId="{C430648E-E4B0-44A7-91FA-C719B259ADA7}" type="pres">
      <dgm:prSet presAssocID="{A2177225-E0EB-4129-8F26-502ABB77F7F1}" presName="c11" presStyleLbl="node1" presStyleIdx="10" presStyleCnt="19"/>
      <dgm:spPr/>
    </dgm:pt>
    <dgm:pt modelId="{ED32EA10-131A-434C-AE20-37040A47269D}" type="pres">
      <dgm:prSet presAssocID="{A2177225-E0EB-4129-8F26-502ABB77F7F1}" presName="c12" presStyleLbl="node1" presStyleIdx="11" presStyleCnt="19"/>
      <dgm:spPr/>
    </dgm:pt>
    <dgm:pt modelId="{75C03D34-455E-4C48-B957-B8ADE6CA59A4}" type="pres">
      <dgm:prSet presAssocID="{A2177225-E0EB-4129-8F26-502ABB77F7F1}" presName="c13" presStyleLbl="node1" presStyleIdx="12" presStyleCnt="19"/>
      <dgm:spPr/>
    </dgm:pt>
    <dgm:pt modelId="{7DEAC692-48D5-4EDB-8AF2-B83CCCAF4FB2}" type="pres">
      <dgm:prSet presAssocID="{A2177225-E0EB-4129-8F26-502ABB77F7F1}" presName="c14" presStyleLbl="node1" presStyleIdx="13" presStyleCnt="19"/>
      <dgm:spPr/>
    </dgm:pt>
    <dgm:pt modelId="{0587999C-AD1C-4A49-AE0B-D86B4DFFD1FD}" type="pres">
      <dgm:prSet presAssocID="{A2177225-E0EB-4129-8F26-502ABB77F7F1}" presName="c15" presStyleLbl="node1" presStyleIdx="14" presStyleCnt="19"/>
      <dgm:spPr/>
    </dgm:pt>
    <dgm:pt modelId="{5FD50D01-23F2-496A-B2D6-CDCE477F13AD}" type="pres">
      <dgm:prSet presAssocID="{A2177225-E0EB-4129-8F26-502ABB77F7F1}" presName="c16" presStyleLbl="node1" presStyleIdx="15" presStyleCnt="19"/>
      <dgm:spPr/>
    </dgm:pt>
    <dgm:pt modelId="{F2879066-4467-4399-9B39-2A25333CBCE0}" type="pres">
      <dgm:prSet presAssocID="{A2177225-E0EB-4129-8F26-502ABB77F7F1}" presName="c17" presStyleLbl="node1" presStyleIdx="16" presStyleCnt="19"/>
      <dgm:spPr/>
    </dgm:pt>
    <dgm:pt modelId="{1082C3BC-4354-4F00-8A11-EFB7CC522578}" type="pres">
      <dgm:prSet presAssocID="{A2177225-E0EB-4129-8F26-502ABB77F7F1}" presName="c18" presStyleLbl="node1" presStyleIdx="17" presStyleCnt="19"/>
      <dgm:spPr/>
    </dgm:pt>
    <dgm:pt modelId="{B1F6299E-D666-4045-9E79-241C34CA075F}" type="pres">
      <dgm:prSet presAssocID="{3E2B12C8-9D6C-47A5-A9CE-7885353C5287}" presName="chevronComposite1" presStyleCnt="0"/>
      <dgm:spPr/>
    </dgm:pt>
    <dgm:pt modelId="{71C43CC2-4BD8-4564-ADAE-961E3A700C4C}" type="pres">
      <dgm:prSet presAssocID="{3E2B12C8-9D6C-47A5-A9CE-7885353C5287}" presName="chevron1" presStyleLbl="sibTrans2D1" presStyleIdx="0" presStyleCnt="2"/>
      <dgm:spPr/>
    </dgm:pt>
    <dgm:pt modelId="{5D1DE00F-F5B4-48BD-B0EB-C3D22E89979E}" type="pres">
      <dgm:prSet presAssocID="{3E2B12C8-9D6C-47A5-A9CE-7885353C5287}" presName="spChevron1" presStyleCnt="0"/>
      <dgm:spPr/>
    </dgm:pt>
    <dgm:pt modelId="{DE24CF0B-ABB8-4FEA-AD65-164025284C0F}" type="pres">
      <dgm:prSet presAssocID="{3E2B12C8-9D6C-47A5-A9CE-7885353C5287}" presName="overlap" presStyleCnt="0"/>
      <dgm:spPr/>
    </dgm:pt>
    <dgm:pt modelId="{9162C5E7-508A-45CD-BA6F-83D4B75AE3B6}" type="pres">
      <dgm:prSet presAssocID="{3E2B12C8-9D6C-47A5-A9CE-7885353C5287}" presName="chevronComposite2" presStyleCnt="0"/>
      <dgm:spPr/>
    </dgm:pt>
    <dgm:pt modelId="{9B7F2641-47E7-412C-822D-E36C5D514818}" type="pres">
      <dgm:prSet presAssocID="{3E2B12C8-9D6C-47A5-A9CE-7885353C5287}" presName="chevron2" presStyleLbl="sibTrans2D1" presStyleIdx="1" presStyleCnt="2"/>
      <dgm:spPr/>
    </dgm:pt>
    <dgm:pt modelId="{C24B8DF2-55D2-44A6-9A18-452FB7F1D653}" type="pres">
      <dgm:prSet presAssocID="{3E2B12C8-9D6C-47A5-A9CE-7885353C5287}" presName="spChevron2" presStyleCnt="0"/>
      <dgm:spPr/>
    </dgm:pt>
    <dgm:pt modelId="{1CBEBC8A-CECA-450B-BBA3-3EDEBF6E49F8}" type="pres">
      <dgm:prSet presAssocID="{A2F89EAD-B7A5-43E9-A4D2-681B60067389}" presName="last" presStyleCnt="0"/>
      <dgm:spPr/>
    </dgm:pt>
    <dgm:pt modelId="{F5CDC951-C1DA-4925-887D-784D2030D13F}" type="pres">
      <dgm:prSet presAssocID="{A2F89EAD-B7A5-43E9-A4D2-681B60067389}" presName="circleTx" presStyleLbl="node1" presStyleIdx="18" presStyleCnt="19"/>
      <dgm:spPr/>
    </dgm:pt>
    <dgm:pt modelId="{CFC06BE9-1402-4826-B766-AA6556ED4EDA}" type="pres">
      <dgm:prSet presAssocID="{A2F89EAD-B7A5-43E9-A4D2-681B60067389}" presName="desTxN" presStyleLbl="revTx" presStyleIdx="2" presStyleCnt="3">
        <dgm:presLayoutVars>
          <dgm:bulletEnabled val="1"/>
        </dgm:presLayoutVars>
      </dgm:prSet>
      <dgm:spPr/>
    </dgm:pt>
    <dgm:pt modelId="{FFE918AF-111B-45CC-9CD9-59E55CF68630}" type="pres">
      <dgm:prSet presAssocID="{A2F89EAD-B7A5-43E9-A4D2-681B60067389}" presName="spN" presStyleCnt="0"/>
      <dgm:spPr/>
    </dgm:pt>
  </dgm:ptLst>
  <dgm:cxnLst>
    <dgm:cxn modelId="{5B96AE2C-A8B0-401A-9B6E-EAE8507BD030}" srcId="{F356212A-6B21-4D08-BAA5-6AA7E2F8EE82}" destId="{A2177225-E0EB-4129-8F26-502ABB77F7F1}" srcOrd="0" destOrd="0" parTransId="{33A383DC-2A41-49AC-9600-5A037F81BE36}" sibTransId="{3E2B12C8-9D6C-47A5-A9CE-7885353C5287}"/>
    <dgm:cxn modelId="{8FB85635-D942-486D-A52A-0BDC6B16572E}" type="presOf" srcId="{F356212A-6B21-4D08-BAA5-6AA7E2F8EE82}" destId="{DD2CB355-EDFE-4217-B766-FACCEE541577}" srcOrd="0" destOrd="0" presId="urn:microsoft.com/office/officeart/2009/3/layout/RandomtoResultProcess"/>
    <dgm:cxn modelId="{0978273F-8F5C-4799-A85C-91D5EC980C1C}" srcId="{A2F89EAD-B7A5-43E9-A4D2-681B60067389}" destId="{8ABCC578-E6F3-4B56-BF85-B29C36C0B166}" srcOrd="0" destOrd="0" parTransId="{3F6E8B27-2DCA-42DF-A23F-FC430E541AD8}" sibTransId="{7537ECC9-ACE7-4941-A9C2-090C3DB5F9FC}"/>
    <dgm:cxn modelId="{4AF9C351-126F-442F-8644-389F06E8EA0D}" type="presOf" srcId="{8ABCC578-E6F3-4B56-BF85-B29C36C0B166}" destId="{CFC06BE9-1402-4826-B766-AA6556ED4EDA}" srcOrd="0" destOrd="0" presId="urn:microsoft.com/office/officeart/2009/3/layout/RandomtoResultProcess"/>
    <dgm:cxn modelId="{5A758957-EEF0-4C98-AA63-C8F9D2571326}" srcId="{F356212A-6B21-4D08-BAA5-6AA7E2F8EE82}" destId="{A2F89EAD-B7A5-43E9-A4D2-681B60067389}" srcOrd="1" destOrd="0" parTransId="{DAB7AEAD-E4A0-465D-B7BF-EFBD430AEECA}" sibTransId="{8B754C10-AEB0-40EE-A2FA-610B91367BA7}"/>
    <dgm:cxn modelId="{B24D3496-35BB-49EA-A22E-951AD49EFB4F}" type="presOf" srcId="{A2F89EAD-B7A5-43E9-A4D2-681B60067389}" destId="{F5CDC951-C1DA-4925-887D-784D2030D13F}" srcOrd="0" destOrd="0" presId="urn:microsoft.com/office/officeart/2009/3/layout/RandomtoResultProcess"/>
    <dgm:cxn modelId="{DF25579B-49D5-4924-81E2-8F7FF6C5523C}" type="presOf" srcId="{A2177225-E0EB-4129-8F26-502ABB77F7F1}" destId="{C5647594-1126-4FB6-80E2-5D1625498663}" srcOrd="0" destOrd="0" presId="urn:microsoft.com/office/officeart/2009/3/layout/RandomtoResultProcess"/>
    <dgm:cxn modelId="{E417AABA-9B14-4164-8DB3-22BF9B7BBBCC}" type="presOf" srcId="{40637C09-8895-4CDE-B154-A330BEF672B9}" destId="{3A97F5D0-6B30-405F-8AF7-13B955F335B2}" srcOrd="0" destOrd="0" presId="urn:microsoft.com/office/officeart/2009/3/layout/RandomtoResultProcess"/>
    <dgm:cxn modelId="{B14B3ED0-82DF-4E86-8EFA-465DA7F414D8}" srcId="{A2177225-E0EB-4129-8F26-502ABB77F7F1}" destId="{40637C09-8895-4CDE-B154-A330BEF672B9}" srcOrd="0" destOrd="0" parTransId="{31F755DA-1D1E-48B4-848D-4B76CC6FC2A4}" sibTransId="{03944746-2C6B-48AE-8FD0-38A8AF462738}"/>
    <dgm:cxn modelId="{F39711D5-5AB9-4C9F-A630-070DABC468D8}" type="presParOf" srcId="{DD2CB355-EDFE-4217-B766-FACCEE541577}" destId="{1B01C4E5-8CC4-43D2-825F-ED807A449876}" srcOrd="0" destOrd="0" presId="urn:microsoft.com/office/officeart/2009/3/layout/RandomtoResultProcess"/>
    <dgm:cxn modelId="{352ED8A5-26DB-4218-A071-BC461EFDFAB2}" type="presParOf" srcId="{1B01C4E5-8CC4-43D2-825F-ED807A449876}" destId="{C5647594-1126-4FB6-80E2-5D1625498663}" srcOrd="0" destOrd="0" presId="urn:microsoft.com/office/officeart/2009/3/layout/RandomtoResultProcess"/>
    <dgm:cxn modelId="{78D87A0D-D2E3-4EA8-BDA9-681E764982ED}" type="presParOf" srcId="{1B01C4E5-8CC4-43D2-825F-ED807A449876}" destId="{3A97F5D0-6B30-405F-8AF7-13B955F335B2}" srcOrd="1" destOrd="0" presId="urn:microsoft.com/office/officeart/2009/3/layout/RandomtoResultProcess"/>
    <dgm:cxn modelId="{2DDB02BA-3467-44AD-9CB1-ECDA317012AA}" type="presParOf" srcId="{1B01C4E5-8CC4-43D2-825F-ED807A449876}" destId="{33828BB9-3CE5-4368-B72E-A5E971BED8AC}" srcOrd="2" destOrd="0" presId="urn:microsoft.com/office/officeart/2009/3/layout/RandomtoResultProcess"/>
    <dgm:cxn modelId="{BC1443B7-4EB7-4DA2-9C50-AAEDC6FD3D94}" type="presParOf" srcId="{1B01C4E5-8CC4-43D2-825F-ED807A449876}" destId="{7FF3D312-BB9A-4380-9055-0C9564686A15}" srcOrd="3" destOrd="0" presId="urn:microsoft.com/office/officeart/2009/3/layout/RandomtoResultProcess"/>
    <dgm:cxn modelId="{7E4C0A08-A31E-41A1-BB1E-8E09469CDEE0}" type="presParOf" srcId="{1B01C4E5-8CC4-43D2-825F-ED807A449876}" destId="{63048F6F-D757-4A51-BB47-5D0AE4B69E20}" srcOrd="4" destOrd="0" presId="urn:microsoft.com/office/officeart/2009/3/layout/RandomtoResultProcess"/>
    <dgm:cxn modelId="{4CC68F65-FD4C-468E-9331-44AFC266523D}" type="presParOf" srcId="{1B01C4E5-8CC4-43D2-825F-ED807A449876}" destId="{0D499B0E-6F97-424D-85FF-802BF12CB0FC}" srcOrd="5" destOrd="0" presId="urn:microsoft.com/office/officeart/2009/3/layout/RandomtoResultProcess"/>
    <dgm:cxn modelId="{3A01D0BA-865A-4745-9263-08CC170D6978}" type="presParOf" srcId="{1B01C4E5-8CC4-43D2-825F-ED807A449876}" destId="{471E3E53-ADE5-44E5-8E7A-57CF00AF7AD8}" srcOrd="6" destOrd="0" presId="urn:microsoft.com/office/officeart/2009/3/layout/RandomtoResultProcess"/>
    <dgm:cxn modelId="{4666B727-20D3-4D07-B39F-7CF9DBE9FB13}" type="presParOf" srcId="{1B01C4E5-8CC4-43D2-825F-ED807A449876}" destId="{940BC795-4745-4A33-A0C5-DF2C0F3639FD}" srcOrd="7" destOrd="0" presId="urn:microsoft.com/office/officeart/2009/3/layout/RandomtoResultProcess"/>
    <dgm:cxn modelId="{D0ED080D-0E50-4B07-9719-39ED19E77B42}" type="presParOf" srcId="{1B01C4E5-8CC4-43D2-825F-ED807A449876}" destId="{D993AD22-F1C7-42A6-87D8-846BE072B426}" srcOrd="8" destOrd="0" presId="urn:microsoft.com/office/officeart/2009/3/layout/RandomtoResultProcess"/>
    <dgm:cxn modelId="{408381C5-0D54-4FAE-A18D-F6FA9046927E}" type="presParOf" srcId="{1B01C4E5-8CC4-43D2-825F-ED807A449876}" destId="{7118C41C-0D4E-4383-A3D5-0A18B1013C62}" srcOrd="9" destOrd="0" presId="urn:microsoft.com/office/officeart/2009/3/layout/RandomtoResultProcess"/>
    <dgm:cxn modelId="{1815B84F-A26D-4306-93F6-DC9FCC39BD95}" type="presParOf" srcId="{1B01C4E5-8CC4-43D2-825F-ED807A449876}" destId="{2C6BC56C-B588-46F4-B71F-8F19464EBE86}" srcOrd="10" destOrd="0" presId="urn:microsoft.com/office/officeart/2009/3/layout/RandomtoResultProcess"/>
    <dgm:cxn modelId="{8F7CE594-DF63-4388-A0DF-4029DF585770}" type="presParOf" srcId="{1B01C4E5-8CC4-43D2-825F-ED807A449876}" destId="{200C2972-76C3-424F-8765-C11C28C7B28D}" srcOrd="11" destOrd="0" presId="urn:microsoft.com/office/officeart/2009/3/layout/RandomtoResultProcess"/>
    <dgm:cxn modelId="{EB8CE670-8CB7-4560-B09A-4CE236BE4633}" type="presParOf" srcId="{1B01C4E5-8CC4-43D2-825F-ED807A449876}" destId="{C430648E-E4B0-44A7-91FA-C719B259ADA7}" srcOrd="12" destOrd="0" presId="urn:microsoft.com/office/officeart/2009/3/layout/RandomtoResultProcess"/>
    <dgm:cxn modelId="{203EB20F-52A6-4009-8252-546507E2F89C}" type="presParOf" srcId="{1B01C4E5-8CC4-43D2-825F-ED807A449876}" destId="{ED32EA10-131A-434C-AE20-37040A47269D}" srcOrd="13" destOrd="0" presId="urn:microsoft.com/office/officeart/2009/3/layout/RandomtoResultProcess"/>
    <dgm:cxn modelId="{E653C5D5-E8EA-4A79-86A7-704AB61CAB5F}" type="presParOf" srcId="{1B01C4E5-8CC4-43D2-825F-ED807A449876}" destId="{75C03D34-455E-4C48-B957-B8ADE6CA59A4}" srcOrd="14" destOrd="0" presId="urn:microsoft.com/office/officeart/2009/3/layout/RandomtoResultProcess"/>
    <dgm:cxn modelId="{EFB50437-317A-4982-933B-AB58DDDC44C3}" type="presParOf" srcId="{1B01C4E5-8CC4-43D2-825F-ED807A449876}" destId="{7DEAC692-48D5-4EDB-8AF2-B83CCCAF4FB2}" srcOrd="15" destOrd="0" presId="urn:microsoft.com/office/officeart/2009/3/layout/RandomtoResultProcess"/>
    <dgm:cxn modelId="{6C33DA89-0436-4A24-B355-329F36259A0B}" type="presParOf" srcId="{1B01C4E5-8CC4-43D2-825F-ED807A449876}" destId="{0587999C-AD1C-4A49-AE0B-D86B4DFFD1FD}" srcOrd="16" destOrd="0" presId="urn:microsoft.com/office/officeart/2009/3/layout/RandomtoResultProcess"/>
    <dgm:cxn modelId="{EF29FB9E-6A43-41DF-88E7-D5828B040722}" type="presParOf" srcId="{1B01C4E5-8CC4-43D2-825F-ED807A449876}" destId="{5FD50D01-23F2-496A-B2D6-CDCE477F13AD}" srcOrd="17" destOrd="0" presId="urn:microsoft.com/office/officeart/2009/3/layout/RandomtoResultProcess"/>
    <dgm:cxn modelId="{EF6881A7-0129-4ACC-9F4D-926D87283D7F}" type="presParOf" srcId="{1B01C4E5-8CC4-43D2-825F-ED807A449876}" destId="{F2879066-4467-4399-9B39-2A25333CBCE0}" srcOrd="18" destOrd="0" presId="urn:microsoft.com/office/officeart/2009/3/layout/RandomtoResultProcess"/>
    <dgm:cxn modelId="{D35806B3-F398-4847-8CE4-592E70B28253}" type="presParOf" srcId="{1B01C4E5-8CC4-43D2-825F-ED807A449876}" destId="{1082C3BC-4354-4F00-8A11-EFB7CC522578}" srcOrd="19" destOrd="0" presId="urn:microsoft.com/office/officeart/2009/3/layout/RandomtoResultProcess"/>
    <dgm:cxn modelId="{C93C860F-6681-4549-872C-6DF073F7224A}" type="presParOf" srcId="{DD2CB355-EDFE-4217-B766-FACCEE541577}" destId="{B1F6299E-D666-4045-9E79-241C34CA075F}" srcOrd="1" destOrd="0" presId="urn:microsoft.com/office/officeart/2009/3/layout/RandomtoResultProcess"/>
    <dgm:cxn modelId="{FF5EE18B-EFF5-4B2C-AD65-79D103A6E250}" type="presParOf" srcId="{B1F6299E-D666-4045-9E79-241C34CA075F}" destId="{71C43CC2-4BD8-4564-ADAE-961E3A700C4C}" srcOrd="0" destOrd="0" presId="urn:microsoft.com/office/officeart/2009/3/layout/RandomtoResultProcess"/>
    <dgm:cxn modelId="{FC75570B-3881-47B2-83AB-4E958A0CF311}" type="presParOf" srcId="{B1F6299E-D666-4045-9E79-241C34CA075F}" destId="{5D1DE00F-F5B4-48BD-B0EB-C3D22E89979E}" srcOrd="1" destOrd="0" presId="urn:microsoft.com/office/officeart/2009/3/layout/RandomtoResultProcess"/>
    <dgm:cxn modelId="{63074664-131E-47CB-B16C-CD33C61EC354}" type="presParOf" srcId="{DD2CB355-EDFE-4217-B766-FACCEE541577}" destId="{DE24CF0B-ABB8-4FEA-AD65-164025284C0F}" srcOrd="2" destOrd="0" presId="urn:microsoft.com/office/officeart/2009/3/layout/RandomtoResultProcess"/>
    <dgm:cxn modelId="{5959C4C3-015E-497A-B294-8A94AA1BDBE1}" type="presParOf" srcId="{DD2CB355-EDFE-4217-B766-FACCEE541577}" destId="{9162C5E7-508A-45CD-BA6F-83D4B75AE3B6}" srcOrd="3" destOrd="0" presId="urn:microsoft.com/office/officeart/2009/3/layout/RandomtoResultProcess"/>
    <dgm:cxn modelId="{E67ADD38-8C36-4494-9F25-5DE6E075A951}" type="presParOf" srcId="{9162C5E7-508A-45CD-BA6F-83D4B75AE3B6}" destId="{9B7F2641-47E7-412C-822D-E36C5D514818}" srcOrd="0" destOrd="0" presId="urn:microsoft.com/office/officeart/2009/3/layout/RandomtoResultProcess"/>
    <dgm:cxn modelId="{A19D2EE0-8EC0-4413-8EDC-0B1ABD51C66B}" type="presParOf" srcId="{9162C5E7-508A-45CD-BA6F-83D4B75AE3B6}" destId="{C24B8DF2-55D2-44A6-9A18-452FB7F1D653}" srcOrd="1" destOrd="0" presId="urn:microsoft.com/office/officeart/2009/3/layout/RandomtoResultProcess"/>
    <dgm:cxn modelId="{D1792EF7-706C-4D8C-974F-BB961B3EBA76}" type="presParOf" srcId="{DD2CB355-EDFE-4217-B766-FACCEE541577}" destId="{1CBEBC8A-CECA-450B-BBA3-3EDEBF6E49F8}" srcOrd="4" destOrd="0" presId="urn:microsoft.com/office/officeart/2009/3/layout/RandomtoResultProcess"/>
    <dgm:cxn modelId="{364CCF90-6134-4817-9537-4961040CD928}" type="presParOf" srcId="{1CBEBC8A-CECA-450B-BBA3-3EDEBF6E49F8}" destId="{F5CDC951-C1DA-4925-887D-784D2030D13F}" srcOrd="0" destOrd="0" presId="urn:microsoft.com/office/officeart/2009/3/layout/RandomtoResultProcess"/>
    <dgm:cxn modelId="{3A774F09-CDA5-4002-A359-5C646AB5EAC0}" type="presParOf" srcId="{1CBEBC8A-CECA-450B-BBA3-3EDEBF6E49F8}" destId="{CFC06BE9-1402-4826-B766-AA6556ED4EDA}" srcOrd="1" destOrd="0" presId="urn:microsoft.com/office/officeart/2009/3/layout/RandomtoResultProcess"/>
    <dgm:cxn modelId="{D0B395F3-7149-4819-A4B8-23DB365B3D64}" type="presParOf" srcId="{1CBEBC8A-CECA-450B-BBA3-3EDEBF6E49F8}" destId="{FFE918AF-111B-45CC-9CD9-59E55CF68630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F687F8-1AA8-42A1-BA0E-0BDDDDB93514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7A1C0AFC-BC42-405E-A438-ED190C8A5312}">
      <dgm:prSet phldrT="[Text]"/>
      <dgm:spPr/>
      <dgm:t>
        <a:bodyPr/>
        <a:lstStyle/>
        <a:p>
          <a:r>
            <a:rPr lang="sv-SE"/>
            <a:t>Politik</a:t>
          </a:r>
        </a:p>
      </dgm:t>
    </dgm:pt>
    <dgm:pt modelId="{4FE4D1C6-F536-4770-A863-851667A11D44}" type="parTrans" cxnId="{6AAE8554-4329-4F0A-8DAA-D7B0E3D1B497}">
      <dgm:prSet/>
      <dgm:spPr/>
      <dgm:t>
        <a:bodyPr/>
        <a:lstStyle/>
        <a:p>
          <a:endParaRPr lang="sv-SE"/>
        </a:p>
      </dgm:t>
    </dgm:pt>
    <dgm:pt modelId="{1921A210-DAC6-429A-B39D-DE0A6523EC04}" type="sibTrans" cxnId="{6AAE8554-4329-4F0A-8DAA-D7B0E3D1B497}">
      <dgm:prSet/>
      <dgm:spPr/>
      <dgm:t>
        <a:bodyPr/>
        <a:lstStyle/>
        <a:p>
          <a:endParaRPr lang="sv-SE"/>
        </a:p>
      </dgm:t>
    </dgm:pt>
    <dgm:pt modelId="{A5F2F144-FE35-457F-BB35-BC1449F753DB}">
      <dgm:prSet phldrT="[Text]"/>
      <dgm:spPr/>
      <dgm:t>
        <a:bodyPr/>
        <a:lstStyle/>
        <a:p>
          <a:pPr rtl="0"/>
          <a:r>
            <a:rPr lang="sv-SE">
              <a:solidFill>
                <a:schemeClr val="bg1"/>
              </a:solidFill>
              <a:latin typeface="Calibri Light"/>
            </a:rPr>
            <a:t> </a:t>
          </a:r>
          <a:r>
            <a:rPr lang="sv-SE">
              <a:solidFill>
                <a:schemeClr val="bg1"/>
              </a:solidFill>
            </a:rPr>
            <a:t>Program och handlingsplan för bostadsförsörjning</a:t>
          </a:r>
        </a:p>
      </dgm:t>
    </dgm:pt>
    <dgm:pt modelId="{533CED5E-0D78-49E9-AFEB-B57950CDADA5}" type="parTrans" cxnId="{3CA5F1B0-3F27-4C42-9134-B90607E1B75D}">
      <dgm:prSet/>
      <dgm:spPr/>
      <dgm:t>
        <a:bodyPr/>
        <a:lstStyle/>
        <a:p>
          <a:endParaRPr lang="sv-SE"/>
        </a:p>
      </dgm:t>
    </dgm:pt>
    <dgm:pt modelId="{7419EA77-A0FA-40E3-A730-DA8CEE67C115}" type="sibTrans" cxnId="{3CA5F1B0-3F27-4C42-9134-B90607E1B75D}">
      <dgm:prSet/>
      <dgm:spPr/>
      <dgm:t>
        <a:bodyPr/>
        <a:lstStyle/>
        <a:p>
          <a:endParaRPr lang="sv-SE"/>
        </a:p>
      </dgm:t>
    </dgm:pt>
    <dgm:pt modelId="{39F88B36-0B18-4C2A-AE49-DC603C9F2095}">
      <dgm:prSet phldrT="[Text]"/>
      <dgm:spPr/>
      <dgm:t>
        <a:bodyPr/>
        <a:lstStyle/>
        <a:p>
          <a:pPr rtl="0"/>
          <a:r>
            <a:rPr lang="sv-SE">
              <a:latin typeface="Calibri Light"/>
            </a:rPr>
            <a:t> </a:t>
          </a:r>
          <a:r>
            <a:rPr lang="sv-SE"/>
            <a:t>Stadsledning</a:t>
          </a:r>
        </a:p>
      </dgm:t>
    </dgm:pt>
    <dgm:pt modelId="{8026D130-B090-4FB3-B44A-F0546627674D}" type="parTrans" cxnId="{FAD35752-4CCD-46E4-B18D-6CC9EEDB6F3E}">
      <dgm:prSet/>
      <dgm:spPr/>
      <dgm:t>
        <a:bodyPr/>
        <a:lstStyle/>
        <a:p>
          <a:endParaRPr lang="sv-SE"/>
        </a:p>
      </dgm:t>
    </dgm:pt>
    <dgm:pt modelId="{3FC806AF-06F0-4563-B47C-C77DED2FE59B}" type="sibTrans" cxnId="{FAD35752-4CCD-46E4-B18D-6CC9EEDB6F3E}">
      <dgm:prSet/>
      <dgm:spPr/>
      <dgm:t>
        <a:bodyPr/>
        <a:lstStyle/>
        <a:p>
          <a:endParaRPr lang="sv-SE"/>
        </a:p>
      </dgm:t>
    </dgm:pt>
    <dgm:pt modelId="{1A7E5C82-CD35-47B9-8435-D5564ECBEBB6}">
      <dgm:prSet phldrT="[Text]"/>
      <dgm:spPr/>
      <dgm:t>
        <a:bodyPr/>
        <a:lstStyle/>
        <a:p>
          <a:pPr rtl="0"/>
          <a:r>
            <a:rPr lang="sv-SE">
              <a:solidFill>
                <a:schemeClr val="bg1"/>
              </a:solidFill>
              <a:latin typeface="Calibri Light"/>
            </a:rPr>
            <a:t> </a:t>
          </a:r>
          <a:r>
            <a:rPr lang="sv-SE">
              <a:solidFill>
                <a:schemeClr val="bg1"/>
              </a:solidFill>
            </a:rPr>
            <a:t>Samordnar helheten </a:t>
          </a:r>
        </a:p>
      </dgm:t>
    </dgm:pt>
    <dgm:pt modelId="{365F450A-B100-4E8A-8CFF-070D27A55489}" type="parTrans" cxnId="{B2B0831F-D85A-41DB-9FEF-FC122C799277}">
      <dgm:prSet/>
      <dgm:spPr/>
      <dgm:t>
        <a:bodyPr/>
        <a:lstStyle/>
        <a:p>
          <a:endParaRPr lang="sv-SE"/>
        </a:p>
      </dgm:t>
    </dgm:pt>
    <dgm:pt modelId="{B72C85B6-A198-4CDA-A2A7-AB0138212A60}" type="sibTrans" cxnId="{B2B0831F-D85A-41DB-9FEF-FC122C799277}">
      <dgm:prSet/>
      <dgm:spPr/>
      <dgm:t>
        <a:bodyPr/>
        <a:lstStyle/>
        <a:p>
          <a:endParaRPr lang="sv-SE"/>
        </a:p>
      </dgm:t>
    </dgm:pt>
    <dgm:pt modelId="{637783DD-08B5-4450-8B35-04A08264DDB6}">
      <dgm:prSet phldrT="[Text]"/>
      <dgm:spPr/>
      <dgm:t>
        <a:bodyPr/>
        <a:lstStyle/>
        <a:p>
          <a:pPr rtl="0"/>
          <a:r>
            <a:rPr lang="sv-SE">
              <a:solidFill>
                <a:schemeClr val="bg1"/>
              </a:solidFill>
              <a:latin typeface="Calibri Light"/>
            </a:rPr>
            <a:t> </a:t>
          </a:r>
          <a:r>
            <a:rPr lang="sv-SE">
              <a:solidFill>
                <a:schemeClr val="bg1"/>
              </a:solidFill>
            </a:rPr>
            <a:t>Lyhörda för förvaltningens behov</a:t>
          </a:r>
        </a:p>
      </dgm:t>
    </dgm:pt>
    <dgm:pt modelId="{9C4FBAE3-DB36-43A1-AF48-8927258FD4E7}" type="parTrans" cxnId="{F185E36E-3DCB-46E4-B142-3BDAB7FAF6B3}">
      <dgm:prSet/>
      <dgm:spPr/>
      <dgm:t>
        <a:bodyPr/>
        <a:lstStyle/>
        <a:p>
          <a:endParaRPr lang="sv-SE"/>
        </a:p>
      </dgm:t>
    </dgm:pt>
    <dgm:pt modelId="{307A3C45-FF99-4B8E-BB8E-00CC8BB68908}" type="sibTrans" cxnId="{F185E36E-3DCB-46E4-B142-3BDAB7FAF6B3}">
      <dgm:prSet/>
      <dgm:spPr/>
      <dgm:t>
        <a:bodyPr/>
        <a:lstStyle/>
        <a:p>
          <a:endParaRPr lang="sv-SE"/>
        </a:p>
      </dgm:t>
    </dgm:pt>
    <dgm:pt modelId="{2A4D72B9-9DC4-4FEB-AD6D-F487C9DF0A9E}">
      <dgm:prSet phldrT="[Text]"/>
      <dgm:spPr/>
      <dgm:t>
        <a:bodyPr/>
        <a:lstStyle/>
        <a:p>
          <a:pPr rtl="0"/>
          <a:r>
            <a:rPr lang="sv-SE">
              <a:latin typeface="Calibri Light"/>
            </a:rPr>
            <a:t> </a:t>
          </a:r>
          <a:r>
            <a:rPr lang="sv-SE"/>
            <a:t>Förvaltning</a:t>
          </a:r>
        </a:p>
      </dgm:t>
    </dgm:pt>
    <dgm:pt modelId="{01574B44-FE4D-4DA5-8FB1-F1CB18FE0706}" type="parTrans" cxnId="{DD6D6DA2-B7F5-4D23-A2E5-9B6D3078CD55}">
      <dgm:prSet/>
      <dgm:spPr/>
      <dgm:t>
        <a:bodyPr/>
        <a:lstStyle/>
        <a:p>
          <a:endParaRPr lang="sv-SE"/>
        </a:p>
      </dgm:t>
    </dgm:pt>
    <dgm:pt modelId="{BD649231-83FB-41B7-B300-FB368DED62BF}" type="sibTrans" cxnId="{DD6D6DA2-B7F5-4D23-A2E5-9B6D3078CD55}">
      <dgm:prSet/>
      <dgm:spPr/>
      <dgm:t>
        <a:bodyPr/>
        <a:lstStyle/>
        <a:p>
          <a:endParaRPr lang="sv-SE"/>
        </a:p>
      </dgm:t>
    </dgm:pt>
    <dgm:pt modelId="{0D3B836E-16AE-4667-8281-6F14D941AA06}">
      <dgm:prSet phldrT="[Text]"/>
      <dgm:spPr/>
      <dgm:t>
        <a:bodyPr/>
        <a:lstStyle/>
        <a:p>
          <a:pPr marL="57150" lvl="1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sv-SE" sz="800">
            <a:solidFill>
              <a:schemeClr val="bg1"/>
            </a:solidFill>
          </a:endParaRPr>
        </a:p>
      </dgm:t>
    </dgm:pt>
    <dgm:pt modelId="{E391D5EA-953B-4587-B792-2AD3DF7638A5}" type="parTrans" cxnId="{2A1842A8-6DFE-4DDD-B1DE-F1B6DAB06E4D}">
      <dgm:prSet/>
      <dgm:spPr/>
      <dgm:t>
        <a:bodyPr/>
        <a:lstStyle/>
        <a:p>
          <a:endParaRPr lang="sv-SE"/>
        </a:p>
      </dgm:t>
    </dgm:pt>
    <dgm:pt modelId="{0883CFF4-2D60-426A-B239-B7552C2E26B6}" type="sibTrans" cxnId="{2A1842A8-6DFE-4DDD-B1DE-F1B6DAB06E4D}">
      <dgm:prSet/>
      <dgm:spPr/>
      <dgm:t>
        <a:bodyPr/>
        <a:lstStyle/>
        <a:p>
          <a:endParaRPr lang="sv-SE"/>
        </a:p>
      </dgm:t>
    </dgm:pt>
    <dgm:pt modelId="{557A9086-68F3-4882-A988-56D0D6F0D9DD}">
      <dgm:prSet phldrT="[Text]"/>
      <dgm:spPr/>
      <dgm:t>
        <a:bodyPr/>
        <a:lstStyle/>
        <a:p>
          <a:endParaRPr lang="sv-SE">
            <a:solidFill>
              <a:schemeClr val="bg1"/>
            </a:solidFill>
          </a:endParaRPr>
        </a:p>
      </dgm:t>
    </dgm:pt>
    <dgm:pt modelId="{25FFC8CE-8CAD-4C44-A5CA-FCB93367F501}" type="parTrans" cxnId="{55C8074B-18E3-4586-A0E2-472341C1C68D}">
      <dgm:prSet/>
      <dgm:spPr/>
      <dgm:t>
        <a:bodyPr/>
        <a:lstStyle/>
        <a:p>
          <a:endParaRPr lang="sv-SE"/>
        </a:p>
      </dgm:t>
    </dgm:pt>
    <dgm:pt modelId="{46BFF2A4-13A7-4D6F-A2D6-45429BDE667E}" type="sibTrans" cxnId="{55C8074B-18E3-4586-A0E2-472341C1C68D}">
      <dgm:prSet/>
      <dgm:spPr/>
      <dgm:t>
        <a:bodyPr/>
        <a:lstStyle/>
        <a:p>
          <a:endParaRPr lang="sv-SE"/>
        </a:p>
      </dgm:t>
    </dgm:pt>
    <dgm:pt modelId="{7DEE8108-DA9A-438B-A512-79BC56DA69F3}">
      <dgm:prSet phldrT="[Text]"/>
      <dgm:spPr/>
      <dgm:t>
        <a:bodyPr/>
        <a:lstStyle/>
        <a:p>
          <a:pPr rtl="0"/>
          <a:r>
            <a:rPr lang="sv-SE">
              <a:solidFill>
                <a:schemeClr val="bg1"/>
              </a:solidFill>
              <a:latin typeface="Calibri Light"/>
            </a:rPr>
            <a:t> </a:t>
          </a:r>
          <a:r>
            <a:rPr lang="sv-SE">
              <a:solidFill>
                <a:schemeClr val="bg1"/>
              </a:solidFill>
            </a:rPr>
            <a:t>Riktning, mandat och legitimitet för Bostad först utifrån ett gemensamt ansvar </a:t>
          </a:r>
        </a:p>
      </dgm:t>
    </dgm:pt>
    <dgm:pt modelId="{D002D502-8A38-4377-A49E-5E68179D1ABE}" type="parTrans" cxnId="{AFCA1D1E-48EB-4DA6-A06F-74DBAC31651A}">
      <dgm:prSet/>
      <dgm:spPr/>
      <dgm:t>
        <a:bodyPr/>
        <a:lstStyle/>
        <a:p>
          <a:endParaRPr lang="sv-SE"/>
        </a:p>
      </dgm:t>
    </dgm:pt>
    <dgm:pt modelId="{C18F2320-B2C5-4A35-9DAD-C690766DC4B4}" type="sibTrans" cxnId="{AFCA1D1E-48EB-4DA6-A06F-74DBAC31651A}">
      <dgm:prSet/>
      <dgm:spPr/>
      <dgm:t>
        <a:bodyPr/>
        <a:lstStyle/>
        <a:p>
          <a:endParaRPr lang="sv-SE"/>
        </a:p>
      </dgm:t>
    </dgm:pt>
    <dgm:pt modelId="{3CA0615C-BBBF-4F47-B40C-A8BF679EA4AD}">
      <dgm:prSet phldrT="[Text]"/>
      <dgm:spPr/>
      <dgm:t>
        <a:bodyPr/>
        <a:lstStyle/>
        <a:p>
          <a:pPr marL="57150" lvl="1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sv-SE" sz="800">
            <a:solidFill>
              <a:schemeClr val="bg1"/>
            </a:solidFill>
          </a:endParaRPr>
        </a:p>
      </dgm:t>
    </dgm:pt>
    <dgm:pt modelId="{55671404-06E0-4B13-9AC0-D2B7C4137A67}" type="parTrans" cxnId="{516113EF-41A6-4B62-905E-D7FC590797B3}">
      <dgm:prSet/>
      <dgm:spPr/>
      <dgm:t>
        <a:bodyPr/>
        <a:lstStyle/>
        <a:p>
          <a:endParaRPr lang="sv-SE"/>
        </a:p>
      </dgm:t>
    </dgm:pt>
    <dgm:pt modelId="{5893CB72-49F3-40B4-B896-352412989A9B}" type="sibTrans" cxnId="{516113EF-41A6-4B62-905E-D7FC590797B3}">
      <dgm:prSet/>
      <dgm:spPr/>
      <dgm:t>
        <a:bodyPr/>
        <a:lstStyle/>
        <a:p>
          <a:endParaRPr lang="sv-SE"/>
        </a:p>
      </dgm:t>
    </dgm:pt>
    <dgm:pt modelId="{3E09FD47-9872-4616-A926-3B4EA447EF62}">
      <dgm:prSet phldrT="[Text]" custT="1"/>
      <dgm:spPr/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sv-SE" sz="1100">
              <a:solidFill>
                <a:schemeClr val="bg1"/>
              </a:solidFill>
              <a:latin typeface="Calibri Light"/>
            </a:rPr>
            <a:t> </a:t>
          </a:r>
          <a:r>
            <a:rPr lang="sv-SE" sz="1100">
              <a:solidFill>
                <a:schemeClr val="bg1"/>
              </a:solidFill>
            </a:rPr>
            <a:t>Handlingsplan mot hemlöshet</a:t>
          </a:r>
        </a:p>
      </dgm:t>
    </dgm:pt>
    <dgm:pt modelId="{FCC4C0F2-7742-4A49-99E1-48C9054DBEE7}" type="parTrans" cxnId="{D28AA6A1-A502-4B21-B435-373D2F2D1BF5}">
      <dgm:prSet/>
      <dgm:spPr/>
      <dgm:t>
        <a:bodyPr/>
        <a:lstStyle/>
        <a:p>
          <a:endParaRPr lang="sv-SE"/>
        </a:p>
      </dgm:t>
    </dgm:pt>
    <dgm:pt modelId="{ABF774B1-BA0D-422C-A641-2DAA06DFF280}" type="sibTrans" cxnId="{D28AA6A1-A502-4B21-B435-373D2F2D1BF5}">
      <dgm:prSet/>
      <dgm:spPr/>
      <dgm:t>
        <a:bodyPr/>
        <a:lstStyle/>
        <a:p>
          <a:endParaRPr lang="sv-SE"/>
        </a:p>
      </dgm:t>
    </dgm:pt>
    <dgm:pt modelId="{FE813189-1B29-4533-9273-018706B081FA}">
      <dgm:prSet phldrT="[Text]"/>
      <dgm:spPr/>
      <dgm:t>
        <a:bodyPr/>
        <a:lstStyle/>
        <a:p>
          <a:pPr marL="57150" lvl="1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sv-SE" sz="800">
            <a:solidFill>
              <a:schemeClr val="bg1"/>
            </a:solidFill>
          </a:endParaRPr>
        </a:p>
      </dgm:t>
    </dgm:pt>
    <dgm:pt modelId="{70A4FD82-721B-4151-BA19-77A5102D90B1}" type="parTrans" cxnId="{CCBC2113-9BE8-4D7D-B7A0-BBC9F33DF6C0}">
      <dgm:prSet/>
      <dgm:spPr/>
      <dgm:t>
        <a:bodyPr/>
        <a:lstStyle/>
        <a:p>
          <a:endParaRPr lang="sv-SE"/>
        </a:p>
      </dgm:t>
    </dgm:pt>
    <dgm:pt modelId="{1F315D95-844D-435C-8453-D74563C978D3}" type="sibTrans" cxnId="{CCBC2113-9BE8-4D7D-B7A0-BBC9F33DF6C0}">
      <dgm:prSet/>
      <dgm:spPr/>
      <dgm:t>
        <a:bodyPr/>
        <a:lstStyle/>
        <a:p>
          <a:endParaRPr lang="sv-SE"/>
        </a:p>
      </dgm:t>
    </dgm:pt>
    <dgm:pt modelId="{B1FEF7AA-4118-42CA-A486-31F302924B55}">
      <dgm:prSet phldrT="[Text]"/>
      <dgm:spPr/>
      <dgm:t>
        <a:bodyPr/>
        <a:lstStyle/>
        <a:p>
          <a:pPr marL="57150" lvl="1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sv-SE" sz="800">
            <a:solidFill>
              <a:schemeClr val="bg1"/>
            </a:solidFill>
          </a:endParaRPr>
        </a:p>
      </dgm:t>
    </dgm:pt>
    <dgm:pt modelId="{809BB2D7-FC5F-4C78-8EB5-53E810F91046}" type="parTrans" cxnId="{D8AF2980-83E8-4183-88A1-F17F291CBF87}">
      <dgm:prSet/>
      <dgm:spPr/>
      <dgm:t>
        <a:bodyPr/>
        <a:lstStyle/>
        <a:p>
          <a:endParaRPr lang="sv-SE"/>
        </a:p>
      </dgm:t>
    </dgm:pt>
    <dgm:pt modelId="{FA0829CB-A818-4089-8570-1923677E960C}" type="sibTrans" cxnId="{D8AF2980-83E8-4183-88A1-F17F291CBF87}">
      <dgm:prSet/>
      <dgm:spPr/>
      <dgm:t>
        <a:bodyPr/>
        <a:lstStyle/>
        <a:p>
          <a:endParaRPr lang="sv-SE"/>
        </a:p>
      </dgm:t>
    </dgm:pt>
    <dgm:pt modelId="{ED5BD009-ADC4-4CEB-AF70-92A77BC2A4D4}">
      <dgm:prSet phldrT="[Text]" custT="1"/>
      <dgm:spPr/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sv-SE" sz="1100">
              <a:solidFill>
                <a:schemeClr val="bg1"/>
              </a:solidFill>
              <a:latin typeface="Calibri Light"/>
            </a:rPr>
            <a:t> </a:t>
          </a:r>
          <a:r>
            <a:rPr lang="sv-SE" sz="1100">
              <a:solidFill>
                <a:schemeClr val="bg1"/>
              </a:solidFill>
            </a:rPr>
            <a:t>Nya riktlinjer</a:t>
          </a:r>
        </a:p>
      </dgm:t>
    </dgm:pt>
    <dgm:pt modelId="{CE33416F-25EB-46CE-B152-C894BFA4A958}" type="parTrans" cxnId="{0B07717D-45B1-4F33-A3AC-2A58DB3AE31E}">
      <dgm:prSet/>
      <dgm:spPr/>
      <dgm:t>
        <a:bodyPr/>
        <a:lstStyle/>
        <a:p>
          <a:endParaRPr lang="sv-SE"/>
        </a:p>
      </dgm:t>
    </dgm:pt>
    <dgm:pt modelId="{B89DFF85-89D7-473B-98B1-75EE7654264B}" type="sibTrans" cxnId="{0B07717D-45B1-4F33-A3AC-2A58DB3AE31E}">
      <dgm:prSet/>
      <dgm:spPr/>
      <dgm:t>
        <a:bodyPr/>
        <a:lstStyle/>
        <a:p>
          <a:endParaRPr lang="sv-SE"/>
        </a:p>
      </dgm:t>
    </dgm:pt>
    <dgm:pt modelId="{FFE35940-7D43-44D0-9F5A-6AD1344E51B6}">
      <dgm:prSet phldrT="[Text]" custT="1"/>
      <dgm:spPr/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sv-SE" sz="1100">
              <a:solidFill>
                <a:schemeClr val="bg1"/>
              </a:solidFill>
              <a:latin typeface="Calibri Light"/>
            </a:rPr>
            <a:t> </a:t>
          </a:r>
          <a:r>
            <a:rPr lang="sv-SE" sz="1100">
              <a:solidFill>
                <a:schemeClr val="bg1"/>
              </a:solidFill>
            </a:rPr>
            <a:t>Utvecklar Bostad först i  praktiken</a:t>
          </a:r>
        </a:p>
      </dgm:t>
    </dgm:pt>
    <dgm:pt modelId="{79FC5495-D412-4236-962F-80FE6EB87D15}" type="parTrans" cxnId="{43618757-38DB-445F-88E0-C562B3AA1AC9}">
      <dgm:prSet/>
      <dgm:spPr/>
      <dgm:t>
        <a:bodyPr/>
        <a:lstStyle/>
        <a:p>
          <a:endParaRPr lang="sv-SE"/>
        </a:p>
      </dgm:t>
    </dgm:pt>
    <dgm:pt modelId="{92C57C3E-36D4-41F5-B4C6-09731B9C0A52}" type="sibTrans" cxnId="{43618757-38DB-445F-88E0-C562B3AA1AC9}">
      <dgm:prSet/>
      <dgm:spPr/>
      <dgm:t>
        <a:bodyPr/>
        <a:lstStyle/>
        <a:p>
          <a:endParaRPr lang="sv-SE"/>
        </a:p>
      </dgm:t>
    </dgm:pt>
    <dgm:pt modelId="{186C71C7-EC39-45AE-8EBC-BB09BDE8BAAB}">
      <dgm:prSet phldrT="[Text]" custT="1"/>
      <dgm:spPr/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sv-SE" sz="1100">
              <a:solidFill>
                <a:schemeClr val="bg1"/>
              </a:solidFill>
              <a:latin typeface="Calibri Light"/>
            </a:rPr>
            <a:t> </a:t>
          </a:r>
          <a:r>
            <a:rPr lang="sv-SE" sz="1100">
              <a:solidFill>
                <a:schemeClr val="bg1"/>
              </a:solidFill>
            </a:rPr>
            <a:t>Samsjuklighetsprojektet </a:t>
          </a:r>
        </a:p>
      </dgm:t>
    </dgm:pt>
    <dgm:pt modelId="{B81FAD77-3D84-4483-BECB-512140C2A7E3}" type="parTrans" cxnId="{DBA80DDB-7169-4765-A6DF-4231B0995C51}">
      <dgm:prSet/>
      <dgm:spPr/>
      <dgm:t>
        <a:bodyPr/>
        <a:lstStyle/>
        <a:p>
          <a:endParaRPr lang="sv-SE"/>
        </a:p>
      </dgm:t>
    </dgm:pt>
    <dgm:pt modelId="{59A89254-522D-4B7A-8B59-21410F85F067}" type="sibTrans" cxnId="{DBA80DDB-7169-4765-A6DF-4231B0995C51}">
      <dgm:prSet/>
      <dgm:spPr/>
      <dgm:t>
        <a:bodyPr/>
        <a:lstStyle/>
        <a:p>
          <a:endParaRPr lang="sv-SE"/>
        </a:p>
      </dgm:t>
    </dgm:pt>
    <dgm:pt modelId="{C4BF74D7-EEFA-48BF-A698-E2196313343C}">
      <dgm:prSet phldrT="[Text]" custT="1"/>
      <dgm:spPr/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sv-SE" sz="1100">
              <a:solidFill>
                <a:schemeClr val="bg1"/>
              </a:solidFill>
              <a:latin typeface="Calibri Light"/>
            </a:rPr>
            <a:t> </a:t>
          </a:r>
          <a:r>
            <a:rPr lang="sv-SE" sz="1100">
              <a:solidFill>
                <a:schemeClr val="bg1"/>
              </a:solidFill>
            </a:rPr>
            <a:t>Hemlöshetskartläggning</a:t>
          </a:r>
        </a:p>
      </dgm:t>
    </dgm:pt>
    <dgm:pt modelId="{96D9CD0D-94BD-4FFF-AE95-6C76F3839AB4}" type="parTrans" cxnId="{48C18D15-028A-4DA5-B52E-0870B3655DC3}">
      <dgm:prSet/>
      <dgm:spPr/>
      <dgm:t>
        <a:bodyPr/>
        <a:lstStyle/>
        <a:p>
          <a:endParaRPr lang="sv-SE"/>
        </a:p>
      </dgm:t>
    </dgm:pt>
    <dgm:pt modelId="{0284AEB5-F709-4CC6-A3EE-6E2A6D82C864}" type="sibTrans" cxnId="{48C18D15-028A-4DA5-B52E-0870B3655DC3}">
      <dgm:prSet/>
      <dgm:spPr/>
      <dgm:t>
        <a:bodyPr/>
        <a:lstStyle/>
        <a:p>
          <a:endParaRPr lang="sv-SE"/>
        </a:p>
      </dgm:t>
    </dgm:pt>
    <dgm:pt modelId="{C582F759-EE46-4426-89F0-0854D7CBF52E}" type="pres">
      <dgm:prSet presAssocID="{80F687F8-1AA8-42A1-BA0E-0BDDDDB93514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C97F37AC-DAED-435B-8C3F-6B3543D425BB}" type="pres">
      <dgm:prSet presAssocID="{80F687F8-1AA8-42A1-BA0E-0BDDDDB93514}" presName="cycle" presStyleCnt="0"/>
      <dgm:spPr/>
    </dgm:pt>
    <dgm:pt modelId="{97EAB8A3-1957-45C0-B0F8-4FCE078ABDCE}" type="pres">
      <dgm:prSet presAssocID="{80F687F8-1AA8-42A1-BA0E-0BDDDDB93514}" presName="centerShape" presStyleCnt="0"/>
      <dgm:spPr/>
    </dgm:pt>
    <dgm:pt modelId="{91CB705D-B85A-48F8-BE63-4E47A78001DB}" type="pres">
      <dgm:prSet presAssocID="{80F687F8-1AA8-42A1-BA0E-0BDDDDB93514}" presName="connSite" presStyleLbl="node1" presStyleIdx="0" presStyleCnt="4"/>
      <dgm:spPr/>
    </dgm:pt>
    <dgm:pt modelId="{3B12C302-74B2-480A-A766-CB55849C7E4F}" type="pres">
      <dgm:prSet presAssocID="{80F687F8-1AA8-42A1-BA0E-0BDDDDB93514}" presName="visible" presStyleLbl="node1" presStyleIdx="0" presStyleCnt="4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B27791C1-10BF-4638-9E51-EAF642B6A42C}" type="pres">
      <dgm:prSet presAssocID="{4FE4D1C6-F536-4770-A863-851667A11D44}" presName="Name25" presStyleLbl="parChTrans1D1" presStyleIdx="0" presStyleCnt="3"/>
      <dgm:spPr/>
    </dgm:pt>
    <dgm:pt modelId="{28456FE9-B991-4EF8-8E17-6F0B38A9A973}" type="pres">
      <dgm:prSet presAssocID="{7A1C0AFC-BC42-405E-A438-ED190C8A5312}" presName="node" presStyleCnt="0"/>
      <dgm:spPr/>
    </dgm:pt>
    <dgm:pt modelId="{866448AA-5204-4EA5-AEBE-379B9AA2DE4A}" type="pres">
      <dgm:prSet presAssocID="{7A1C0AFC-BC42-405E-A438-ED190C8A5312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F272832F-8A87-46B9-A9B0-FA5D9ED13A52}" type="pres">
      <dgm:prSet presAssocID="{7A1C0AFC-BC42-405E-A438-ED190C8A5312}" presName="childNode" presStyleLbl="revTx" presStyleIdx="0" presStyleCnt="3">
        <dgm:presLayoutVars>
          <dgm:bulletEnabled val="1"/>
        </dgm:presLayoutVars>
      </dgm:prSet>
      <dgm:spPr/>
    </dgm:pt>
    <dgm:pt modelId="{7D131955-A1F6-4640-88AC-103F5B8A835D}" type="pres">
      <dgm:prSet presAssocID="{8026D130-B090-4FB3-B44A-F0546627674D}" presName="Name25" presStyleLbl="parChTrans1D1" presStyleIdx="1" presStyleCnt="3"/>
      <dgm:spPr/>
    </dgm:pt>
    <dgm:pt modelId="{38B5F4D2-A887-40E4-A418-D2A8DDA96795}" type="pres">
      <dgm:prSet presAssocID="{39F88B36-0B18-4C2A-AE49-DC603C9F2095}" presName="node" presStyleCnt="0"/>
      <dgm:spPr/>
    </dgm:pt>
    <dgm:pt modelId="{71B22495-36EF-463E-BDB3-B8AE9E6F5D1B}" type="pres">
      <dgm:prSet presAssocID="{39F88B36-0B18-4C2A-AE49-DC603C9F2095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821116C7-AACB-4355-8A22-E73C2A8449F0}" type="pres">
      <dgm:prSet presAssocID="{39F88B36-0B18-4C2A-AE49-DC603C9F2095}" presName="childNode" presStyleLbl="revTx" presStyleIdx="1" presStyleCnt="3">
        <dgm:presLayoutVars>
          <dgm:bulletEnabled val="1"/>
        </dgm:presLayoutVars>
      </dgm:prSet>
      <dgm:spPr/>
    </dgm:pt>
    <dgm:pt modelId="{92FE7E0D-9F78-44B6-B067-53499DDD10D9}" type="pres">
      <dgm:prSet presAssocID="{01574B44-FE4D-4DA5-8FB1-F1CB18FE0706}" presName="Name25" presStyleLbl="parChTrans1D1" presStyleIdx="2" presStyleCnt="3"/>
      <dgm:spPr/>
    </dgm:pt>
    <dgm:pt modelId="{B8496550-7660-4314-A05C-CFF03ED06C90}" type="pres">
      <dgm:prSet presAssocID="{2A4D72B9-9DC4-4FEB-AD6D-F487C9DF0A9E}" presName="node" presStyleCnt="0"/>
      <dgm:spPr/>
    </dgm:pt>
    <dgm:pt modelId="{05AD3ECD-1080-463C-A3E4-A78D9ACAFADA}" type="pres">
      <dgm:prSet presAssocID="{2A4D72B9-9DC4-4FEB-AD6D-F487C9DF0A9E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1CEF17B2-3D76-48DF-BDFA-5DC69AC82515}" type="pres">
      <dgm:prSet presAssocID="{2A4D72B9-9DC4-4FEB-AD6D-F487C9DF0A9E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50616A06-52D9-44E1-8E4D-F81E8D2D7CE0}" type="presOf" srcId="{B1FEF7AA-4118-42CA-A486-31F302924B55}" destId="{1CEF17B2-3D76-48DF-BDFA-5DC69AC82515}" srcOrd="0" destOrd="6" presId="urn:microsoft.com/office/officeart/2005/8/layout/radial2"/>
    <dgm:cxn modelId="{CCBC2113-9BE8-4D7D-B7A0-BBC9F33DF6C0}" srcId="{2A4D72B9-9DC4-4FEB-AD6D-F487C9DF0A9E}" destId="{FE813189-1B29-4533-9273-018706B081FA}" srcOrd="7" destOrd="0" parTransId="{70A4FD82-721B-4151-BA19-77A5102D90B1}" sibTransId="{1F315D95-844D-435C-8453-D74563C978D3}"/>
    <dgm:cxn modelId="{48C18D15-028A-4DA5-B52E-0870B3655DC3}" srcId="{2A4D72B9-9DC4-4FEB-AD6D-F487C9DF0A9E}" destId="{C4BF74D7-EEFA-48BF-A698-E2196313343C}" srcOrd="3" destOrd="0" parTransId="{96D9CD0D-94BD-4FFF-AE95-6C76F3839AB4}" sibTransId="{0284AEB5-F709-4CC6-A3EE-6E2A6D82C864}"/>
    <dgm:cxn modelId="{43B3DC19-22BD-4779-93DF-B9161459267D}" type="presOf" srcId="{FFE35940-7D43-44D0-9F5A-6AD1344E51B6}" destId="{1CEF17B2-3D76-48DF-BDFA-5DC69AC82515}" srcOrd="0" destOrd="5" presId="urn:microsoft.com/office/officeart/2005/8/layout/radial2"/>
    <dgm:cxn modelId="{AFCA1D1E-48EB-4DA6-A06F-74DBAC31651A}" srcId="{7A1C0AFC-BC42-405E-A438-ED190C8A5312}" destId="{7DEE8108-DA9A-438B-A512-79BC56DA69F3}" srcOrd="1" destOrd="0" parTransId="{D002D502-8A38-4377-A49E-5E68179D1ABE}" sibTransId="{C18F2320-B2C5-4A35-9DAD-C690766DC4B4}"/>
    <dgm:cxn modelId="{B2B0831F-D85A-41DB-9FEF-FC122C799277}" srcId="{39F88B36-0B18-4C2A-AE49-DC603C9F2095}" destId="{1A7E5C82-CD35-47B9-8435-D5564ECBEBB6}" srcOrd="0" destOrd="0" parTransId="{365F450A-B100-4E8A-8CFF-070D27A55489}" sibTransId="{B72C85B6-A198-4CDA-A2A7-AB0138212A60}"/>
    <dgm:cxn modelId="{40C1202F-5268-471F-BAC3-4D7D6AA22390}" type="presOf" srcId="{0D3B836E-16AE-4667-8281-6F14D941AA06}" destId="{1CEF17B2-3D76-48DF-BDFA-5DC69AC82515}" srcOrd="0" destOrd="0" presId="urn:microsoft.com/office/officeart/2005/8/layout/radial2"/>
    <dgm:cxn modelId="{6B26D033-D3CC-4E19-BE11-4F1A44CB0ADA}" type="presOf" srcId="{7A1C0AFC-BC42-405E-A438-ED190C8A5312}" destId="{866448AA-5204-4EA5-AEBE-379B9AA2DE4A}" srcOrd="0" destOrd="0" presId="urn:microsoft.com/office/officeart/2005/8/layout/radial2"/>
    <dgm:cxn modelId="{B1C47037-5A4A-488E-A369-C1F41A5A6A50}" type="presOf" srcId="{8026D130-B090-4FB3-B44A-F0546627674D}" destId="{7D131955-A1F6-4640-88AC-103F5B8A835D}" srcOrd="0" destOrd="0" presId="urn:microsoft.com/office/officeart/2005/8/layout/radial2"/>
    <dgm:cxn modelId="{55C8074B-18E3-4586-A0E2-472341C1C68D}" srcId="{7A1C0AFC-BC42-405E-A438-ED190C8A5312}" destId="{557A9086-68F3-4882-A988-56D0D6F0D9DD}" srcOrd="2" destOrd="0" parTransId="{25FFC8CE-8CAD-4C44-A5CA-FCB93367F501}" sibTransId="{46BFF2A4-13A7-4D6F-A2D6-45429BDE667E}"/>
    <dgm:cxn modelId="{F185E36E-3DCB-46E4-B142-3BDAB7FAF6B3}" srcId="{39F88B36-0B18-4C2A-AE49-DC603C9F2095}" destId="{637783DD-08B5-4450-8B35-04A08264DDB6}" srcOrd="1" destOrd="0" parTransId="{9C4FBAE3-DB36-43A1-AF48-8927258FD4E7}" sibTransId="{307A3C45-FF99-4B8E-BB8E-00CC8BB68908}"/>
    <dgm:cxn modelId="{09259370-DB70-4C85-9068-0469D1A0CA2C}" type="presOf" srcId="{186C71C7-EC39-45AE-8EBC-BB09BDE8BAAB}" destId="{1CEF17B2-3D76-48DF-BDFA-5DC69AC82515}" srcOrd="0" destOrd="4" presId="urn:microsoft.com/office/officeart/2005/8/layout/radial2"/>
    <dgm:cxn modelId="{83E74B51-BED4-4B7C-A9A1-62C1483FCABE}" type="presOf" srcId="{637783DD-08B5-4450-8B35-04A08264DDB6}" destId="{821116C7-AACB-4355-8A22-E73C2A8449F0}" srcOrd="0" destOrd="1" presId="urn:microsoft.com/office/officeart/2005/8/layout/radial2"/>
    <dgm:cxn modelId="{FAD35752-4CCD-46E4-B18D-6CC9EEDB6F3E}" srcId="{80F687F8-1AA8-42A1-BA0E-0BDDDDB93514}" destId="{39F88B36-0B18-4C2A-AE49-DC603C9F2095}" srcOrd="1" destOrd="0" parTransId="{8026D130-B090-4FB3-B44A-F0546627674D}" sibTransId="{3FC806AF-06F0-4563-B47C-C77DED2FE59B}"/>
    <dgm:cxn modelId="{6AAE8554-4329-4F0A-8DAA-D7B0E3D1B497}" srcId="{80F687F8-1AA8-42A1-BA0E-0BDDDDB93514}" destId="{7A1C0AFC-BC42-405E-A438-ED190C8A5312}" srcOrd="0" destOrd="0" parTransId="{4FE4D1C6-F536-4770-A863-851667A11D44}" sibTransId="{1921A210-DAC6-429A-B39D-DE0A6523EC04}"/>
    <dgm:cxn modelId="{43618757-38DB-445F-88E0-C562B3AA1AC9}" srcId="{2A4D72B9-9DC4-4FEB-AD6D-F487C9DF0A9E}" destId="{FFE35940-7D43-44D0-9F5A-6AD1344E51B6}" srcOrd="5" destOrd="0" parTransId="{79FC5495-D412-4236-962F-80FE6EB87D15}" sibTransId="{92C57C3E-36D4-41F5-B4C6-09731B9C0A52}"/>
    <dgm:cxn modelId="{9BD60F7D-D21F-47DD-AC6A-69385E88F080}" type="presOf" srcId="{A5F2F144-FE35-457F-BB35-BC1449F753DB}" destId="{F272832F-8A87-46B9-A9B0-FA5D9ED13A52}" srcOrd="0" destOrd="0" presId="urn:microsoft.com/office/officeart/2005/8/layout/radial2"/>
    <dgm:cxn modelId="{0B07717D-45B1-4F33-A3AC-2A58DB3AE31E}" srcId="{2A4D72B9-9DC4-4FEB-AD6D-F487C9DF0A9E}" destId="{ED5BD009-ADC4-4CEB-AF70-92A77BC2A4D4}" srcOrd="2" destOrd="0" parTransId="{CE33416F-25EB-46CE-B152-C894BFA4A958}" sibTransId="{B89DFF85-89D7-473B-98B1-75EE7654264B}"/>
    <dgm:cxn modelId="{BBE86D7F-6059-4598-A7D3-CD4E0D540137}" type="presOf" srcId="{ED5BD009-ADC4-4CEB-AF70-92A77BC2A4D4}" destId="{1CEF17B2-3D76-48DF-BDFA-5DC69AC82515}" srcOrd="0" destOrd="2" presId="urn:microsoft.com/office/officeart/2005/8/layout/radial2"/>
    <dgm:cxn modelId="{D8AF2980-83E8-4183-88A1-F17F291CBF87}" srcId="{2A4D72B9-9DC4-4FEB-AD6D-F487C9DF0A9E}" destId="{B1FEF7AA-4118-42CA-A486-31F302924B55}" srcOrd="6" destOrd="0" parTransId="{809BB2D7-FC5F-4C78-8EB5-53E810F91046}" sibTransId="{FA0829CB-A818-4089-8570-1923677E960C}"/>
    <dgm:cxn modelId="{A88D1084-96D1-4600-938F-1879C3833004}" type="presOf" srcId="{4FE4D1C6-F536-4770-A863-851667A11D44}" destId="{B27791C1-10BF-4638-9E51-EAF642B6A42C}" srcOrd="0" destOrd="0" presId="urn:microsoft.com/office/officeart/2005/8/layout/radial2"/>
    <dgm:cxn modelId="{F6819695-F97A-4D01-A0EC-CA2EEEEB1FC1}" type="presOf" srcId="{01574B44-FE4D-4DA5-8FB1-F1CB18FE0706}" destId="{92FE7E0D-9F78-44B6-B067-53499DDD10D9}" srcOrd="0" destOrd="0" presId="urn:microsoft.com/office/officeart/2005/8/layout/radial2"/>
    <dgm:cxn modelId="{D28AA6A1-A502-4B21-B435-373D2F2D1BF5}" srcId="{2A4D72B9-9DC4-4FEB-AD6D-F487C9DF0A9E}" destId="{3E09FD47-9872-4616-A926-3B4EA447EF62}" srcOrd="1" destOrd="0" parTransId="{FCC4C0F2-7742-4A49-99E1-48C9054DBEE7}" sibTransId="{ABF774B1-BA0D-422C-A641-2DAA06DFF280}"/>
    <dgm:cxn modelId="{DD6D6DA2-B7F5-4D23-A2E5-9B6D3078CD55}" srcId="{80F687F8-1AA8-42A1-BA0E-0BDDDDB93514}" destId="{2A4D72B9-9DC4-4FEB-AD6D-F487C9DF0A9E}" srcOrd="2" destOrd="0" parTransId="{01574B44-FE4D-4DA5-8FB1-F1CB18FE0706}" sibTransId="{BD649231-83FB-41B7-B300-FB368DED62BF}"/>
    <dgm:cxn modelId="{2A1842A8-6DFE-4DDD-B1DE-F1B6DAB06E4D}" srcId="{2A4D72B9-9DC4-4FEB-AD6D-F487C9DF0A9E}" destId="{0D3B836E-16AE-4667-8281-6F14D941AA06}" srcOrd="0" destOrd="0" parTransId="{E391D5EA-953B-4587-B792-2AD3DF7638A5}" sibTransId="{0883CFF4-2D60-426A-B239-B7552C2E26B6}"/>
    <dgm:cxn modelId="{C985DCAB-CBAD-4450-9A3A-6B8DA70B82E3}" type="presOf" srcId="{39F88B36-0B18-4C2A-AE49-DC603C9F2095}" destId="{71B22495-36EF-463E-BDB3-B8AE9E6F5D1B}" srcOrd="0" destOrd="0" presId="urn:microsoft.com/office/officeart/2005/8/layout/radial2"/>
    <dgm:cxn modelId="{3CA5F1B0-3F27-4C42-9134-B90607E1B75D}" srcId="{7A1C0AFC-BC42-405E-A438-ED190C8A5312}" destId="{A5F2F144-FE35-457F-BB35-BC1449F753DB}" srcOrd="0" destOrd="0" parTransId="{533CED5E-0D78-49E9-AFEB-B57950CDADA5}" sibTransId="{7419EA77-A0FA-40E3-A730-DA8CEE67C115}"/>
    <dgm:cxn modelId="{126F3BB7-71F5-4144-BB8C-B8D985DCA37B}" type="presOf" srcId="{7DEE8108-DA9A-438B-A512-79BC56DA69F3}" destId="{F272832F-8A87-46B9-A9B0-FA5D9ED13A52}" srcOrd="0" destOrd="1" presId="urn:microsoft.com/office/officeart/2005/8/layout/radial2"/>
    <dgm:cxn modelId="{2B9876C1-1D34-4F91-839F-F5CF625D49D5}" type="presOf" srcId="{FE813189-1B29-4533-9273-018706B081FA}" destId="{1CEF17B2-3D76-48DF-BDFA-5DC69AC82515}" srcOrd="0" destOrd="7" presId="urn:microsoft.com/office/officeart/2005/8/layout/radial2"/>
    <dgm:cxn modelId="{3FB8C3C5-22E5-41BE-9902-A6BD3D699CAD}" type="presOf" srcId="{3CA0615C-BBBF-4F47-B40C-A8BF679EA4AD}" destId="{1CEF17B2-3D76-48DF-BDFA-5DC69AC82515}" srcOrd="0" destOrd="8" presId="urn:microsoft.com/office/officeart/2005/8/layout/radial2"/>
    <dgm:cxn modelId="{FEFE38D2-9851-4A33-9A5C-8D1E23104DB2}" type="presOf" srcId="{80F687F8-1AA8-42A1-BA0E-0BDDDDB93514}" destId="{C582F759-EE46-4426-89F0-0854D7CBF52E}" srcOrd="0" destOrd="0" presId="urn:microsoft.com/office/officeart/2005/8/layout/radial2"/>
    <dgm:cxn modelId="{42D179D7-E879-421B-9403-CB9AAE292018}" type="presOf" srcId="{557A9086-68F3-4882-A988-56D0D6F0D9DD}" destId="{F272832F-8A87-46B9-A9B0-FA5D9ED13A52}" srcOrd="0" destOrd="2" presId="urn:microsoft.com/office/officeart/2005/8/layout/radial2"/>
    <dgm:cxn modelId="{DBA80DDB-7169-4765-A6DF-4231B0995C51}" srcId="{2A4D72B9-9DC4-4FEB-AD6D-F487C9DF0A9E}" destId="{186C71C7-EC39-45AE-8EBC-BB09BDE8BAAB}" srcOrd="4" destOrd="0" parTransId="{B81FAD77-3D84-4483-BECB-512140C2A7E3}" sibTransId="{59A89254-522D-4B7A-8B59-21410F85F067}"/>
    <dgm:cxn modelId="{6577BCEE-DE84-40AE-A822-D3A9DABD5756}" type="presOf" srcId="{C4BF74D7-EEFA-48BF-A698-E2196313343C}" destId="{1CEF17B2-3D76-48DF-BDFA-5DC69AC82515}" srcOrd="0" destOrd="3" presId="urn:microsoft.com/office/officeart/2005/8/layout/radial2"/>
    <dgm:cxn modelId="{516113EF-41A6-4B62-905E-D7FC590797B3}" srcId="{2A4D72B9-9DC4-4FEB-AD6D-F487C9DF0A9E}" destId="{3CA0615C-BBBF-4F47-B40C-A8BF679EA4AD}" srcOrd="8" destOrd="0" parTransId="{55671404-06E0-4B13-9AC0-D2B7C4137A67}" sibTransId="{5893CB72-49F3-40B4-B896-352412989A9B}"/>
    <dgm:cxn modelId="{D2B5AEF4-F782-4EE5-B8F0-4DA0BCB48A41}" type="presOf" srcId="{3E09FD47-9872-4616-A926-3B4EA447EF62}" destId="{1CEF17B2-3D76-48DF-BDFA-5DC69AC82515}" srcOrd="0" destOrd="1" presId="urn:microsoft.com/office/officeart/2005/8/layout/radial2"/>
    <dgm:cxn modelId="{397E8DF5-63A7-4D91-A6AC-B53DE52A7250}" type="presOf" srcId="{2A4D72B9-9DC4-4FEB-AD6D-F487C9DF0A9E}" destId="{05AD3ECD-1080-463C-A3E4-A78D9ACAFADA}" srcOrd="0" destOrd="0" presId="urn:microsoft.com/office/officeart/2005/8/layout/radial2"/>
    <dgm:cxn modelId="{B042AAFC-5637-4E74-8D93-07766D1197A5}" type="presOf" srcId="{1A7E5C82-CD35-47B9-8435-D5564ECBEBB6}" destId="{821116C7-AACB-4355-8A22-E73C2A8449F0}" srcOrd="0" destOrd="0" presId="urn:microsoft.com/office/officeart/2005/8/layout/radial2"/>
    <dgm:cxn modelId="{4459E9C7-A12F-4098-B516-0A44CE93122D}" type="presParOf" srcId="{C582F759-EE46-4426-89F0-0854D7CBF52E}" destId="{C97F37AC-DAED-435B-8C3F-6B3543D425BB}" srcOrd="0" destOrd="0" presId="urn:microsoft.com/office/officeart/2005/8/layout/radial2"/>
    <dgm:cxn modelId="{8206D52D-97D8-47B5-A50B-041FE3EDFC29}" type="presParOf" srcId="{C97F37AC-DAED-435B-8C3F-6B3543D425BB}" destId="{97EAB8A3-1957-45C0-B0F8-4FCE078ABDCE}" srcOrd="0" destOrd="0" presId="urn:microsoft.com/office/officeart/2005/8/layout/radial2"/>
    <dgm:cxn modelId="{DC449814-7B92-4E67-821F-80B90436FA72}" type="presParOf" srcId="{97EAB8A3-1957-45C0-B0F8-4FCE078ABDCE}" destId="{91CB705D-B85A-48F8-BE63-4E47A78001DB}" srcOrd="0" destOrd="0" presId="urn:microsoft.com/office/officeart/2005/8/layout/radial2"/>
    <dgm:cxn modelId="{6A0F2F7F-69DD-4003-AD5C-D71B4890A324}" type="presParOf" srcId="{97EAB8A3-1957-45C0-B0F8-4FCE078ABDCE}" destId="{3B12C302-74B2-480A-A766-CB55849C7E4F}" srcOrd="1" destOrd="0" presId="urn:microsoft.com/office/officeart/2005/8/layout/radial2"/>
    <dgm:cxn modelId="{81035690-B26A-443E-9CF2-928DEC2B7AE7}" type="presParOf" srcId="{C97F37AC-DAED-435B-8C3F-6B3543D425BB}" destId="{B27791C1-10BF-4638-9E51-EAF642B6A42C}" srcOrd="1" destOrd="0" presId="urn:microsoft.com/office/officeart/2005/8/layout/radial2"/>
    <dgm:cxn modelId="{D4168C04-6E1A-4E55-9CA7-ED8501C35686}" type="presParOf" srcId="{C97F37AC-DAED-435B-8C3F-6B3543D425BB}" destId="{28456FE9-B991-4EF8-8E17-6F0B38A9A973}" srcOrd="2" destOrd="0" presId="urn:microsoft.com/office/officeart/2005/8/layout/radial2"/>
    <dgm:cxn modelId="{92F88D79-06C6-48EC-A663-15B4ABF67148}" type="presParOf" srcId="{28456FE9-B991-4EF8-8E17-6F0B38A9A973}" destId="{866448AA-5204-4EA5-AEBE-379B9AA2DE4A}" srcOrd="0" destOrd="0" presId="urn:microsoft.com/office/officeart/2005/8/layout/radial2"/>
    <dgm:cxn modelId="{469936E6-1816-461C-8383-C937506FD43C}" type="presParOf" srcId="{28456FE9-B991-4EF8-8E17-6F0B38A9A973}" destId="{F272832F-8A87-46B9-A9B0-FA5D9ED13A52}" srcOrd="1" destOrd="0" presId="urn:microsoft.com/office/officeart/2005/8/layout/radial2"/>
    <dgm:cxn modelId="{47BEF0A2-CB8E-4AAC-8C1E-B3398EB5F28A}" type="presParOf" srcId="{C97F37AC-DAED-435B-8C3F-6B3543D425BB}" destId="{7D131955-A1F6-4640-88AC-103F5B8A835D}" srcOrd="3" destOrd="0" presId="urn:microsoft.com/office/officeart/2005/8/layout/radial2"/>
    <dgm:cxn modelId="{90A1778B-E7C1-435C-9B2A-2AACF632A4C9}" type="presParOf" srcId="{C97F37AC-DAED-435B-8C3F-6B3543D425BB}" destId="{38B5F4D2-A887-40E4-A418-D2A8DDA96795}" srcOrd="4" destOrd="0" presId="urn:microsoft.com/office/officeart/2005/8/layout/radial2"/>
    <dgm:cxn modelId="{838BB046-0905-4899-ABC9-F47BD2926459}" type="presParOf" srcId="{38B5F4D2-A887-40E4-A418-D2A8DDA96795}" destId="{71B22495-36EF-463E-BDB3-B8AE9E6F5D1B}" srcOrd="0" destOrd="0" presId="urn:microsoft.com/office/officeart/2005/8/layout/radial2"/>
    <dgm:cxn modelId="{FCA3034D-06AD-4163-A8ED-7798F3B3A217}" type="presParOf" srcId="{38B5F4D2-A887-40E4-A418-D2A8DDA96795}" destId="{821116C7-AACB-4355-8A22-E73C2A8449F0}" srcOrd="1" destOrd="0" presId="urn:microsoft.com/office/officeart/2005/8/layout/radial2"/>
    <dgm:cxn modelId="{594D2B66-4635-4A09-B1CE-E869546506E1}" type="presParOf" srcId="{C97F37AC-DAED-435B-8C3F-6B3543D425BB}" destId="{92FE7E0D-9F78-44B6-B067-53499DDD10D9}" srcOrd="5" destOrd="0" presId="urn:microsoft.com/office/officeart/2005/8/layout/radial2"/>
    <dgm:cxn modelId="{0E85877A-AD05-474E-8308-A5AD032E57FB}" type="presParOf" srcId="{C97F37AC-DAED-435B-8C3F-6B3543D425BB}" destId="{B8496550-7660-4314-A05C-CFF03ED06C90}" srcOrd="6" destOrd="0" presId="urn:microsoft.com/office/officeart/2005/8/layout/radial2"/>
    <dgm:cxn modelId="{D1DC8262-4926-4D42-8849-A4BF1479D089}" type="presParOf" srcId="{B8496550-7660-4314-A05C-CFF03ED06C90}" destId="{05AD3ECD-1080-463C-A3E4-A78D9ACAFADA}" srcOrd="0" destOrd="0" presId="urn:microsoft.com/office/officeart/2005/8/layout/radial2"/>
    <dgm:cxn modelId="{03AD4FC7-580A-4F2B-B9C1-D2C54F56A37A}" type="presParOf" srcId="{B8496550-7660-4314-A05C-CFF03ED06C90}" destId="{1CEF17B2-3D76-48DF-BDFA-5DC69AC82515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F80C7B-4627-4FA3-9146-4D5E1EBDF0FA}" type="doc">
      <dgm:prSet loTypeId="urn:microsoft.com/office/officeart/2005/8/layout/hProcess9" loCatId="process" qsTypeId="urn:microsoft.com/office/officeart/2005/8/quickstyle/simple2" qsCatId="simple" csTypeId="urn:microsoft.com/office/officeart/2005/8/colors/accent1_2" csCatId="accent1" phldr="1"/>
      <dgm:spPr/>
    </dgm:pt>
    <dgm:pt modelId="{6CAEBD06-764D-4D8B-8F92-B43BFA864CA1}">
      <dgm:prSet phldrT="[Text]" phldr="0" custT="1"/>
      <dgm:spPr/>
      <dgm:t>
        <a:bodyPr/>
        <a:lstStyle/>
        <a:p>
          <a:r>
            <a:rPr lang="sv-SE" sz="1400">
              <a:latin typeface="Calibri"/>
              <a:ea typeface="Calibri"/>
              <a:cs typeface="Calibri"/>
            </a:rPr>
            <a:t>Fastighets-ägare</a:t>
          </a:r>
          <a:endParaRPr lang="sv-SE" sz="1400"/>
        </a:p>
      </dgm:t>
    </dgm:pt>
    <dgm:pt modelId="{C411065A-8112-43EB-A430-CC82CCD9E37A}" type="parTrans" cxnId="{BC6D06CB-1228-4932-8F6F-7E5744AAB838}">
      <dgm:prSet/>
      <dgm:spPr/>
    </dgm:pt>
    <dgm:pt modelId="{6A95CC26-5F39-46FA-B34E-0AF37D6F073C}" type="sibTrans" cxnId="{BC6D06CB-1228-4932-8F6F-7E5744AAB838}">
      <dgm:prSet/>
      <dgm:spPr/>
    </dgm:pt>
    <dgm:pt modelId="{7A90E91B-4125-41E9-85D9-F8F08DADC860}">
      <dgm:prSet phldrT="[Text]" phldr="0" custT="1"/>
      <dgm:spPr/>
      <dgm:t>
        <a:bodyPr/>
        <a:lstStyle/>
        <a:p>
          <a:r>
            <a:rPr lang="sv-SE" sz="1400">
              <a:latin typeface="Calibri"/>
              <a:ea typeface="Calibri"/>
              <a:cs typeface="Calibri"/>
            </a:rPr>
            <a:t>Psykiatrin</a:t>
          </a:r>
        </a:p>
      </dgm:t>
    </dgm:pt>
    <dgm:pt modelId="{146C75A7-19DC-4AA9-A4CD-25E32F33EED2}" type="parTrans" cxnId="{8E990D52-29EE-4970-B729-D1E8879420DD}">
      <dgm:prSet/>
      <dgm:spPr/>
    </dgm:pt>
    <dgm:pt modelId="{CB551939-440C-404B-AF9A-5DB86BE419EE}" type="sibTrans" cxnId="{8E990D52-29EE-4970-B729-D1E8879420DD}">
      <dgm:prSet/>
      <dgm:spPr/>
    </dgm:pt>
    <dgm:pt modelId="{2755B479-2E60-4D0D-9E78-A30A3E2DE3D4}">
      <dgm:prSet phldrT="[Text]" phldr="0" custT="1"/>
      <dgm:spPr/>
      <dgm:t>
        <a:bodyPr/>
        <a:lstStyle/>
        <a:p>
          <a:pPr rtl="0"/>
          <a:r>
            <a:rPr lang="sv-SE" sz="1200">
              <a:latin typeface="Calibri"/>
              <a:ea typeface="Calibri"/>
              <a:cs typeface="Calibri"/>
            </a:rPr>
            <a:t>Sysselsättning och mötesplats</a:t>
          </a:r>
        </a:p>
      </dgm:t>
    </dgm:pt>
    <dgm:pt modelId="{1840CD5A-4B78-4619-993B-3C14574C25F7}" type="parTrans" cxnId="{6B48112D-8679-4042-91A5-F90F7E1B166A}">
      <dgm:prSet/>
      <dgm:spPr/>
    </dgm:pt>
    <dgm:pt modelId="{77BF295E-8965-4237-9CBE-BD2EAD74B89B}" type="sibTrans" cxnId="{6B48112D-8679-4042-91A5-F90F7E1B166A}">
      <dgm:prSet/>
      <dgm:spPr/>
    </dgm:pt>
    <dgm:pt modelId="{14B718BB-4628-4187-9D7F-A5EA26B2D5CE}">
      <dgm:prSet phldr="0" custT="1"/>
      <dgm:spPr/>
      <dgm:t>
        <a:bodyPr/>
        <a:lstStyle/>
        <a:p>
          <a:pPr rtl="0"/>
          <a:r>
            <a:rPr lang="sv-SE" sz="1200">
              <a:latin typeface="Calibri"/>
              <a:ea typeface="Calibri"/>
              <a:cs typeface="Calibri"/>
            </a:rPr>
            <a:t> Fortsatt utveckling av samverkan</a:t>
          </a:r>
        </a:p>
      </dgm:t>
    </dgm:pt>
    <dgm:pt modelId="{35F506CB-6AF7-415C-9BAD-CC5C656AA9E8}" type="parTrans" cxnId="{05101308-5087-4424-B785-A5178260C090}">
      <dgm:prSet/>
      <dgm:spPr/>
    </dgm:pt>
    <dgm:pt modelId="{B962C513-97DB-4E57-9EA3-12BACD42A404}" type="sibTrans" cxnId="{05101308-5087-4424-B785-A5178260C090}">
      <dgm:prSet/>
      <dgm:spPr/>
    </dgm:pt>
    <dgm:pt modelId="{56343ACF-BE04-4C8E-AD14-70CE1B0E7CB3}">
      <dgm:prSet phldr="0" custT="1"/>
      <dgm:spPr/>
      <dgm:t>
        <a:bodyPr/>
        <a:lstStyle/>
        <a:p>
          <a:pPr rtl="0"/>
          <a:r>
            <a:rPr lang="sv-SE" sz="1200">
              <a:latin typeface="Calibri"/>
              <a:ea typeface="Calibri"/>
              <a:cs typeface="Calibri"/>
            </a:rPr>
            <a:t>Klientens delaktighet och inflytande</a:t>
          </a:r>
        </a:p>
      </dgm:t>
    </dgm:pt>
    <dgm:pt modelId="{9C8F7F8C-3BAA-4593-982E-A86BA1CB67E2}" type="parTrans" cxnId="{2E7A1A4C-254B-42BB-9A0F-3A4A30CAD3B0}">
      <dgm:prSet/>
      <dgm:spPr/>
    </dgm:pt>
    <dgm:pt modelId="{BF8A1F1F-E87F-4FDA-B542-756092187F59}" type="sibTrans" cxnId="{2E7A1A4C-254B-42BB-9A0F-3A4A30CAD3B0}">
      <dgm:prSet/>
      <dgm:spPr/>
    </dgm:pt>
    <dgm:pt modelId="{9C007FDB-6AA3-4BA7-B5F2-EE2B0CC1B787}">
      <dgm:prSet phldr="0" custT="1"/>
      <dgm:spPr/>
      <dgm:t>
        <a:bodyPr/>
        <a:lstStyle/>
        <a:p>
          <a:pPr rtl="0"/>
          <a:r>
            <a:rPr lang="sv-SE" sz="1400">
              <a:latin typeface="Calibri"/>
              <a:ea typeface="Calibri"/>
              <a:cs typeface="Calibri"/>
            </a:rPr>
            <a:t>Stadens ansvar som helhet</a:t>
          </a:r>
        </a:p>
      </dgm:t>
    </dgm:pt>
    <dgm:pt modelId="{4EF71B59-E9B4-4798-A2C8-C7C390C76C4A}" type="parTrans" cxnId="{AAB05013-EA98-4E90-B80F-BD6615D85169}">
      <dgm:prSet/>
      <dgm:spPr/>
    </dgm:pt>
    <dgm:pt modelId="{FEF24EC5-E947-4B0C-A8EC-E3C4C2EC3E21}" type="sibTrans" cxnId="{AAB05013-EA98-4E90-B80F-BD6615D85169}">
      <dgm:prSet/>
      <dgm:spPr/>
    </dgm:pt>
    <dgm:pt modelId="{A5BD61D3-AB75-4C59-BA74-775C25B5B2F4}" type="pres">
      <dgm:prSet presAssocID="{F4F80C7B-4627-4FA3-9146-4D5E1EBDF0FA}" presName="CompostProcess" presStyleCnt="0">
        <dgm:presLayoutVars>
          <dgm:dir/>
          <dgm:resizeHandles val="exact"/>
        </dgm:presLayoutVars>
      </dgm:prSet>
      <dgm:spPr/>
    </dgm:pt>
    <dgm:pt modelId="{50D0E0FC-0B58-40D1-8E41-3282CCE90D55}" type="pres">
      <dgm:prSet presAssocID="{F4F80C7B-4627-4FA3-9146-4D5E1EBDF0FA}" presName="arrow" presStyleLbl="bgShp" presStyleIdx="0" presStyleCnt="1"/>
      <dgm:spPr/>
    </dgm:pt>
    <dgm:pt modelId="{8E99B34C-F92F-405B-91AD-AA8398934C82}" type="pres">
      <dgm:prSet presAssocID="{F4F80C7B-4627-4FA3-9146-4D5E1EBDF0FA}" presName="linearProcess" presStyleCnt="0"/>
      <dgm:spPr/>
    </dgm:pt>
    <dgm:pt modelId="{F62B5AEF-CD86-407C-878A-F21F48A65E71}" type="pres">
      <dgm:prSet presAssocID="{9C007FDB-6AA3-4BA7-B5F2-EE2B0CC1B787}" presName="textNode" presStyleLbl="node1" presStyleIdx="0" presStyleCnt="6">
        <dgm:presLayoutVars>
          <dgm:bulletEnabled val="1"/>
        </dgm:presLayoutVars>
      </dgm:prSet>
      <dgm:spPr/>
    </dgm:pt>
    <dgm:pt modelId="{3C44507F-66E6-41A9-9FD8-5E8D0CF072CB}" type="pres">
      <dgm:prSet presAssocID="{FEF24EC5-E947-4B0C-A8EC-E3C4C2EC3E21}" presName="sibTrans" presStyleCnt="0"/>
      <dgm:spPr/>
    </dgm:pt>
    <dgm:pt modelId="{047D078A-BF70-4936-9364-D076951D285E}" type="pres">
      <dgm:prSet presAssocID="{6CAEBD06-764D-4D8B-8F92-B43BFA864CA1}" presName="textNode" presStyleLbl="node1" presStyleIdx="1" presStyleCnt="6">
        <dgm:presLayoutVars>
          <dgm:bulletEnabled val="1"/>
        </dgm:presLayoutVars>
      </dgm:prSet>
      <dgm:spPr/>
    </dgm:pt>
    <dgm:pt modelId="{5E93AB2A-EE9D-4C99-89F3-FB00D8D62BFC}" type="pres">
      <dgm:prSet presAssocID="{6A95CC26-5F39-46FA-B34E-0AF37D6F073C}" presName="sibTrans" presStyleCnt="0"/>
      <dgm:spPr/>
    </dgm:pt>
    <dgm:pt modelId="{4AD473DD-4710-4D8E-8E3A-5E0C59A16044}" type="pres">
      <dgm:prSet presAssocID="{7A90E91B-4125-41E9-85D9-F8F08DADC860}" presName="textNode" presStyleLbl="node1" presStyleIdx="2" presStyleCnt="6">
        <dgm:presLayoutVars>
          <dgm:bulletEnabled val="1"/>
        </dgm:presLayoutVars>
      </dgm:prSet>
      <dgm:spPr/>
    </dgm:pt>
    <dgm:pt modelId="{BE1B4397-580C-4E0C-8432-4B49C3A4C8B9}" type="pres">
      <dgm:prSet presAssocID="{CB551939-440C-404B-AF9A-5DB86BE419EE}" presName="sibTrans" presStyleCnt="0"/>
      <dgm:spPr/>
    </dgm:pt>
    <dgm:pt modelId="{1803860D-C201-433F-BDF9-2C08578D1B37}" type="pres">
      <dgm:prSet presAssocID="{2755B479-2E60-4D0D-9E78-A30A3E2DE3D4}" presName="textNode" presStyleLbl="node1" presStyleIdx="3" presStyleCnt="6">
        <dgm:presLayoutVars>
          <dgm:bulletEnabled val="1"/>
        </dgm:presLayoutVars>
      </dgm:prSet>
      <dgm:spPr/>
    </dgm:pt>
    <dgm:pt modelId="{781149C7-5B78-4E46-8A8F-698CC04BDA7F}" type="pres">
      <dgm:prSet presAssocID="{77BF295E-8965-4237-9CBE-BD2EAD74B89B}" presName="sibTrans" presStyleCnt="0"/>
      <dgm:spPr/>
    </dgm:pt>
    <dgm:pt modelId="{3B4D8207-D877-4C3F-9D08-C0C6CC99A045}" type="pres">
      <dgm:prSet presAssocID="{14B718BB-4628-4187-9D7F-A5EA26B2D5CE}" presName="textNode" presStyleLbl="node1" presStyleIdx="4" presStyleCnt="6">
        <dgm:presLayoutVars>
          <dgm:bulletEnabled val="1"/>
        </dgm:presLayoutVars>
      </dgm:prSet>
      <dgm:spPr/>
    </dgm:pt>
    <dgm:pt modelId="{FFC2AE87-4835-4C1F-8DAD-8B632284441B}" type="pres">
      <dgm:prSet presAssocID="{B962C513-97DB-4E57-9EA3-12BACD42A404}" presName="sibTrans" presStyleCnt="0"/>
      <dgm:spPr/>
    </dgm:pt>
    <dgm:pt modelId="{70C8E504-58FA-43BC-BF79-CE13409F4209}" type="pres">
      <dgm:prSet presAssocID="{56343ACF-BE04-4C8E-AD14-70CE1B0E7CB3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05101308-5087-4424-B785-A5178260C090}" srcId="{F4F80C7B-4627-4FA3-9146-4D5E1EBDF0FA}" destId="{14B718BB-4628-4187-9D7F-A5EA26B2D5CE}" srcOrd="4" destOrd="0" parTransId="{35F506CB-6AF7-415C-9BAD-CC5C656AA9E8}" sibTransId="{B962C513-97DB-4E57-9EA3-12BACD42A404}"/>
    <dgm:cxn modelId="{AAB05013-EA98-4E90-B80F-BD6615D85169}" srcId="{F4F80C7B-4627-4FA3-9146-4D5E1EBDF0FA}" destId="{9C007FDB-6AA3-4BA7-B5F2-EE2B0CC1B787}" srcOrd="0" destOrd="0" parTransId="{4EF71B59-E9B4-4798-A2C8-C7C390C76C4A}" sibTransId="{FEF24EC5-E947-4B0C-A8EC-E3C4C2EC3E21}"/>
    <dgm:cxn modelId="{02AE2B22-52B9-4E56-8FF9-92ECC71ECCE0}" type="presOf" srcId="{7A90E91B-4125-41E9-85D9-F8F08DADC860}" destId="{4AD473DD-4710-4D8E-8E3A-5E0C59A16044}" srcOrd="0" destOrd="0" presId="urn:microsoft.com/office/officeart/2005/8/layout/hProcess9"/>
    <dgm:cxn modelId="{6B48112D-8679-4042-91A5-F90F7E1B166A}" srcId="{F4F80C7B-4627-4FA3-9146-4D5E1EBDF0FA}" destId="{2755B479-2E60-4D0D-9E78-A30A3E2DE3D4}" srcOrd="3" destOrd="0" parTransId="{1840CD5A-4B78-4619-993B-3C14574C25F7}" sibTransId="{77BF295E-8965-4237-9CBE-BD2EAD74B89B}"/>
    <dgm:cxn modelId="{FAE8362E-D17B-412F-B2F9-0148262A0B7E}" type="presOf" srcId="{14B718BB-4628-4187-9D7F-A5EA26B2D5CE}" destId="{3B4D8207-D877-4C3F-9D08-C0C6CC99A045}" srcOrd="0" destOrd="0" presId="urn:microsoft.com/office/officeart/2005/8/layout/hProcess9"/>
    <dgm:cxn modelId="{2E7A1A4C-254B-42BB-9A0F-3A4A30CAD3B0}" srcId="{F4F80C7B-4627-4FA3-9146-4D5E1EBDF0FA}" destId="{56343ACF-BE04-4C8E-AD14-70CE1B0E7CB3}" srcOrd="5" destOrd="0" parTransId="{9C8F7F8C-3BAA-4593-982E-A86BA1CB67E2}" sibTransId="{BF8A1F1F-E87F-4FDA-B542-756092187F59}"/>
    <dgm:cxn modelId="{B4545D4C-A96B-44A5-A0F7-1841032FB26C}" type="presOf" srcId="{F4F80C7B-4627-4FA3-9146-4D5E1EBDF0FA}" destId="{A5BD61D3-AB75-4C59-BA74-775C25B5B2F4}" srcOrd="0" destOrd="0" presId="urn:microsoft.com/office/officeart/2005/8/layout/hProcess9"/>
    <dgm:cxn modelId="{70DC0D4F-F367-41F7-A0A1-C5E897FE5A1D}" type="presOf" srcId="{6CAEBD06-764D-4D8B-8F92-B43BFA864CA1}" destId="{047D078A-BF70-4936-9364-D076951D285E}" srcOrd="0" destOrd="0" presId="urn:microsoft.com/office/officeart/2005/8/layout/hProcess9"/>
    <dgm:cxn modelId="{8E990D52-29EE-4970-B729-D1E8879420DD}" srcId="{F4F80C7B-4627-4FA3-9146-4D5E1EBDF0FA}" destId="{7A90E91B-4125-41E9-85D9-F8F08DADC860}" srcOrd="2" destOrd="0" parTransId="{146C75A7-19DC-4AA9-A4CD-25E32F33EED2}" sibTransId="{CB551939-440C-404B-AF9A-5DB86BE419EE}"/>
    <dgm:cxn modelId="{A5D5229A-B504-4C66-8BA7-2347BD90F0C8}" type="presOf" srcId="{2755B479-2E60-4D0D-9E78-A30A3E2DE3D4}" destId="{1803860D-C201-433F-BDF9-2C08578D1B37}" srcOrd="0" destOrd="0" presId="urn:microsoft.com/office/officeart/2005/8/layout/hProcess9"/>
    <dgm:cxn modelId="{BC6D06CB-1228-4932-8F6F-7E5744AAB838}" srcId="{F4F80C7B-4627-4FA3-9146-4D5E1EBDF0FA}" destId="{6CAEBD06-764D-4D8B-8F92-B43BFA864CA1}" srcOrd="1" destOrd="0" parTransId="{C411065A-8112-43EB-A430-CC82CCD9E37A}" sibTransId="{6A95CC26-5F39-46FA-B34E-0AF37D6F073C}"/>
    <dgm:cxn modelId="{98690CEF-43D5-4673-B4A5-880867AA205B}" type="presOf" srcId="{56343ACF-BE04-4C8E-AD14-70CE1B0E7CB3}" destId="{70C8E504-58FA-43BC-BF79-CE13409F4209}" srcOrd="0" destOrd="0" presId="urn:microsoft.com/office/officeart/2005/8/layout/hProcess9"/>
    <dgm:cxn modelId="{B6F043F2-3282-4021-BECB-6F86EC0B2D86}" type="presOf" srcId="{9C007FDB-6AA3-4BA7-B5F2-EE2B0CC1B787}" destId="{F62B5AEF-CD86-407C-878A-F21F48A65E71}" srcOrd="0" destOrd="0" presId="urn:microsoft.com/office/officeart/2005/8/layout/hProcess9"/>
    <dgm:cxn modelId="{8D715208-D92D-4A2C-AE23-FD9A179B2910}" type="presParOf" srcId="{A5BD61D3-AB75-4C59-BA74-775C25B5B2F4}" destId="{50D0E0FC-0B58-40D1-8E41-3282CCE90D55}" srcOrd="0" destOrd="0" presId="urn:microsoft.com/office/officeart/2005/8/layout/hProcess9"/>
    <dgm:cxn modelId="{261A2B5A-192F-4454-8887-43B47C6A5B3C}" type="presParOf" srcId="{A5BD61D3-AB75-4C59-BA74-775C25B5B2F4}" destId="{8E99B34C-F92F-405B-91AD-AA8398934C82}" srcOrd="1" destOrd="0" presId="urn:microsoft.com/office/officeart/2005/8/layout/hProcess9"/>
    <dgm:cxn modelId="{A4AFB2C4-9687-4153-BEC6-BF6738ACDE34}" type="presParOf" srcId="{8E99B34C-F92F-405B-91AD-AA8398934C82}" destId="{F62B5AEF-CD86-407C-878A-F21F48A65E71}" srcOrd="0" destOrd="0" presId="urn:microsoft.com/office/officeart/2005/8/layout/hProcess9"/>
    <dgm:cxn modelId="{4008AB62-BAE2-41BF-A3E9-A289D0E297E0}" type="presParOf" srcId="{8E99B34C-F92F-405B-91AD-AA8398934C82}" destId="{3C44507F-66E6-41A9-9FD8-5E8D0CF072CB}" srcOrd="1" destOrd="0" presId="urn:microsoft.com/office/officeart/2005/8/layout/hProcess9"/>
    <dgm:cxn modelId="{6EE00A7F-1929-478C-AAC8-D0844844C4BC}" type="presParOf" srcId="{8E99B34C-F92F-405B-91AD-AA8398934C82}" destId="{047D078A-BF70-4936-9364-D076951D285E}" srcOrd="2" destOrd="0" presId="urn:microsoft.com/office/officeart/2005/8/layout/hProcess9"/>
    <dgm:cxn modelId="{82E66457-A9B2-4019-9F93-8382B1846ACE}" type="presParOf" srcId="{8E99B34C-F92F-405B-91AD-AA8398934C82}" destId="{5E93AB2A-EE9D-4C99-89F3-FB00D8D62BFC}" srcOrd="3" destOrd="0" presId="urn:microsoft.com/office/officeart/2005/8/layout/hProcess9"/>
    <dgm:cxn modelId="{77F53550-BA77-4FC7-9AC3-A2962A9AB08E}" type="presParOf" srcId="{8E99B34C-F92F-405B-91AD-AA8398934C82}" destId="{4AD473DD-4710-4D8E-8E3A-5E0C59A16044}" srcOrd="4" destOrd="0" presId="urn:microsoft.com/office/officeart/2005/8/layout/hProcess9"/>
    <dgm:cxn modelId="{10BDD42E-BFCA-41B9-803A-AA54E76E3880}" type="presParOf" srcId="{8E99B34C-F92F-405B-91AD-AA8398934C82}" destId="{BE1B4397-580C-4E0C-8432-4B49C3A4C8B9}" srcOrd="5" destOrd="0" presId="urn:microsoft.com/office/officeart/2005/8/layout/hProcess9"/>
    <dgm:cxn modelId="{BC6E05B0-872A-45E0-9D53-9CBBF19E3B77}" type="presParOf" srcId="{8E99B34C-F92F-405B-91AD-AA8398934C82}" destId="{1803860D-C201-433F-BDF9-2C08578D1B37}" srcOrd="6" destOrd="0" presId="urn:microsoft.com/office/officeart/2005/8/layout/hProcess9"/>
    <dgm:cxn modelId="{3BE868C2-6F3E-4D03-9727-8295965C82B5}" type="presParOf" srcId="{8E99B34C-F92F-405B-91AD-AA8398934C82}" destId="{781149C7-5B78-4E46-8A8F-698CC04BDA7F}" srcOrd="7" destOrd="0" presId="urn:microsoft.com/office/officeart/2005/8/layout/hProcess9"/>
    <dgm:cxn modelId="{61BD8DD7-D9E6-4049-BF56-6662B6180DC9}" type="presParOf" srcId="{8E99B34C-F92F-405B-91AD-AA8398934C82}" destId="{3B4D8207-D877-4C3F-9D08-C0C6CC99A045}" srcOrd="8" destOrd="0" presId="urn:microsoft.com/office/officeart/2005/8/layout/hProcess9"/>
    <dgm:cxn modelId="{C56BC6FD-9D2B-42E1-8420-F4A431815A78}" type="presParOf" srcId="{8E99B34C-F92F-405B-91AD-AA8398934C82}" destId="{FFC2AE87-4835-4C1F-8DAD-8B632284441B}" srcOrd="9" destOrd="0" presId="urn:microsoft.com/office/officeart/2005/8/layout/hProcess9"/>
    <dgm:cxn modelId="{6AB34181-2F67-4937-B6CC-0FFD7072A62C}" type="presParOf" srcId="{8E99B34C-F92F-405B-91AD-AA8398934C82}" destId="{70C8E504-58FA-43BC-BF79-CE13409F4209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47594-1126-4FB6-80E2-5D1625498663}">
      <dsp:nvSpPr>
        <dsp:cNvPr id="0" name=""/>
        <dsp:cNvSpPr/>
      </dsp:nvSpPr>
      <dsp:spPr>
        <a:xfrm>
          <a:off x="1450556" y="502514"/>
          <a:ext cx="1410117" cy="464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>
              <a:solidFill>
                <a:schemeClr val="bg1"/>
              </a:solidFill>
            </a:rPr>
            <a:t>Parallella processer</a:t>
          </a:r>
        </a:p>
      </dsp:txBody>
      <dsp:txXfrm>
        <a:off x="1450556" y="502514"/>
        <a:ext cx="1410117" cy="464697"/>
      </dsp:txXfrm>
    </dsp:sp>
    <dsp:sp modelId="{3A97F5D0-6B30-405F-8AF7-13B955F335B2}">
      <dsp:nvSpPr>
        <dsp:cNvPr id="0" name=""/>
        <dsp:cNvSpPr/>
      </dsp:nvSpPr>
      <dsp:spPr>
        <a:xfrm>
          <a:off x="1450556" y="1482401"/>
          <a:ext cx="1410117" cy="870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100" kern="1200">
              <a:solidFill>
                <a:schemeClr val="bg1"/>
              </a:solidFill>
            </a:rPr>
            <a:t>I </a:t>
          </a:r>
          <a:r>
            <a:rPr lang="sv-SE" sz="2100" kern="1200">
              <a:solidFill>
                <a:schemeClr val="bg1"/>
              </a:solidFill>
              <a:latin typeface="Calibri Light"/>
            </a:rPr>
            <a:t>utveckling</a:t>
          </a:r>
          <a:endParaRPr lang="sv-SE" sz="2100" kern="1200">
            <a:solidFill>
              <a:schemeClr val="bg1"/>
            </a:solidFill>
          </a:endParaRPr>
        </a:p>
      </dsp:txBody>
      <dsp:txXfrm>
        <a:off x="1450556" y="1482401"/>
        <a:ext cx="1410117" cy="870617"/>
      </dsp:txXfrm>
    </dsp:sp>
    <dsp:sp modelId="{33828BB9-3CE5-4368-B72E-A5E971BED8AC}">
      <dsp:nvSpPr>
        <dsp:cNvPr id="0" name=""/>
        <dsp:cNvSpPr/>
      </dsp:nvSpPr>
      <dsp:spPr>
        <a:xfrm>
          <a:off x="1448953" y="361182"/>
          <a:ext cx="112168" cy="1121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F3D312-BB9A-4380-9055-0C9564686A15}">
      <dsp:nvSpPr>
        <dsp:cNvPr id="0" name=""/>
        <dsp:cNvSpPr/>
      </dsp:nvSpPr>
      <dsp:spPr>
        <a:xfrm>
          <a:off x="1527471" y="204146"/>
          <a:ext cx="112168" cy="1121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048F6F-D757-4A51-BB47-5D0AE4B69E20}">
      <dsp:nvSpPr>
        <dsp:cNvPr id="0" name=""/>
        <dsp:cNvSpPr/>
      </dsp:nvSpPr>
      <dsp:spPr>
        <a:xfrm>
          <a:off x="1715914" y="235553"/>
          <a:ext cx="176264" cy="1762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499B0E-6F97-424D-85FF-802BF12CB0FC}">
      <dsp:nvSpPr>
        <dsp:cNvPr id="0" name=""/>
        <dsp:cNvSpPr/>
      </dsp:nvSpPr>
      <dsp:spPr>
        <a:xfrm>
          <a:off x="1872950" y="62814"/>
          <a:ext cx="112168" cy="1121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1E3E53-ADE5-44E5-8E7A-57CF00AF7AD8}">
      <dsp:nvSpPr>
        <dsp:cNvPr id="0" name=""/>
        <dsp:cNvSpPr/>
      </dsp:nvSpPr>
      <dsp:spPr>
        <a:xfrm>
          <a:off x="2077097" y="0"/>
          <a:ext cx="112168" cy="1121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0BC795-4745-4A33-A0C5-DF2C0F3639FD}">
      <dsp:nvSpPr>
        <dsp:cNvPr id="0" name=""/>
        <dsp:cNvSpPr/>
      </dsp:nvSpPr>
      <dsp:spPr>
        <a:xfrm>
          <a:off x="2328354" y="109925"/>
          <a:ext cx="112168" cy="1121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93AD22-F1C7-42A6-87D8-846BE072B426}">
      <dsp:nvSpPr>
        <dsp:cNvPr id="0" name=""/>
        <dsp:cNvSpPr/>
      </dsp:nvSpPr>
      <dsp:spPr>
        <a:xfrm>
          <a:off x="2485390" y="188442"/>
          <a:ext cx="176264" cy="1762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18C41C-0D4E-4383-A3D5-0A18B1013C62}">
      <dsp:nvSpPr>
        <dsp:cNvPr id="0" name=""/>
        <dsp:cNvSpPr/>
      </dsp:nvSpPr>
      <dsp:spPr>
        <a:xfrm>
          <a:off x="2705240" y="361182"/>
          <a:ext cx="112168" cy="1121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6BC56C-B588-46F4-B71F-8F19464EBE86}">
      <dsp:nvSpPr>
        <dsp:cNvPr id="0" name=""/>
        <dsp:cNvSpPr/>
      </dsp:nvSpPr>
      <dsp:spPr>
        <a:xfrm>
          <a:off x="2799461" y="533921"/>
          <a:ext cx="112168" cy="1121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0C2972-76C3-424F-8765-C11C28C7B28D}">
      <dsp:nvSpPr>
        <dsp:cNvPr id="0" name=""/>
        <dsp:cNvSpPr/>
      </dsp:nvSpPr>
      <dsp:spPr>
        <a:xfrm>
          <a:off x="1982875" y="204146"/>
          <a:ext cx="288433" cy="2884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30648E-E4B0-44A7-91FA-C719B259ADA7}">
      <dsp:nvSpPr>
        <dsp:cNvPr id="0" name=""/>
        <dsp:cNvSpPr/>
      </dsp:nvSpPr>
      <dsp:spPr>
        <a:xfrm>
          <a:off x="1370436" y="800882"/>
          <a:ext cx="112168" cy="1121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32EA10-131A-434C-AE20-37040A47269D}">
      <dsp:nvSpPr>
        <dsp:cNvPr id="0" name=""/>
        <dsp:cNvSpPr/>
      </dsp:nvSpPr>
      <dsp:spPr>
        <a:xfrm>
          <a:off x="1464657" y="942214"/>
          <a:ext cx="176264" cy="1762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C03D34-455E-4C48-B957-B8ADE6CA59A4}">
      <dsp:nvSpPr>
        <dsp:cNvPr id="0" name=""/>
        <dsp:cNvSpPr/>
      </dsp:nvSpPr>
      <dsp:spPr>
        <a:xfrm>
          <a:off x="1700211" y="1067843"/>
          <a:ext cx="256384" cy="2563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EAC692-48D5-4EDB-8AF2-B83CCCAF4FB2}">
      <dsp:nvSpPr>
        <dsp:cNvPr id="0" name=""/>
        <dsp:cNvSpPr/>
      </dsp:nvSpPr>
      <dsp:spPr>
        <a:xfrm>
          <a:off x="2029986" y="1271989"/>
          <a:ext cx="112168" cy="1121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87999C-AD1C-4A49-AE0B-D86B4DFFD1FD}">
      <dsp:nvSpPr>
        <dsp:cNvPr id="0" name=""/>
        <dsp:cNvSpPr/>
      </dsp:nvSpPr>
      <dsp:spPr>
        <a:xfrm>
          <a:off x="2092800" y="1067843"/>
          <a:ext cx="176264" cy="1762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D50D01-23F2-496A-B2D6-CDCE477F13AD}">
      <dsp:nvSpPr>
        <dsp:cNvPr id="0" name=""/>
        <dsp:cNvSpPr/>
      </dsp:nvSpPr>
      <dsp:spPr>
        <a:xfrm>
          <a:off x="2249836" y="1287693"/>
          <a:ext cx="112168" cy="1121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879066-4467-4399-9B39-2A25333CBCE0}">
      <dsp:nvSpPr>
        <dsp:cNvPr id="0" name=""/>
        <dsp:cNvSpPr/>
      </dsp:nvSpPr>
      <dsp:spPr>
        <a:xfrm>
          <a:off x="2391168" y="1036436"/>
          <a:ext cx="256384" cy="2563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82C3BC-4354-4F00-8A11-EFB7CC522578}">
      <dsp:nvSpPr>
        <dsp:cNvPr id="0" name=""/>
        <dsp:cNvSpPr/>
      </dsp:nvSpPr>
      <dsp:spPr>
        <a:xfrm>
          <a:off x="2736647" y="973621"/>
          <a:ext cx="176264" cy="1762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C43CC2-4BD8-4564-ADAE-961E3A700C4C}">
      <dsp:nvSpPr>
        <dsp:cNvPr id="0" name=""/>
        <dsp:cNvSpPr/>
      </dsp:nvSpPr>
      <dsp:spPr>
        <a:xfrm>
          <a:off x="2912911" y="235292"/>
          <a:ext cx="517664" cy="988277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7F2641-47E7-412C-822D-E36C5D514818}">
      <dsp:nvSpPr>
        <dsp:cNvPr id="0" name=""/>
        <dsp:cNvSpPr/>
      </dsp:nvSpPr>
      <dsp:spPr>
        <a:xfrm>
          <a:off x="3336455" y="235292"/>
          <a:ext cx="517664" cy="988277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CDC951-C1DA-4925-887D-784D2030D13F}">
      <dsp:nvSpPr>
        <dsp:cNvPr id="0" name=""/>
        <dsp:cNvSpPr/>
      </dsp:nvSpPr>
      <dsp:spPr>
        <a:xfrm>
          <a:off x="3960005" y="165181"/>
          <a:ext cx="1200039" cy="12000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/>
            <a:t>Bostad först</a:t>
          </a:r>
        </a:p>
      </dsp:txBody>
      <dsp:txXfrm>
        <a:off x="4135747" y="340923"/>
        <a:ext cx="848555" cy="848555"/>
      </dsp:txXfrm>
    </dsp:sp>
    <dsp:sp modelId="{CFC06BE9-1402-4826-B766-AA6556ED4EDA}">
      <dsp:nvSpPr>
        <dsp:cNvPr id="0" name=""/>
        <dsp:cNvSpPr/>
      </dsp:nvSpPr>
      <dsp:spPr>
        <a:xfrm>
          <a:off x="3854119" y="1482401"/>
          <a:ext cx="1411811" cy="870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100" kern="1200">
              <a:solidFill>
                <a:schemeClr val="bg1"/>
              </a:solidFill>
            </a:rPr>
            <a:t>Gemensamt ansvar</a:t>
          </a:r>
        </a:p>
      </dsp:txBody>
      <dsp:txXfrm>
        <a:off x="3854119" y="1482401"/>
        <a:ext cx="1411811" cy="8706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FE7E0D-9F78-44B6-B067-53499DDD10D9}">
      <dsp:nvSpPr>
        <dsp:cNvPr id="0" name=""/>
        <dsp:cNvSpPr/>
      </dsp:nvSpPr>
      <dsp:spPr>
        <a:xfrm rot="2533507">
          <a:off x="2624146" y="3056515"/>
          <a:ext cx="666164" cy="52470"/>
        </a:xfrm>
        <a:custGeom>
          <a:avLst/>
          <a:gdLst/>
          <a:ahLst/>
          <a:cxnLst/>
          <a:rect l="0" t="0" r="0" b="0"/>
          <a:pathLst>
            <a:path>
              <a:moveTo>
                <a:pt x="0" y="26235"/>
              </a:moveTo>
              <a:lnTo>
                <a:pt x="666164" y="262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131955-A1F6-4640-88AC-103F5B8A835D}">
      <dsp:nvSpPr>
        <dsp:cNvPr id="0" name=""/>
        <dsp:cNvSpPr/>
      </dsp:nvSpPr>
      <dsp:spPr>
        <a:xfrm>
          <a:off x="2710578" y="2138714"/>
          <a:ext cx="750641" cy="52470"/>
        </a:xfrm>
        <a:custGeom>
          <a:avLst/>
          <a:gdLst/>
          <a:ahLst/>
          <a:cxnLst/>
          <a:rect l="0" t="0" r="0" b="0"/>
          <a:pathLst>
            <a:path>
              <a:moveTo>
                <a:pt x="0" y="26235"/>
              </a:moveTo>
              <a:lnTo>
                <a:pt x="750641" y="262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7791C1-10BF-4638-9E51-EAF642B6A42C}">
      <dsp:nvSpPr>
        <dsp:cNvPr id="0" name=""/>
        <dsp:cNvSpPr/>
      </dsp:nvSpPr>
      <dsp:spPr>
        <a:xfrm rot="19066493">
          <a:off x="2624146" y="1220913"/>
          <a:ext cx="666164" cy="52470"/>
        </a:xfrm>
        <a:custGeom>
          <a:avLst/>
          <a:gdLst/>
          <a:ahLst/>
          <a:cxnLst/>
          <a:rect l="0" t="0" r="0" b="0"/>
          <a:pathLst>
            <a:path>
              <a:moveTo>
                <a:pt x="0" y="26235"/>
              </a:moveTo>
              <a:lnTo>
                <a:pt x="666164" y="262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12C302-74B2-480A-A766-CB55849C7E4F}">
      <dsp:nvSpPr>
        <dsp:cNvPr id="0" name=""/>
        <dsp:cNvSpPr/>
      </dsp:nvSpPr>
      <dsp:spPr>
        <a:xfrm>
          <a:off x="853567" y="1072591"/>
          <a:ext cx="2184717" cy="2184717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6448AA-5204-4EA5-AEBE-379B9AA2DE4A}">
      <dsp:nvSpPr>
        <dsp:cNvPr id="0" name=""/>
        <dsp:cNvSpPr/>
      </dsp:nvSpPr>
      <dsp:spPr>
        <a:xfrm>
          <a:off x="3045198" y="829"/>
          <a:ext cx="1223021" cy="12230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/>
            <a:t>Politik</a:t>
          </a:r>
        </a:p>
      </dsp:txBody>
      <dsp:txXfrm>
        <a:off x="3224305" y="179936"/>
        <a:ext cx="864807" cy="864807"/>
      </dsp:txXfrm>
    </dsp:sp>
    <dsp:sp modelId="{F272832F-8A87-46B9-A9B0-FA5D9ED13A52}">
      <dsp:nvSpPr>
        <dsp:cNvPr id="0" name=""/>
        <dsp:cNvSpPr/>
      </dsp:nvSpPr>
      <dsp:spPr>
        <a:xfrm>
          <a:off x="4390522" y="829"/>
          <a:ext cx="1834532" cy="1223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100" kern="1200">
              <a:solidFill>
                <a:schemeClr val="bg1"/>
              </a:solidFill>
              <a:latin typeface="Calibri Light"/>
            </a:rPr>
            <a:t> </a:t>
          </a:r>
          <a:r>
            <a:rPr lang="sv-SE" sz="1100" kern="1200">
              <a:solidFill>
                <a:schemeClr val="bg1"/>
              </a:solidFill>
            </a:rPr>
            <a:t>Program och handlingsplan för bostadsförsörjning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100" kern="1200">
              <a:solidFill>
                <a:schemeClr val="bg1"/>
              </a:solidFill>
              <a:latin typeface="Calibri Light"/>
            </a:rPr>
            <a:t> </a:t>
          </a:r>
          <a:r>
            <a:rPr lang="sv-SE" sz="1100" kern="1200">
              <a:solidFill>
                <a:schemeClr val="bg1"/>
              </a:solidFill>
            </a:rPr>
            <a:t>Riktning, mandat och legitimitet för Bostad först utifrån ett gemensamt ansvar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v-SE" sz="1100" kern="1200">
            <a:solidFill>
              <a:schemeClr val="bg1"/>
            </a:solidFill>
          </a:endParaRPr>
        </a:p>
      </dsp:txBody>
      <dsp:txXfrm>
        <a:off x="4390522" y="829"/>
        <a:ext cx="1834532" cy="1223021"/>
      </dsp:txXfrm>
    </dsp:sp>
    <dsp:sp modelId="{71B22495-36EF-463E-BDB3-B8AE9E6F5D1B}">
      <dsp:nvSpPr>
        <dsp:cNvPr id="0" name=""/>
        <dsp:cNvSpPr/>
      </dsp:nvSpPr>
      <dsp:spPr>
        <a:xfrm>
          <a:off x="3461219" y="1553439"/>
          <a:ext cx="1223021" cy="12230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>
              <a:latin typeface="Calibri Light"/>
            </a:rPr>
            <a:t> </a:t>
          </a:r>
          <a:r>
            <a:rPr lang="sv-SE" sz="1200" kern="1200"/>
            <a:t>Stadsledning</a:t>
          </a:r>
        </a:p>
      </dsp:txBody>
      <dsp:txXfrm>
        <a:off x="3640326" y="1732546"/>
        <a:ext cx="864807" cy="864807"/>
      </dsp:txXfrm>
    </dsp:sp>
    <dsp:sp modelId="{821116C7-AACB-4355-8A22-E73C2A8449F0}">
      <dsp:nvSpPr>
        <dsp:cNvPr id="0" name=""/>
        <dsp:cNvSpPr/>
      </dsp:nvSpPr>
      <dsp:spPr>
        <a:xfrm>
          <a:off x="4806542" y="1553439"/>
          <a:ext cx="1834532" cy="1223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100" kern="1200">
              <a:solidFill>
                <a:schemeClr val="bg1"/>
              </a:solidFill>
              <a:latin typeface="Calibri Light"/>
            </a:rPr>
            <a:t> </a:t>
          </a:r>
          <a:r>
            <a:rPr lang="sv-SE" sz="1100" kern="1200">
              <a:solidFill>
                <a:schemeClr val="bg1"/>
              </a:solidFill>
            </a:rPr>
            <a:t>Samordnar helheten 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100" kern="1200">
              <a:solidFill>
                <a:schemeClr val="bg1"/>
              </a:solidFill>
              <a:latin typeface="Calibri Light"/>
            </a:rPr>
            <a:t> </a:t>
          </a:r>
          <a:r>
            <a:rPr lang="sv-SE" sz="1100" kern="1200">
              <a:solidFill>
                <a:schemeClr val="bg1"/>
              </a:solidFill>
            </a:rPr>
            <a:t>Lyhörda för förvaltningens behov</a:t>
          </a:r>
        </a:p>
      </dsp:txBody>
      <dsp:txXfrm>
        <a:off x="4806542" y="1553439"/>
        <a:ext cx="1834532" cy="1223021"/>
      </dsp:txXfrm>
    </dsp:sp>
    <dsp:sp modelId="{05AD3ECD-1080-463C-A3E4-A78D9ACAFADA}">
      <dsp:nvSpPr>
        <dsp:cNvPr id="0" name=""/>
        <dsp:cNvSpPr/>
      </dsp:nvSpPr>
      <dsp:spPr>
        <a:xfrm>
          <a:off x="3045198" y="3106049"/>
          <a:ext cx="1223021" cy="12230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>
              <a:latin typeface="Calibri Light"/>
            </a:rPr>
            <a:t> </a:t>
          </a:r>
          <a:r>
            <a:rPr lang="sv-SE" sz="1200" kern="1200"/>
            <a:t>Förvaltning</a:t>
          </a:r>
        </a:p>
      </dsp:txBody>
      <dsp:txXfrm>
        <a:off x="3224305" y="3285156"/>
        <a:ext cx="864807" cy="864807"/>
      </dsp:txXfrm>
    </dsp:sp>
    <dsp:sp modelId="{1CEF17B2-3D76-48DF-BDFA-5DC69AC82515}">
      <dsp:nvSpPr>
        <dsp:cNvPr id="0" name=""/>
        <dsp:cNvSpPr/>
      </dsp:nvSpPr>
      <dsp:spPr>
        <a:xfrm>
          <a:off x="4390522" y="3106049"/>
          <a:ext cx="1834532" cy="1223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v-SE" sz="800" kern="1200">
            <a:solidFill>
              <a:schemeClr val="bg1"/>
            </a:solidFill>
          </a:endParaRP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sv-SE" sz="1100" kern="1200">
              <a:solidFill>
                <a:schemeClr val="bg1"/>
              </a:solidFill>
              <a:latin typeface="Calibri Light"/>
            </a:rPr>
            <a:t> </a:t>
          </a:r>
          <a:r>
            <a:rPr lang="sv-SE" sz="1100" kern="1200">
              <a:solidFill>
                <a:schemeClr val="bg1"/>
              </a:solidFill>
            </a:rPr>
            <a:t>Handlingsplan mot hemlöshet</a:t>
          </a: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sv-SE" sz="1100" kern="1200">
              <a:solidFill>
                <a:schemeClr val="bg1"/>
              </a:solidFill>
              <a:latin typeface="Calibri Light"/>
            </a:rPr>
            <a:t> </a:t>
          </a:r>
          <a:r>
            <a:rPr lang="sv-SE" sz="1100" kern="1200">
              <a:solidFill>
                <a:schemeClr val="bg1"/>
              </a:solidFill>
            </a:rPr>
            <a:t>Nya riktlinjer</a:t>
          </a: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sv-SE" sz="1100" kern="1200">
              <a:solidFill>
                <a:schemeClr val="bg1"/>
              </a:solidFill>
              <a:latin typeface="Calibri Light"/>
            </a:rPr>
            <a:t> </a:t>
          </a:r>
          <a:r>
            <a:rPr lang="sv-SE" sz="1100" kern="1200">
              <a:solidFill>
                <a:schemeClr val="bg1"/>
              </a:solidFill>
            </a:rPr>
            <a:t>Hemlöshetskartläggning</a:t>
          </a: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sv-SE" sz="1100" kern="1200">
              <a:solidFill>
                <a:schemeClr val="bg1"/>
              </a:solidFill>
              <a:latin typeface="Calibri Light"/>
            </a:rPr>
            <a:t> </a:t>
          </a:r>
          <a:r>
            <a:rPr lang="sv-SE" sz="1100" kern="1200">
              <a:solidFill>
                <a:schemeClr val="bg1"/>
              </a:solidFill>
            </a:rPr>
            <a:t>Samsjuklighetsprojektet </a:t>
          </a: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sv-SE" sz="1100" kern="1200">
              <a:solidFill>
                <a:schemeClr val="bg1"/>
              </a:solidFill>
              <a:latin typeface="Calibri Light"/>
            </a:rPr>
            <a:t> </a:t>
          </a:r>
          <a:r>
            <a:rPr lang="sv-SE" sz="1100" kern="1200">
              <a:solidFill>
                <a:schemeClr val="bg1"/>
              </a:solidFill>
            </a:rPr>
            <a:t>Utvecklar Bostad först i  praktiken</a:t>
          </a:r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v-SE" sz="800" kern="1200">
            <a:solidFill>
              <a:schemeClr val="bg1"/>
            </a:solidFill>
          </a:endParaRPr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v-SE" sz="800" kern="1200">
            <a:solidFill>
              <a:schemeClr val="bg1"/>
            </a:solidFill>
          </a:endParaRPr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v-SE" sz="800" kern="1200">
            <a:solidFill>
              <a:schemeClr val="bg1"/>
            </a:solidFill>
          </a:endParaRPr>
        </a:p>
      </dsp:txBody>
      <dsp:txXfrm>
        <a:off x="4390522" y="3106049"/>
        <a:ext cx="1834532" cy="12230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D0E0FC-0B58-40D1-8E41-3282CCE90D55}">
      <dsp:nvSpPr>
        <dsp:cNvPr id="0" name=""/>
        <dsp:cNvSpPr/>
      </dsp:nvSpPr>
      <dsp:spPr>
        <a:xfrm>
          <a:off x="589787" y="0"/>
          <a:ext cx="6684264" cy="368046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2B5AEF-CD86-407C-878A-F21F48A65E71}">
      <dsp:nvSpPr>
        <dsp:cNvPr id="0" name=""/>
        <dsp:cNvSpPr/>
      </dsp:nvSpPr>
      <dsp:spPr>
        <a:xfrm>
          <a:off x="95" y="1104137"/>
          <a:ext cx="1150777" cy="14721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>
              <a:latin typeface="Calibri"/>
              <a:ea typeface="Calibri"/>
              <a:cs typeface="Calibri"/>
            </a:rPr>
            <a:t>Stadens ansvar som helhet</a:t>
          </a:r>
        </a:p>
      </dsp:txBody>
      <dsp:txXfrm>
        <a:off x="56271" y="1160313"/>
        <a:ext cx="1038425" cy="1359832"/>
      </dsp:txXfrm>
    </dsp:sp>
    <dsp:sp modelId="{047D078A-BF70-4936-9364-D076951D285E}">
      <dsp:nvSpPr>
        <dsp:cNvPr id="0" name=""/>
        <dsp:cNvSpPr/>
      </dsp:nvSpPr>
      <dsp:spPr>
        <a:xfrm>
          <a:off x="1342670" y="1104137"/>
          <a:ext cx="1150777" cy="14721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>
              <a:latin typeface="Calibri"/>
              <a:ea typeface="Calibri"/>
              <a:cs typeface="Calibri"/>
            </a:rPr>
            <a:t>Fastighets-ägare</a:t>
          </a:r>
          <a:endParaRPr lang="sv-SE" sz="1400" kern="1200"/>
        </a:p>
      </dsp:txBody>
      <dsp:txXfrm>
        <a:off x="1398846" y="1160313"/>
        <a:ext cx="1038425" cy="1359832"/>
      </dsp:txXfrm>
    </dsp:sp>
    <dsp:sp modelId="{4AD473DD-4710-4D8E-8E3A-5E0C59A16044}">
      <dsp:nvSpPr>
        <dsp:cNvPr id="0" name=""/>
        <dsp:cNvSpPr/>
      </dsp:nvSpPr>
      <dsp:spPr>
        <a:xfrm>
          <a:off x="2685244" y="1104137"/>
          <a:ext cx="1150777" cy="14721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>
              <a:latin typeface="Calibri"/>
              <a:ea typeface="Calibri"/>
              <a:cs typeface="Calibri"/>
            </a:rPr>
            <a:t>Psykiatrin</a:t>
          </a:r>
        </a:p>
      </dsp:txBody>
      <dsp:txXfrm>
        <a:off x="2741420" y="1160313"/>
        <a:ext cx="1038425" cy="1359832"/>
      </dsp:txXfrm>
    </dsp:sp>
    <dsp:sp modelId="{1803860D-C201-433F-BDF9-2C08578D1B37}">
      <dsp:nvSpPr>
        <dsp:cNvPr id="0" name=""/>
        <dsp:cNvSpPr/>
      </dsp:nvSpPr>
      <dsp:spPr>
        <a:xfrm>
          <a:off x="4027818" y="1104137"/>
          <a:ext cx="1150777" cy="14721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>
              <a:latin typeface="Calibri"/>
              <a:ea typeface="Calibri"/>
              <a:cs typeface="Calibri"/>
            </a:rPr>
            <a:t>Sysselsättning och mötesplats</a:t>
          </a:r>
        </a:p>
      </dsp:txBody>
      <dsp:txXfrm>
        <a:off x="4083994" y="1160313"/>
        <a:ext cx="1038425" cy="1359832"/>
      </dsp:txXfrm>
    </dsp:sp>
    <dsp:sp modelId="{3B4D8207-D877-4C3F-9D08-C0C6CC99A045}">
      <dsp:nvSpPr>
        <dsp:cNvPr id="0" name=""/>
        <dsp:cNvSpPr/>
      </dsp:nvSpPr>
      <dsp:spPr>
        <a:xfrm>
          <a:off x="5370392" y="1104137"/>
          <a:ext cx="1150777" cy="14721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>
              <a:latin typeface="Calibri"/>
              <a:ea typeface="Calibri"/>
              <a:cs typeface="Calibri"/>
            </a:rPr>
            <a:t> Fortsatt utveckling av samverkan</a:t>
          </a:r>
        </a:p>
      </dsp:txBody>
      <dsp:txXfrm>
        <a:off x="5426568" y="1160313"/>
        <a:ext cx="1038425" cy="1359832"/>
      </dsp:txXfrm>
    </dsp:sp>
    <dsp:sp modelId="{70C8E504-58FA-43BC-BF79-CE13409F4209}">
      <dsp:nvSpPr>
        <dsp:cNvPr id="0" name=""/>
        <dsp:cNvSpPr/>
      </dsp:nvSpPr>
      <dsp:spPr>
        <a:xfrm>
          <a:off x="6712966" y="1104137"/>
          <a:ext cx="1150777" cy="14721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>
              <a:latin typeface="Calibri"/>
              <a:ea typeface="Calibri"/>
              <a:cs typeface="Calibri"/>
            </a:rPr>
            <a:t>Klientens delaktighet och inflytande</a:t>
          </a:r>
        </a:p>
      </dsp:txBody>
      <dsp:txXfrm>
        <a:off x="6769142" y="1160313"/>
        <a:ext cx="1038425" cy="13598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95468-5609-42F3-9ADC-BD0F30A4A03A}" type="datetimeFigureOut">
              <a:rPr lang="sv-SE" smtClean="0"/>
              <a:t>2025-09-10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CC16D-4D2A-448A-87B5-F022D56839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2061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DFDA9-6136-4DBE-9506-135627CB023B}" type="datetimeFigureOut">
              <a:rPr lang="sv-SE" smtClean="0"/>
              <a:t>2025-09-10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26605-6D69-4A1C-9526-A15BEF770A1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46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26605-6D69-4A1C-9526-A15BEF770A14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9105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B26605-6D69-4A1C-9526-A15BEF770A14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3045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B26605-6D69-4A1C-9526-A15BEF770A14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4487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>
                <a:ea typeface="Calibri"/>
                <a:cs typeface="Calibri"/>
              </a:rPr>
              <a:t>Riktlinje – beslutat i juni (Bostad först fått mer utrymme och tydligt att det inte är en form av socialt kontrakt)</a:t>
            </a:r>
            <a:endParaRPr lang="sv-SE"/>
          </a:p>
          <a:p>
            <a:endParaRPr lang="sv-SE">
              <a:ea typeface="Calibri"/>
              <a:cs typeface="Calibri"/>
            </a:endParaRPr>
          </a:p>
          <a:p>
            <a:r>
              <a:rPr lang="sv-SE">
                <a:ea typeface="Calibri"/>
                <a:cs typeface="Calibri"/>
              </a:rPr>
              <a:t>Rutiner</a:t>
            </a:r>
          </a:p>
          <a:p>
            <a:pPr marL="171450" indent="-171450">
              <a:buFont typeface="Calibri"/>
              <a:buChar char="-"/>
            </a:pPr>
            <a:r>
              <a:rPr lang="sv-SE"/>
              <a:t>Förvaltningsövergripande rutin ska utformas</a:t>
            </a:r>
            <a:endParaRPr lang="sv-SE">
              <a:ea typeface="Calibri"/>
              <a:cs typeface="Calibri"/>
            </a:endParaRPr>
          </a:p>
          <a:p>
            <a:pPr marL="171450" indent="-171450">
              <a:buFont typeface="Calibri"/>
              <a:buChar char="-"/>
            </a:pPr>
            <a:r>
              <a:rPr lang="sv-SE">
                <a:ea typeface="Calibri"/>
                <a:cs typeface="Calibri"/>
              </a:rPr>
              <a:t>sett över och reviderat både inom myndighet och öppenvård. </a:t>
            </a:r>
          </a:p>
          <a:p>
            <a:pPr marL="171450" indent="-171450">
              <a:buFont typeface="Calibri"/>
              <a:buChar char="-"/>
            </a:pPr>
            <a:r>
              <a:rPr lang="sv-SE">
                <a:solidFill>
                  <a:srgbClr val="000000"/>
                </a:solidFill>
                <a:ea typeface="Calibri"/>
                <a:cs typeface="Calibri"/>
              </a:rPr>
              <a:t>Gemensam rutin med kommunala hyresbolaget. </a:t>
            </a:r>
          </a:p>
          <a:p>
            <a:pPr marL="171450" indent="-171450">
              <a:buFont typeface="Calibri"/>
              <a:buChar char="-"/>
            </a:pPr>
            <a:r>
              <a:rPr lang="sv-SE">
                <a:solidFill>
                  <a:srgbClr val="000000"/>
                </a:solidFill>
                <a:ea typeface="Calibri"/>
                <a:cs typeface="Calibri"/>
              </a:rPr>
              <a:t>Renodlat i handläggningen</a:t>
            </a:r>
          </a:p>
          <a:p>
            <a:pPr marL="171450" indent="-171450">
              <a:buFont typeface="Calibri"/>
              <a:buChar char="-"/>
            </a:pPr>
            <a:r>
              <a:rPr lang="sv-SE">
                <a:solidFill>
                  <a:srgbClr val="000000"/>
                </a:solidFill>
                <a:ea typeface="Calibri"/>
                <a:cs typeface="Calibri"/>
              </a:rPr>
              <a:t>Kartläggningsdokument - inför </a:t>
            </a:r>
            <a:r>
              <a:rPr lang="sv-SE" err="1">
                <a:solidFill>
                  <a:srgbClr val="000000"/>
                </a:solidFill>
                <a:ea typeface="Calibri"/>
                <a:cs typeface="Calibri"/>
              </a:rPr>
              <a:t>inflytt</a:t>
            </a:r>
            <a:r>
              <a:rPr lang="sv-SE">
                <a:solidFill>
                  <a:srgbClr val="000000"/>
                </a:solidFill>
                <a:ea typeface="Calibri"/>
                <a:cs typeface="Calibri"/>
              </a:rPr>
              <a:t> och hälsa samt handlingsplan (lund)</a:t>
            </a:r>
          </a:p>
          <a:p>
            <a:pPr marL="171450" indent="-171450">
              <a:buFont typeface="Calibri"/>
              <a:buChar char="-"/>
            </a:pPr>
            <a:r>
              <a:rPr lang="sv-SE">
                <a:solidFill>
                  <a:srgbClr val="000000"/>
                </a:solidFill>
                <a:ea typeface="Calibri"/>
                <a:cs typeface="Calibri"/>
              </a:rPr>
              <a:t>Utveckla stödet - insats innan </a:t>
            </a:r>
            <a:r>
              <a:rPr lang="sv-SE" err="1">
                <a:solidFill>
                  <a:srgbClr val="000000"/>
                </a:solidFill>
                <a:ea typeface="Calibri"/>
                <a:cs typeface="Calibri"/>
              </a:rPr>
              <a:t>lgh</a:t>
            </a:r>
            <a:r>
              <a:rPr lang="sv-SE">
                <a:solidFill>
                  <a:srgbClr val="000000"/>
                </a:solidFill>
                <a:ea typeface="Calibri"/>
                <a:cs typeface="Calibri"/>
              </a:rPr>
              <a:t>. (önskemål - insats utan biståndsbeslut när boendeinsats avslutas)</a:t>
            </a:r>
          </a:p>
          <a:p>
            <a:pPr marL="171450" indent="-171450">
              <a:buFont typeface="Calibri"/>
              <a:buChar char="-"/>
            </a:pPr>
            <a:r>
              <a:rPr lang="sv-SE">
                <a:solidFill>
                  <a:srgbClr val="000000"/>
                </a:solidFill>
                <a:ea typeface="Calibri"/>
                <a:cs typeface="Calibri"/>
              </a:rPr>
              <a:t>Stöd varje dag i samband med </a:t>
            </a:r>
            <a:r>
              <a:rPr lang="sv-SE" err="1">
                <a:solidFill>
                  <a:srgbClr val="000000"/>
                </a:solidFill>
                <a:ea typeface="Calibri"/>
                <a:cs typeface="Calibri"/>
              </a:rPr>
              <a:t>inflytt</a:t>
            </a:r>
            <a:r>
              <a:rPr lang="sv-SE">
                <a:solidFill>
                  <a:srgbClr val="000000"/>
                </a:solidFill>
                <a:ea typeface="Calibri"/>
                <a:cs typeface="Calibri"/>
              </a:rPr>
              <a:t> </a:t>
            </a:r>
          </a:p>
          <a:p>
            <a:endParaRPr lang="sv-SE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sv-SE">
                <a:solidFill>
                  <a:srgbClr val="000000"/>
                </a:solidFill>
                <a:ea typeface="Calibri"/>
                <a:cs typeface="Calibri"/>
              </a:rPr>
              <a:t>Samsyn: </a:t>
            </a:r>
          </a:p>
          <a:p>
            <a:pPr marL="171450" indent="-171450">
              <a:buFont typeface="Calibri"/>
              <a:buChar char="-"/>
            </a:pPr>
            <a:r>
              <a:rPr lang="sv-SE">
                <a:solidFill>
                  <a:srgbClr val="000000"/>
                </a:solidFill>
                <a:ea typeface="Calibri"/>
                <a:cs typeface="Calibri"/>
              </a:rPr>
              <a:t>Vi är 10 personer här </a:t>
            </a:r>
          </a:p>
          <a:p>
            <a:pPr marL="171450" indent="-171450">
              <a:buFont typeface="Calibri"/>
              <a:buChar char="-"/>
            </a:pPr>
            <a:r>
              <a:rPr lang="sv-SE">
                <a:solidFill>
                  <a:srgbClr val="000000"/>
                </a:solidFill>
                <a:ea typeface="Calibri"/>
                <a:cs typeface="Calibri"/>
              </a:rPr>
              <a:t>Två "kunskapsbärare" i teamet – bevakar BF i teamet och håller sig uppdaterade. </a:t>
            </a:r>
            <a:endParaRPr lang="sv-SE">
              <a:ea typeface="Calibri"/>
              <a:cs typeface="Calibri"/>
            </a:endParaRPr>
          </a:p>
          <a:p>
            <a:pPr marL="171450" indent="-171450">
              <a:buFont typeface="Calibri"/>
              <a:buChar char="-"/>
            </a:pPr>
            <a:r>
              <a:rPr lang="sv-SE">
                <a:solidFill>
                  <a:srgbClr val="000000"/>
                </a:solidFill>
                <a:ea typeface="Calibri"/>
                <a:cs typeface="Calibri"/>
              </a:rPr>
              <a:t>Metodbärare på förvaltningen - ekonomiskt bistånd, vuxen och bostadssociala – fördjupad kunskap, bevaka, samverka, sprida kunskap m.m.  </a:t>
            </a:r>
          </a:p>
          <a:p>
            <a:pPr marL="171450" indent="-171450">
              <a:buFont typeface="Calibri"/>
              <a:buChar char="-"/>
            </a:pPr>
            <a:r>
              <a:rPr lang="sv-SE">
                <a:solidFill>
                  <a:srgbClr val="000000"/>
                </a:solidFill>
                <a:ea typeface="Calibri"/>
                <a:cs typeface="Calibri"/>
              </a:rPr>
              <a:t>Socialt bostadsråd - vid bedömning men även vid pågående insats. </a:t>
            </a:r>
          </a:p>
          <a:p>
            <a:pPr marL="171450" indent="-171450">
              <a:buFont typeface="Calibri"/>
              <a:buChar char="-"/>
            </a:pPr>
            <a:r>
              <a:rPr lang="sv-SE">
                <a:solidFill>
                  <a:srgbClr val="000000"/>
                </a:solidFill>
                <a:ea typeface="Calibri"/>
                <a:cs typeface="Calibri"/>
              </a:rPr>
              <a:t>Samhandläggning vid behov</a:t>
            </a:r>
          </a:p>
          <a:p>
            <a:endParaRPr lang="sv-SE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sv-SE">
                <a:solidFill>
                  <a:srgbClr val="000000"/>
                </a:solidFill>
                <a:ea typeface="Calibri"/>
                <a:cs typeface="Calibri"/>
              </a:rPr>
              <a:t>Kompetens: Bredda kompetensen inom förvaltningen men även utanför...jobbar på och kommer fortsätta göra så. </a:t>
            </a:r>
          </a:p>
          <a:p>
            <a:pPr marL="171450" indent="-171450">
              <a:buFont typeface="Calibri"/>
              <a:buChar char="-"/>
            </a:pPr>
            <a:r>
              <a:rPr lang="sv-SE">
                <a:solidFill>
                  <a:srgbClr val="000000"/>
                </a:solidFill>
                <a:ea typeface="Calibri"/>
                <a:cs typeface="Calibri"/>
              </a:rPr>
              <a:t>Grundutbildning (enheter inom IFF + politiker och fastighetsägare)</a:t>
            </a:r>
          </a:p>
          <a:p>
            <a:pPr marL="171450" indent="-171450">
              <a:buFont typeface="Calibri"/>
              <a:buChar char="-"/>
            </a:pPr>
            <a:r>
              <a:rPr lang="sv-SE">
                <a:solidFill>
                  <a:srgbClr val="000000"/>
                </a:solidFill>
                <a:ea typeface="Calibri"/>
                <a:cs typeface="Calibri"/>
              </a:rPr>
              <a:t>Workshop</a:t>
            </a:r>
          </a:p>
          <a:p>
            <a:pPr marL="171450" indent="-171450">
              <a:buFont typeface="Calibri"/>
              <a:buChar char="-"/>
            </a:pPr>
            <a:r>
              <a:rPr lang="sv-SE">
                <a:solidFill>
                  <a:srgbClr val="000000"/>
                </a:solidFill>
                <a:ea typeface="Calibri"/>
                <a:cs typeface="Calibri"/>
              </a:rPr>
              <a:t>Löpande utbildning </a:t>
            </a:r>
          </a:p>
          <a:p>
            <a:pPr marL="171450" indent="-171450">
              <a:buFont typeface="Calibri"/>
              <a:buChar char="-"/>
            </a:pPr>
            <a:r>
              <a:rPr lang="sv-SE">
                <a:solidFill>
                  <a:srgbClr val="000000"/>
                </a:solidFill>
                <a:ea typeface="Calibri"/>
                <a:cs typeface="Calibri"/>
              </a:rPr>
              <a:t>Samtal i vardagen – se över </a:t>
            </a:r>
          </a:p>
          <a:p>
            <a:pPr marL="171450" indent="-171450">
              <a:buFont typeface="Calibri"/>
              <a:buChar char="-"/>
            </a:pPr>
            <a:endParaRPr lang="sv-SE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sv-SE">
                <a:solidFill>
                  <a:srgbClr val="000000"/>
                </a:solidFill>
                <a:ea typeface="Calibri"/>
                <a:cs typeface="Calibri"/>
              </a:rPr>
              <a:t>Samverkan: </a:t>
            </a:r>
          </a:p>
          <a:p>
            <a:pPr marL="171450" indent="-171450">
              <a:buFont typeface="Calibri"/>
              <a:buChar char="-"/>
            </a:pPr>
            <a:r>
              <a:rPr lang="sv-SE">
                <a:solidFill>
                  <a:srgbClr val="000000"/>
                </a:solidFill>
                <a:ea typeface="Calibri"/>
                <a:cs typeface="Calibri"/>
              </a:rPr>
              <a:t>Förvaltningsövergripande rutinen - tydliggöra roller, ansvar och förväntningar över enheterna som möter målgruppen (vuxen, </a:t>
            </a:r>
            <a:r>
              <a:rPr lang="sv-SE" err="1">
                <a:solidFill>
                  <a:srgbClr val="000000"/>
                </a:solidFill>
                <a:ea typeface="Calibri"/>
                <a:cs typeface="Calibri"/>
              </a:rPr>
              <a:t>bo.soc</a:t>
            </a:r>
            <a:r>
              <a:rPr lang="sv-SE">
                <a:solidFill>
                  <a:srgbClr val="000000"/>
                </a:solidFill>
                <a:ea typeface="Calibri"/>
                <a:cs typeface="Calibri"/>
              </a:rPr>
              <a:t> och ekonomi)</a:t>
            </a:r>
          </a:p>
          <a:p>
            <a:pPr marL="171450" indent="-171450">
              <a:buFont typeface="Calibri"/>
              <a:buChar char="-"/>
            </a:pPr>
            <a:r>
              <a:rPr lang="sv-SE">
                <a:solidFill>
                  <a:srgbClr val="000000"/>
                </a:solidFill>
                <a:ea typeface="Calibri"/>
                <a:cs typeface="Calibri"/>
              </a:rPr>
              <a:t>Externt: fastighetsägare, regionen, andra nämnder och förvaltningar som kan bli inkopplade</a:t>
            </a:r>
          </a:p>
          <a:p>
            <a:pPr marL="171450" indent="-171450">
              <a:buFont typeface="Calibri"/>
              <a:buChar char="-"/>
            </a:pPr>
            <a:r>
              <a:rPr lang="sv-SE">
                <a:solidFill>
                  <a:srgbClr val="000000"/>
                </a:solidFill>
              </a:rPr>
              <a:t>Hälsoundersökningar - samverkan med regionen</a:t>
            </a:r>
            <a:endParaRPr lang="sv-SE">
              <a:solidFill>
                <a:srgbClr val="000000"/>
              </a:solidFill>
              <a:ea typeface="Calibri"/>
              <a:cs typeface="Calibri"/>
            </a:endParaRPr>
          </a:p>
          <a:p>
            <a:endParaRPr lang="sv-SE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sv-SE">
                <a:solidFill>
                  <a:srgbClr val="000000"/>
                </a:solidFill>
              </a:rPr>
              <a:t>Social</a:t>
            </a:r>
            <a:r>
              <a:rPr lang="sv-SE">
                <a:solidFill>
                  <a:srgbClr val="000000"/>
                </a:solidFill>
                <a:ea typeface="Calibri"/>
                <a:cs typeface="Calibri"/>
              </a:rPr>
              <a:t> vaktmästare - ny tjänst (delvis finansierad av pilotprojektet)</a:t>
            </a:r>
            <a:endParaRPr lang="sv-SE">
              <a:ea typeface="Calibri"/>
              <a:cs typeface="Calibri"/>
            </a:endParaRPr>
          </a:p>
          <a:p>
            <a:pPr marL="171450" indent="-171450">
              <a:buFont typeface="Calibri"/>
              <a:buChar char="-"/>
            </a:pPr>
            <a:r>
              <a:rPr lang="sv-SE">
                <a:solidFill>
                  <a:srgbClr val="000000"/>
                </a:solidFill>
                <a:ea typeface="Calibri"/>
                <a:cs typeface="Calibri"/>
              </a:rPr>
              <a:t>Regelbundna hembesök i syfte att hjälpa med enklare installationer/reparationer på pedagogiskt sätt i syfte att lära ut (som ej är fastighetsägarens ansvar), undvika felaktiga felanmälningar, undvika skador som kan uppkomma – socialt stöd men ej ersätta boendesamordnare. Ej tvång - erbjudande om stödet</a:t>
            </a:r>
          </a:p>
          <a:p>
            <a:endParaRPr lang="sv-SE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sv-SE">
                <a:solidFill>
                  <a:srgbClr val="000000"/>
                </a:solidFill>
                <a:ea typeface="Calibri"/>
                <a:cs typeface="Calibri"/>
              </a:rPr>
              <a:t>Uppföljning UIV: </a:t>
            </a:r>
          </a:p>
          <a:p>
            <a:r>
              <a:rPr lang="sv-SE">
                <a:solidFill>
                  <a:srgbClr val="000000"/>
                </a:solidFill>
              </a:rPr>
              <a:t>Uppföljning som genomförs för att utvärdera om insatsen är till nytta för individen. Den blir även en del av det systematiska kvalitetsarbetet. </a:t>
            </a:r>
            <a:endParaRPr lang="sv-SE"/>
          </a:p>
          <a:p>
            <a:endParaRPr lang="sv-SE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sv-SE">
                <a:solidFill>
                  <a:srgbClr val="000000"/>
                </a:solidFill>
                <a:ea typeface="Calibri"/>
                <a:cs typeface="Calibri"/>
              </a:rPr>
              <a:t>Mäta kvarboende: Inte funnits specificerat tidigare. Bara kollat på antal som lyckas överta. Nu bestäm att vi tittar på 1 år och övertagande. (vi är över 80% på både kvinnor och män). </a:t>
            </a:r>
          </a:p>
          <a:p>
            <a:endParaRPr lang="sv-SE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sv-SE">
                <a:solidFill>
                  <a:srgbClr val="000000"/>
                </a:solidFill>
                <a:ea typeface="Calibri"/>
                <a:cs typeface="Calibri"/>
              </a:rPr>
              <a:t>Genomförandeplaner - utveckla och förbättra - bli bättre på att arbeta mer med delmål. Bra på delaktighet men hur an vi göra för att dokumentet blir av värde för klienten. </a:t>
            </a:r>
          </a:p>
          <a:p>
            <a:endParaRPr lang="sv-SE">
              <a:solidFill>
                <a:srgbClr val="000000"/>
              </a:solidFill>
              <a:ea typeface="Calibri"/>
              <a:cs typeface="Calibri"/>
            </a:endParaRPr>
          </a:p>
          <a:p>
            <a:endParaRPr lang="sv-SE">
              <a:solidFill>
                <a:srgbClr val="000000"/>
              </a:solidFill>
              <a:ea typeface="Calibri"/>
              <a:cs typeface="Calibri"/>
            </a:endParaRPr>
          </a:p>
          <a:p>
            <a:pPr marL="171450" indent="-171450">
              <a:buFont typeface="Calibri"/>
              <a:buChar char="-"/>
            </a:pPr>
            <a:endParaRPr lang="sv-SE">
              <a:solidFill>
                <a:srgbClr val="000000"/>
              </a:solidFill>
              <a:ea typeface="Calibri"/>
              <a:cs typeface="Calibri"/>
            </a:endParaRPr>
          </a:p>
          <a:p>
            <a:endParaRPr lang="sv-SE">
              <a:solidFill>
                <a:srgbClr val="FFFFFF"/>
              </a:solidFill>
              <a:ea typeface="Calibri"/>
              <a:cs typeface="Calibri"/>
            </a:endParaRPr>
          </a:p>
          <a:p>
            <a:endParaRPr lang="sv-SE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B26605-6D69-4A1C-9526-A15BEF770A14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467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FEB555-F130-DC7A-36CE-EA197771D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37261AB7-998B-FE50-29DB-AF37EE3171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63C923D1-5D4F-03B6-7EFE-05F872E9A3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750"/>
              </a:spcBef>
            </a:pPr>
            <a:endParaRPr lang="sv-SE">
              <a:ea typeface="Calibri"/>
              <a:cs typeface="Calibri"/>
            </a:endParaRPr>
          </a:p>
          <a:p>
            <a:pPr marL="285750" indent="-285750">
              <a:lnSpc>
                <a:spcPct val="90000"/>
              </a:lnSpc>
              <a:spcBef>
                <a:spcPts val="750"/>
              </a:spcBef>
              <a:buFont typeface="Symbol,Sans-Serif"/>
              <a:buChar char="•"/>
            </a:pPr>
            <a:r>
              <a:rPr lang="sv-SE"/>
              <a:t>Stadens ansvar som helhet </a:t>
            </a:r>
          </a:p>
          <a:p>
            <a:pPr marL="285750" indent="-285750">
              <a:lnSpc>
                <a:spcPct val="90000"/>
              </a:lnSpc>
              <a:spcBef>
                <a:spcPts val="750"/>
              </a:spcBef>
              <a:buFont typeface="Symbol,Sans-Serif"/>
              <a:buChar char="•"/>
            </a:pPr>
            <a:r>
              <a:rPr lang="sv-SE"/>
              <a:t>Fastighetsägare - vikten av tillitsarbete och förtroendeskapande arbete - förståelse för roller och lagar</a:t>
            </a:r>
            <a:endParaRPr lang="en-US">
              <a:solidFill>
                <a:srgbClr val="444444"/>
              </a:solidFill>
              <a:ea typeface="Calibri"/>
              <a:cs typeface="Calibri"/>
            </a:endParaRPr>
          </a:p>
          <a:p>
            <a:pPr marL="285750" indent="-285750">
              <a:lnSpc>
                <a:spcPct val="90000"/>
              </a:lnSpc>
              <a:spcBef>
                <a:spcPts val="750"/>
              </a:spcBef>
              <a:buFont typeface="Symbol,Sans-Serif"/>
              <a:buChar char="•"/>
            </a:pPr>
            <a:r>
              <a:rPr lang="sv-SE"/>
              <a:t>Psykiatrin – lucka </a:t>
            </a:r>
            <a:endParaRPr lang="sv-SE">
              <a:solidFill>
                <a:srgbClr val="444444"/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750"/>
              </a:spcBef>
              <a:buFont typeface="Symbol,Sans-Serif"/>
              <a:buChar char="•"/>
            </a:pPr>
            <a:r>
              <a:rPr lang="sv-SE"/>
              <a:t>Meningsfull sysselsättning och mötesplats  – sysselsättning för personer som inte klarar att hålla sig drogfria eller nyktra över tid - mötesplats letas</a:t>
            </a:r>
            <a:endParaRPr lang="sv-SE">
              <a:solidFill>
                <a:srgbClr val="444444"/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750"/>
              </a:spcBef>
              <a:buFont typeface="Symbol,Sans-Serif"/>
              <a:buChar char="•"/>
            </a:pPr>
            <a:r>
              <a:rPr lang="sv-SE"/>
              <a:t>Fortsatta utveckla samverkan/samarbetet</a:t>
            </a:r>
            <a:endParaRPr lang="en-US">
              <a:solidFill>
                <a:srgbClr val="444444"/>
              </a:solidFill>
              <a:ea typeface="Calibri"/>
              <a:cs typeface="Calibri"/>
            </a:endParaRPr>
          </a:p>
          <a:p>
            <a:pPr marL="285750" indent="-285750">
              <a:lnSpc>
                <a:spcPct val="90000"/>
              </a:lnSpc>
              <a:spcBef>
                <a:spcPts val="750"/>
              </a:spcBef>
              <a:buFont typeface="Symbol,Sans-Serif"/>
              <a:buChar char="•"/>
            </a:pPr>
            <a:r>
              <a:rPr lang="sv-SE"/>
              <a:t>Klientens delaktighet och inflytande 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4B5862B-C495-DF6B-532F-8BD5EC6B92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B26605-6D69-4A1C-9526-A15BEF770A14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9791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26605-6D69-4A1C-9526-A15BEF770A14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3939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C0EBC2F4-4F84-4BAB-9462-B7B4C8E0167E}"/>
              </a:ext>
            </a:extLst>
          </p:cNvPr>
          <p:cNvSpPr/>
          <p:nvPr userDrawn="1"/>
        </p:nvSpPr>
        <p:spPr>
          <a:xfrm>
            <a:off x="280771" y="0"/>
            <a:ext cx="8863229" cy="5142895"/>
          </a:xfrm>
          <a:prstGeom prst="rect">
            <a:avLst/>
          </a:prstGeom>
          <a:solidFill>
            <a:srgbClr val="042E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Underrubrik"/>
          <p:cNvSpPr txBox="1"/>
          <p:nvPr userDrawn="1"/>
        </p:nvSpPr>
        <p:spPr>
          <a:xfrm>
            <a:off x="1346400" y="2707200"/>
            <a:ext cx="6001200" cy="4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da-DK" sz="2400">
              <a:solidFill>
                <a:srgbClr val="254061"/>
              </a:solidFill>
            </a:endParaRPr>
          </a:p>
        </p:txBody>
      </p:sp>
      <p:pic>
        <p:nvPicPr>
          <p:cNvPr id="5" name="Bildobjekt 4" descr="V-S_presentation_ppt-skiss_ORG-1 kopiera.jpg">
            <a:extLst>
              <a:ext uri="{FF2B5EF4-FFF2-40B4-BE49-F238E27FC236}">
                <a16:creationId xmlns:a16="http://schemas.microsoft.com/office/drawing/2014/main" id="{4DDFE86B-3EE3-4B67-8384-69201C148E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929"/>
          <a:stretch/>
        </p:blipFill>
        <p:spPr>
          <a:xfrm>
            <a:off x="0" y="0"/>
            <a:ext cx="280771" cy="514350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15ED7D72-306A-4459-AC30-E045CCA129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385" y="673289"/>
            <a:ext cx="1001230" cy="137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1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tan punktuppställ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1DE12170-C565-4744-805A-4A95D7973AC0}"/>
              </a:ext>
            </a:extLst>
          </p:cNvPr>
          <p:cNvSpPr/>
          <p:nvPr userDrawn="1"/>
        </p:nvSpPr>
        <p:spPr>
          <a:xfrm>
            <a:off x="280771" y="0"/>
            <a:ext cx="8863229" cy="5142895"/>
          </a:xfrm>
          <a:prstGeom prst="rect">
            <a:avLst/>
          </a:prstGeom>
          <a:solidFill>
            <a:srgbClr val="042E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82621" y="960573"/>
            <a:ext cx="5478072" cy="335964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cap="all" spc="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RUBRIK</a:t>
            </a:r>
            <a:endParaRPr lang="da-DK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1882619" y="1296536"/>
            <a:ext cx="5478073" cy="31687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Brödtext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7A59FC5-987B-4328-8B27-C5797823AE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712" y="4125972"/>
            <a:ext cx="548237" cy="75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utan punktuppställning_sidf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1DE12170-C565-4744-805A-4A95D7973AC0}"/>
              </a:ext>
            </a:extLst>
          </p:cNvPr>
          <p:cNvSpPr/>
          <p:nvPr userDrawn="1"/>
        </p:nvSpPr>
        <p:spPr>
          <a:xfrm>
            <a:off x="280771" y="0"/>
            <a:ext cx="8863229" cy="5142895"/>
          </a:xfrm>
          <a:prstGeom prst="rect">
            <a:avLst/>
          </a:prstGeom>
          <a:solidFill>
            <a:srgbClr val="042E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82621" y="960573"/>
            <a:ext cx="5478072" cy="335964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cap="all" spc="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RUBRIK</a:t>
            </a:r>
            <a:endParaRPr lang="da-DK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1882619" y="1296536"/>
            <a:ext cx="5478073" cy="31687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Brödtext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7A59FC5-987B-4328-8B27-C5797823AE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712" y="4125972"/>
            <a:ext cx="548237" cy="754558"/>
          </a:xfrm>
          <a:prstGeom prst="rect">
            <a:avLst/>
          </a:prstGeom>
        </p:spPr>
      </p:pic>
      <p:pic>
        <p:nvPicPr>
          <p:cNvPr id="3" name="Bild 2">
            <a:extLst>
              <a:ext uri="{FF2B5EF4-FFF2-40B4-BE49-F238E27FC236}">
                <a16:creationId xmlns:a16="http://schemas.microsoft.com/office/drawing/2014/main" id="{E46836D4-00F8-D045-951A-35618AE429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" y="2635218"/>
            <a:ext cx="9143998" cy="250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06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utan punktuppställ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utomhus, himmel, träd, moln&#10;&#10;Automatiskt genererad beskrivning">
            <a:extLst>
              <a:ext uri="{FF2B5EF4-FFF2-40B4-BE49-F238E27FC236}">
                <a16:creationId xmlns:a16="http://schemas.microsoft.com/office/drawing/2014/main" id="{254BF3E2-C5D9-07C5-1486-750DC5DBA8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71" y="0"/>
            <a:ext cx="8863229" cy="5142895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FCE296F3-D35B-4B6F-915F-FB0AC07F6C14}"/>
              </a:ext>
            </a:extLst>
          </p:cNvPr>
          <p:cNvSpPr/>
          <p:nvPr userDrawn="1"/>
        </p:nvSpPr>
        <p:spPr>
          <a:xfrm>
            <a:off x="280771" y="0"/>
            <a:ext cx="8863229" cy="5142895"/>
          </a:xfrm>
          <a:prstGeom prst="rect">
            <a:avLst/>
          </a:prstGeom>
          <a:solidFill>
            <a:srgbClr val="042E5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82621" y="960573"/>
            <a:ext cx="5478072" cy="335964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cap="all" spc="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RUBRIK</a:t>
            </a:r>
            <a:endParaRPr lang="da-DK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1882619" y="1296536"/>
            <a:ext cx="5478073" cy="31687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Brödtext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191975A0-9081-4D3E-A155-955B7B879F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712" y="4125972"/>
            <a:ext cx="548237" cy="75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54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utan punktuppställning_Sidf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utomhus, himmel, träd, moln&#10;&#10;Automatiskt genererad beskrivning">
            <a:extLst>
              <a:ext uri="{FF2B5EF4-FFF2-40B4-BE49-F238E27FC236}">
                <a16:creationId xmlns:a16="http://schemas.microsoft.com/office/drawing/2014/main" id="{D41E05EB-2D7A-D01C-D663-B34F897562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69" y="0"/>
            <a:ext cx="8863231" cy="5143498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FCE296F3-D35B-4B6F-915F-FB0AC07F6C14}"/>
              </a:ext>
            </a:extLst>
          </p:cNvPr>
          <p:cNvSpPr/>
          <p:nvPr userDrawn="1"/>
        </p:nvSpPr>
        <p:spPr>
          <a:xfrm>
            <a:off x="280771" y="0"/>
            <a:ext cx="8863229" cy="5142895"/>
          </a:xfrm>
          <a:prstGeom prst="rect">
            <a:avLst/>
          </a:prstGeom>
          <a:solidFill>
            <a:srgbClr val="042E5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82621" y="960573"/>
            <a:ext cx="5478072" cy="335964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cap="all" spc="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RUBRIK</a:t>
            </a:r>
            <a:endParaRPr lang="da-DK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1882619" y="1296536"/>
            <a:ext cx="5478073" cy="31687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Brödtext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191975A0-9081-4D3E-A155-955B7B879F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712" y="4125972"/>
            <a:ext cx="548237" cy="754558"/>
          </a:xfrm>
          <a:prstGeom prst="rect">
            <a:avLst/>
          </a:prstGeom>
        </p:spPr>
      </p:pic>
      <p:pic>
        <p:nvPicPr>
          <p:cNvPr id="3" name="Bild 2">
            <a:extLst>
              <a:ext uri="{FF2B5EF4-FFF2-40B4-BE49-F238E27FC236}">
                <a16:creationId xmlns:a16="http://schemas.microsoft.com/office/drawing/2014/main" id="{4A488252-C1A8-8FD1-DF58-647E441D80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" y="2635218"/>
            <a:ext cx="9143998" cy="250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0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1DE12170-C565-4744-805A-4A95D7973AC0}"/>
              </a:ext>
            </a:extLst>
          </p:cNvPr>
          <p:cNvSpPr/>
          <p:nvPr userDrawn="1"/>
        </p:nvSpPr>
        <p:spPr>
          <a:xfrm>
            <a:off x="280771" y="0"/>
            <a:ext cx="8863229" cy="5142895"/>
          </a:xfrm>
          <a:prstGeom prst="rect">
            <a:avLst/>
          </a:prstGeom>
          <a:solidFill>
            <a:srgbClr val="042E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82621" y="960573"/>
            <a:ext cx="5478072" cy="335964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cap="all" spc="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RUBRIK</a:t>
            </a:r>
            <a:endParaRPr lang="da-DK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1882620" y="1296536"/>
            <a:ext cx="2616592" cy="31687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Brödtext</a:t>
            </a:r>
          </a:p>
        </p:txBody>
      </p:sp>
      <p:sp>
        <p:nvSpPr>
          <p:cNvPr id="8" name="Pladsholder til tekst 9">
            <a:extLst>
              <a:ext uri="{FF2B5EF4-FFF2-40B4-BE49-F238E27FC236}">
                <a16:creationId xmlns:a16="http://schemas.microsoft.com/office/drawing/2014/main" id="{358969DC-08C5-40C3-8869-9884C05362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44101" y="1293222"/>
            <a:ext cx="2616592" cy="31687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Brödtext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4B21884-517B-4C4E-8327-9D7716D20F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712" y="4125972"/>
            <a:ext cx="548237" cy="75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67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vå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utomhus, himmel, träd, moln&#10;&#10;Automatiskt genererad beskrivning">
            <a:extLst>
              <a:ext uri="{FF2B5EF4-FFF2-40B4-BE49-F238E27FC236}">
                <a16:creationId xmlns:a16="http://schemas.microsoft.com/office/drawing/2014/main" id="{C853BAC9-56E8-7154-20A6-C3B14BF01A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71" y="0"/>
            <a:ext cx="8863230" cy="5143020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321A20A1-D33F-4032-BB6E-92B364E80111}"/>
              </a:ext>
            </a:extLst>
          </p:cNvPr>
          <p:cNvSpPr/>
          <p:nvPr userDrawn="1"/>
        </p:nvSpPr>
        <p:spPr>
          <a:xfrm>
            <a:off x="280771" y="0"/>
            <a:ext cx="8863229" cy="5142895"/>
          </a:xfrm>
          <a:prstGeom prst="rect">
            <a:avLst/>
          </a:prstGeom>
          <a:solidFill>
            <a:srgbClr val="042E5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82621" y="960573"/>
            <a:ext cx="5478072" cy="335964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cap="all" spc="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RUBRIK</a:t>
            </a:r>
            <a:endParaRPr lang="da-DK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1882620" y="1296536"/>
            <a:ext cx="2616592" cy="31687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Brödtext</a:t>
            </a:r>
          </a:p>
        </p:txBody>
      </p:sp>
      <p:sp>
        <p:nvSpPr>
          <p:cNvPr id="8" name="Pladsholder til tekst 9">
            <a:extLst>
              <a:ext uri="{FF2B5EF4-FFF2-40B4-BE49-F238E27FC236}">
                <a16:creationId xmlns:a16="http://schemas.microsoft.com/office/drawing/2014/main" id="{358969DC-08C5-40C3-8869-9884C05362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44101" y="1293222"/>
            <a:ext cx="2616592" cy="31687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Brödtext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9EFBF6A3-46AF-49A8-A23A-A764BB0B91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712" y="4125972"/>
            <a:ext cx="548237" cy="75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27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V-S_presentation_ppt-skiss_ORG-19 kopiera.jpg">
            <a:extLst>
              <a:ext uri="{FF2B5EF4-FFF2-40B4-BE49-F238E27FC236}">
                <a16:creationId xmlns:a16="http://schemas.microsoft.com/office/drawing/2014/main" id="{424C2453-4D0E-4D2E-B0E0-535163F0DE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450"/>
          <a:stretch/>
        </p:blipFill>
        <p:spPr>
          <a:xfrm>
            <a:off x="0" y="0"/>
            <a:ext cx="32455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6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4" r:id="rId4"/>
    <p:sldLayoutId id="2147483656" r:id="rId5"/>
    <p:sldLayoutId id="2147483653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72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68572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90" indent="-171431" algn="l" defTabSz="68572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857150" indent="-171431" algn="l" defTabSz="68572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3pPr>
      <a:lvl4pPr marL="1200010" indent="-171431" algn="l" defTabSz="68572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542869" indent="-171431" algn="l" defTabSz="68572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885730" indent="-171431" algn="l" defTabSz="68572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228590" indent="-171431" algn="l" defTabSz="68572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571450" indent="-171431" algn="l" defTabSz="68572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914310" indent="-171431" algn="l" defTabSz="68572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72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860" algn="l" defTabSz="68572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720" algn="l" defTabSz="68572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579" algn="l" defTabSz="68572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1440" algn="l" defTabSz="68572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4300" algn="l" defTabSz="68572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7160" algn="l" defTabSz="68572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400020" algn="l" defTabSz="68572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2881" algn="l" defTabSz="68572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Rak 7"/>
          <p:cNvCxnSpPr/>
          <p:nvPr/>
        </p:nvCxnSpPr>
        <p:spPr>
          <a:xfrm>
            <a:off x="1411111" y="3443112"/>
            <a:ext cx="6321778" cy="0"/>
          </a:xfrm>
          <a:prstGeom prst="line">
            <a:avLst/>
          </a:prstGeom>
          <a:ln w="952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ktangel 8"/>
          <p:cNvSpPr/>
          <p:nvPr/>
        </p:nvSpPr>
        <p:spPr>
          <a:xfrm>
            <a:off x="1404056" y="2639781"/>
            <a:ext cx="6335888" cy="67710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sv-SE" sz="3800">
                <a:solidFill>
                  <a:schemeClr val="bg1"/>
                </a:solidFill>
                <a:ea typeface="Calibri"/>
                <a:cs typeface="Calibri"/>
              </a:rPr>
              <a:t>Bostad först Västerås</a:t>
            </a:r>
          </a:p>
        </p:txBody>
      </p:sp>
      <p:sp>
        <p:nvSpPr>
          <p:cNvPr id="10" name="Rektangel 9"/>
          <p:cNvSpPr/>
          <p:nvPr/>
        </p:nvSpPr>
        <p:spPr>
          <a:xfrm>
            <a:off x="1404056" y="3444562"/>
            <a:ext cx="6335888" cy="656718"/>
          </a:xfrm>
          <a:prstGeom prst="rect">
            <a:avLst/>
          </a:prstGeom>
        </p:spPr>
        <p:txBody>
          <a:bodyPr wrap="square" lIns="91440" tIns="0" rIns="0" bIns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v-SE" sz="1500" err="1">
                <a:solidFill>
                  <a:schemeClr val="bg1"/>
                </a:solidFill>
                <a:ea typeface="Calibri"/>
                <a:cs typeface="Calibri"/>
              </a:rPr>
              <a:t>Iman</a:t>
            </a:r>
            <a:r>
              <a:rPr lang="sv-SE" sz="1500">
                <a:solidFill>
                  <a:schemeClr val="bg1"/>
                </a:solidFill>
                <a:ea typeface="Calibri"/>
                <a:cs typeface="Calibri"/>
              </a:rPr>
              <a:t> El </a:t>
            </a:r>
            <a:r>
              <a:rPr lang="sv-SE" sz="1500" err="1">
                <a:solidFill>
                  <a:schemeClr val="bg1"/>
                </a:solidFill>
                <a:ea typeface="Calibri"/>
                <a:cs typeface="Calibri"/>
              </a:rPr>
              <a:t>Awad</a:t>
            </a:r>
            <a:r>
              <a:rPr lang="sv-SE" sz="1500">
                <a:solidFill>
                  <a:schemeClr val="bg1"/>
                </a:solidFill>
                <a:ea typeface="Calibri"/>
                <a:cs typeface="Calibri"/>
              </a:rPr>
              <a:t> och Maria </a:t>
            </a:r>
            <a:r>
              <a:rPr lang="sv-SE" sz="1500" err="1">
                <a:solidFill>
                  <a:schemeClr val="bg1"/>
                </a:solidFill>
                <a:ea typeface="Calibri"/>
                <a:cs typeface="Calibri"/>
              </a:rPr>
              <a:t>Colucci</a:t>
            </a:r>
            <a:r>
              <a:rPr lang="sv-SE" sz="1500">
                <a:solidFill>
                  <a:schemeClr val="bg1"/>
                </a:solidFill>
                <a:ea typeface="Calibri"/>
                <a:cs typeface="Calibri"/>
              </a:rPr>
              <a:t> Dunder </a:t>
            </a:r>
            <a:br>
              <a:rPr lang="sv-SE" sz="1500"/>
            </a:br>
            <a:r>
              <a:rPr lang="sv-SE" sz="1500">
                <a:solidFill>
                  <a:schemeClr val="bg1"/>
                </a:solidFill>
                <a:ea typeface="Calibri"/>
                <a:cs typeface="Calibri"/>
              </a:rPr>
              <a:t>2025-09-16</a:t>
            </a:r>
            <a:endParaRPr lang="sv-SE" sz="15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35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15B248-5CA8-F0CC-CAE2-BB18C8C68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228" y="502466"/>
            <a:ext cx="5478072" cy="335964"/>
          </a:xfrm>
        </p:spPr>
        <p:txBody>
          <a:bodyPr lIns="0" tIns="0" rIns="0" bIns="0" anchor="t"/>
          <a:lstStyle/>
          <a:p>
            <a:r>
              <a:rPr lang="sv-SE"/>
              <a:t>kort om Västerås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F4A085E-5160-345E-7A86-1CB4ECA431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7226" y="988107"/>
            <a:ext cx="6680037" cy="316877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160 634 invånare i Västerås </a:t>
            </a:r>
          </a:p>
          <a:p>
            <a:endParaRPr lang="sv-S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4 förvaltningar och 6 nämnder som är styrda  av socialtjänstlagen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Vi tillhör individ- och familjeförvaltningen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512 personer lever i hemlöshet (2025) och har kontakt med socialtjänsten</a:t>
            </a:r>
          </a:p>
          <a:p>
            <a:r>
              <a:rPr lang="sv-SE"/>
              <a:t> </a:t>
            </a:r>
          </a:p>
          <a:p>
            <a:endParaRPr lang="sv-SE"/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257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42B7A1-F594-5BED-3644-B12FC4FC8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228" y="520610"/>
            <a:ext cx="5478072" cy="335964"/>
          </a:xfrm>
        </p:spPr>
        <p:txBody>
          <a:bodyPr/>
          <a:lstStyle/>
          <a:p>
            <a:r>
              <a:rPr lang="sv-SE"/>
              <a:t>Västerås resa med Bostad först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B93706A-9EB8-3DA4-FC94-19541813A2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7226" y="988107"/>
            <a:ext cx="5478073" cy="3168775"/>
          </a:xfrm>
        </p:spPr>
        <p:txBody>
          <a:bodyPr/>
          <a:lstStyle/>
          <a:p>
            <a:r>
              <a:rPr lang="sv-SE"/>
              <a:t>2014 → Startade som pilotprojekt</a:t>
            </a:r>
          </a:p>
          <a:p>
            <a:r>
              <a:rPr lang="sv-SE"/>
              <a:t>2017 → Blev ordinarie verksamhet</a:t>
            </a:r>
          </a:p>
          <a:p>
            <a:r>
              <a:rPr lang="sv-SE"/>
              <a:t>2024 → Uppföljning visade utmaningar</a:t>
            </a:r>
          </a:p>
          <a:p>
            <a:r>
              <a:rPr lang="sv-SE"/>
              <a:t>Nu → Utvecklingsresa för stärkt programtrogenhet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C555D92A-A648-B790-D540-89D0585DBC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3628912"/>
              </p:ext>
            </p:extLst>
          </p:nvPr>
        </p:nvGraphicFramePr>
        <p:xfrm>
          <a:off x="1259208" y="2576032"/>
          <a:ext cx="6636367" cy="2353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0982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B9B3D2-46B7-3FE5-F870-DBCB58A90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800" y="190172"/>
            <a:ext cx="7519441" cy="457827"/>
          </a:xfrm>
        </p:spPr>
        <p:txBody>
          <a:bodyPr lIns="0" tIns="0" rIns="0" bIns="0" anchor="t"/>
          <a:lstStyle/>
          <a:p>
            <a:r>
              <a:rPr lang="sv-SE"/>
              <a:t>Kraften i synergierna – politik, stadsledning och förvaltning i samspel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C25CCDB-E3A8-F213-0CBF-D436CCE22A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8241532"/>
              </p:ext>
            </p:extLst>
          </p:nvPr>
        </p:nvGraphicFramePr>
        <p:xfrm>
          <a:off x="856800" y="645695"/>
          <a:ext cx="7494643" cy="4329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1411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61FFCC-2C81-710C-F438-932B17EB0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71028867-FE20-2CC9-F1FC-FD754DE03CAC}"/>
              </a:ext>
            </a:extLst>
          </p:cNvPr>
          <p:cNvSpPr/>
          <p:nvPr/>
        </p:nvSpPr>
        <p:spPr>
          <a:xfrm>
            <a:off x="1136095" y="1163843"/>
            <a:ext cx="2078737" cy="752707"/>
          </a:xfrm>
          <a:prstGeom prst="round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ea typeface="Calibri"/>
                <a:cs typeface="Calibri"/>
              </a:rPr>
              <a:t>Ny riktlinje</a:t>
            </a:r>
            <a:endParaRPr lang="sv-SE"/>
          </a:p>
        </p:txBody>
      </p:sp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4AE3A3C3-75B9-6444-A3D4-648A7551669E}"/>
              </a:ext>
            </a:extLst>
          </p:cNvPr>
          <p:cNvSpPr/>
          <p:nvPr/>
        </p:nvSpPr>
        <p:spPr>
          <a:xfrm>
            <a:off x="3533085" y="1163842"/>
            <a:ext cx="2078737" cy="752707"/>
          </a:xfrm>
          <a:prstGeom prst="round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>
                <a:ea typeface="Calibri"/>
                <a:cs typeface="Calibri"/>
              </a:rPr>
              <a:t>Rutiner</a:t>
            </a:r>
            <a:endParaRPr lang="sv-SE"/>
          </a:p>
        </p:txBody>
      </p:sp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4682AFC9-F970-EE67-DB12-3F3BC55916C8}"/>
              </a:ext>
            </a:extLst>
          </p:cNvPr>
          <p:cNvSpPr/>
          <p:nvPr/>
        </p:nvSpPr>
        <p:spPr>
          <a:xfrm>
            <a:off x="5937046" y="1163647"/>
            <a:ext cx="2078737" cy="752707"/>
          </a:xfrm>
          <a:prstGeom prst="round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>
                <a:ea typeface="Calibri"/>
                <a:cs typeface="Calibri"/>
              </a:rPr>
              <a:t>Samsyn</a:t>
            </a:r>
            <a:endParaRPr lang="sv-SE"/>
          </a:p>
        </p:txBody>
      </p:sp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4747B49D-A46B-D9A0-498E-9F9095535EEF}"/>
              </a:ext>
            </a:extLst>
          </p:cNvPr>
          <p:cNvSpPr/>
          <p:nvPr/>
        </p:nvSpPr>
        <p:spPr>
          <a:xfrm>
            <a:off x="1138700" y="2139639"/>
            <a:ext cx="2078737" cy="752707"/>
          </a:xfrm>
          <a:prstGeom prst="round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>
                <a:ea typeface="Calibri"/>
                <a:cs typeface="Calibri"/>
              </a:rPr>
              <a:t>Kompetenshöjande </a:t>
            </a:r>
          </a:p>
          <a:p>
            <a:pPr algn="ctr"/>
            <a:r>
              <a:rPr lang="sv-SE">
                <a:ea typeface="Calibri"/>
                <a:cs typeface="Calibri"/>
              </a:rPr>
              <a:t>insatser</a:t>
            </a:r>
          </a:p>
        </p:txBody>
      </p:sp>
      <p:sp>
        <p:nvSpPr>
          <p:cNvPr id="11" name="Rektangel: rundade hörn 10">
            <a:extLst>
              <a:ext uri="{FF2B5EF4-FFF2-40B4-BE49-F238E27FC236}">
                <a16:creationId xmlns:a16="http://schemas.microsoft.com/office/drawing/2014/main" id="{A06EC3B2-6FBF-047A-22AD-546A00C86756}"/>
              </a:ext>
            </a:extLst>
          </p:cNvPr>
          <p:cNvSpPr/>
          <p:nvPr/>
        </p:nvSpPr>
        <p:spPr>
          <a:xfrm>
            <a:off x="3533606" y="2139638"/>
            <a:ext cx="2078737" cy="752707"/>
          </a:xfrm>
          <a:prstGeom prst="round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>
                <a:ea typeface="Calibri"/>
                <a:cs typeface="Calibri"/>
              </a:rPr>
              <a:t>Samverkan</a:t>
            </a:r>
            <a:endParaRPr lang="sv-SE"/>
          </a:p>
        </p:txBody>
      </p:sp>
      <p:sp>
        <p:nvSpPr>
          <p:cNvPr id="12" name="Rektangel: rundade hörn 11">
            <a:extLst>
              <a:ext uri="{FF2B5EF4-FFF2-40B4-BE49-F238E27FC236}">
                <a16:creationId xmlns:a16="http://schemas.microsoft.com/office/drawing/2014/main" id="{583B02A4-A255-5425-E19B-53AC4A4C4917}"/>
              </a:ext>
            </a:extLst>
          </p:cNvPr>
          <p:cNvSpPr/>
          <p:nvPr/>
        </p:nvSpPr>
        <p:spPr>
          <a:xfrm>
            <a:off x="5941736" y="2139639"/>
            <a:ext cx="2078737" cy="752707"/>
          </a:xfrm>
          <a:prstGeom prst="round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>
                <a:ea typeface="Calibri"/>
                <a:cs typeface="Calibri"/>
              </a:rPr>
              <a:t>Socialvaktmästare </a:t>
            </a:r>
          </a:p>
        </p:txBody>
      </p:sp>
      <p:sp>
        <p:nvSpPr>
          <p:cNvPr id="13" name="Rektangel: rundade hörn 12">
            <a:extLst>
              <a:ext uri="{FF2B5EF4-FFF2-40B4-BE49-F238E27FC236}">
                <a16:creationId xmlns:a16="http://schemas.microsoft.com/office/drawing/2014/main" id="{1A6DCFC1-2053-F84C-90E4-B2CCB77C103B}"/>
              </a:ext>
            </a:extLst>
          </p:cNvPr>
          <p:cNvSpPr/>
          <p:nvPr/>
        </p:nvSpPr>
        <p:spPr>
          <a:xfrm>
            <a:off x="1136095" y="3115631"/>
            <a:ext cx="2078737" cy="752707"/>
          </a:xfrm>
          <a:prstGeom prst="round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>
                <a:ea typeface="Calibri"/>
                <a:cs typeface="Calibri"/>
              </a:rPr>
              <a:t>Uppföljning</a:t>
            </a:r>
            <a:endParaRPr lang="sv-SE"/>
          </a:p>
        </p:txBody>
      </p:sp>
      <p:sp>
        <p:nvSpPr>
          <p:cNvPr id="14" name="Rektangel: rundade hörn 13">
            <a:extLst>
              <a:ext uri="{FF2B5EF4-FFF2-40B4-BE49-F238E27FC236}">
                <a16:creationId xmlns:a16="http://schemas.microsoft.com/office/drawing/2014/main" id="{42425F67-848C-BF3C-B852-02E29BF5E973}"/>
              </a:ext>
            </a:extLst>
          </p:cNvPr>
          <p:cNvSpPr/>
          <p:nvPr/>
        </p:nvSpPr>
        <p:spPr>
          <a:xfrm>
            <a:off x="3538948" y="3115631"/>
            <a:ext cx="2078737" cy="752707"/>
          </a:xfrm>
          <a:prstGeom prst="round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>
                <a:ea typeface="Calibri"/>
                <a:cs typeface="Calibri"/>
              </a:rPr>
              <a:t>Kvarboende</a:t>
            </a:r>
            <a:endParaRPr lang="sv-SE"/>
          </a:p>
        </p:txBody>
      </p:sp>
      <p:sp>
        <p:nvSpPr>
          <p:cNvPr id="15" name="Rektangel: rundade hörn 14">
            <a:extLst>
              <a:ext uri="{FF2B5EF4-FFF2-40B4-BE49-F238E27FC236}">
                <a16:creationId xmlns:a16="http://schemas.microsoft.com/office/drawing/2014/main" id="{2BC16DFB-35C1-4BCD-F432-303E3C481F81}"/>
              </a:ext>
            </a:extLst>
          </p:cNvPr>
          <p:cNvSpPr/>
          <p:nvPr/>
        </p:nvSpPr>
        <p:spPr>
          <a:xfrm>
            <a:off x="5940433" y="3115630"/>
            <a:ext cx="2078737" cy="752707"/>
          </a:xfrm>
          <a:prstGeom prst="round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>
                <a:ea typeface="Calibri"/>
                <a:cs typeface="Calibri"/>
              </a:rPr>
              <a:t>Genomförandeplaner</a:t>
            </a:r>
            <a:endParaRPr lang="sv-SE" err="1"/>
          </a:p>
        </p:txBody>
      </p:sp>
    </p:spTree>
    <p:extLst>
      <p:ext uri="{BB962C8B-B14F-4D97-AF65-F5344CB8AC3E}">
        <p14:creationId xmlns:p14="http://schemas.microsoft.com/office/powerpoint/2010/main" val="387186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01798C-DEF2-64D3-9A85-E7017396C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08122E4-09A3-DCE4-9189-67CBE1AAB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692" y="488859"/>
            <a:ext cx="6994452" cy="335964"/>
          </a:xfrm>
        </p:spPr>
        <p:txBody>
          <a:bodyPr lIns="0" tIns="0" rIns="0" bIns="0" anchor="t"/>
          <a:lstStyle/>
          <a:p>
            <a:r>
              <a:rPr lang="sv-SE"/>
              <a:t>Utmaningar Och Nästa steg</a:t>
            </a:r>
            <a:endParaRPr lang="sv-SE">
              <a:solidFill>
                <a:srgbClr val="FF0000"/>
              </a:solidFill>
              <a:highlight>
                <a:srgbClr val="FFFF00"/>
              </a:highlight>
              <a:ea typeface="Calibri Light"/>
              <a:cs typeface="Calibri Light"/>
            </a:endParaRP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284106F-B19A-CFE9-D24B-1A54B3D1FB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2690" y="897393"/>
            <a:ext cx="6993001" cy="3604203"/>
          </a:xfrm>
        </p:spPr>
        <p:txBody>
          <a:bodyPr lIns="0" tIns="0" rIns="0" bIns="0" anchor="t"/>
          <a:lstStyle/>
          <a:p>
            <a:pPr marL="285750" indent="-285750">
              <a:buFont typeface="Symbol,Sans-Serif"/>
              <a:buChar char="•"/>
            </a:pPr>
            <a:endParaRPr lang="sv-SE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  <a:p>
            <a:endParaRPr lang="sv-SE" sz="1100" b="1">
              <a:solidFill>
                <a:srgbClr val="FFFFFF"/>
              </a:solidFill>
              <a:latin typeface="Aptos"/>
              <a:ea typeface="Calibri"/>
              <a:cs typeface="Calibri"/>
            </a:endParaRPr>
          </a:p>
          <a:p>
            <a:endParaRPr lang="sv-S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endParaRPr lang="sv-S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799465" lvl="1" indent="-285750">
              <a:buFont typeface="Arial,Sans-Serif"/>
              <a:buChar char="•"/>
            </a:pPr>
            <a:endParaRPr lang="sv-S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endParaRPr lang="sv-SE">
              <a:ea typeface="Calibri"/>
              <a:cs typeface="Calibri"/>
            </a:endParaRPr>
          </a:p>
          <a:p>
            <a:endParaRPr lang="sv-SE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  <a:p>
            <a:endParaRPr lang="sv-SE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  <a:p>
            <a:endParaRPr lang="sv-SE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  <a:p>
            <a:pPr marL="799465" lvl="1" indent="-285750">
              <a:buFont typeface="Arial"/>
              <a:buChar char="•"/>
            </a:pPr>
            <a:endParaRPr lang="sv-SE" sz="1100">
              <a:solidFill>
                <a:srgbClr val="000000"/>
              </a:solidFill>
              <a:latin typeface="Aptos"/>
              <a:ea typeface="Calibri"/>
              <a:cs typeface="Calibri"/>
            </a:endParaRPr>
          </a:p>
          <a:p>
            <a:pPr marL="799465" lvl="1" indent="-285750">
              <a:buFont typeface="Arial"/>
              <a:buChar char="•"/>
            </a:pPr>
            <a:endParaRPr lang="sv-SE" sz="1100">
              <a:solidFill>
                <a:srgbClr val="000000"/>
              </a:solidFill>
              <a:latin typeface="Aptos"/>
              <a:ea typeface="Calibri"/>
              <a:cs typeface="Calibri"/>
            </a:endParaRPr>
          </a:p>
          <a:p>
            <a:endParaRPr lang="sv-SE">
              <a:ea typeface="Calibri"/>
              <a:cs typeface="Calibri"/>
            </a:endParaRPr>
          </a:p>
        </p:txBody>
      </p:sp>
      <p:graphicFrame>
        <p:nvGraphicFramePr>
          <p:cNvPr id="1032" name="Diagram 1031">
            <a:extLst>
              <a:ext uri="{FF2B5EF4-FFF2-40B4-BE49-F238E27FC236}">
                <a16:creationId xmlns:a16="http://schemas.microsoft.com/office/drawing/2014/main" id="{0C559CE5-8BA5-B5D2-2303-D60A61FFDA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3138858"/>
              </p:ext>
            </p:extLst>
          </p:nvPr>
        </p:nvGraphicFramePr>
        <p:xfrm>
          <a:off x="716280" y="971550"/>
          <a:ext cx="7863840" cy="3680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3363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404056" y="2571750"/>
            <a:ext cx="6335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7200">
                <a:solidFill>
                  <a:schemeClr val="bg1"/>
                </a:solidFill>
              </a:rPr>
              <a:t>TACK!</a:t>
            </a:r>
          </a:p>
        </p:txBody>
      </p:sp>
    </p:spTree>
    <p:extLst>
      <p:ext uri="{BB962C8B-B14F-4D97-AF65-F5344CB8AC3E}">
        <p14:creationId xmlns:p14="http://schemas.microsoft.com/office/powerpoint/2010/main" val="324909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esentation widescre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9285CEB6-C69E-D74B-88F5-E560DF97E199}" vid="{1ECE79CB-5339-1E40-8C53-CD7F802D29D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9ED1F85CF57524191B3F5A588B562A4" ma:contentTypeVersion="4" ma:contentTypeDescription="Skapa ett nytt dokument." ma:contentTypeScope="" ma:versionID="6285f66e417e297772a94289aa90dd58">
  <xsd:schema xmlns:xsd="http://www.w3.org/2001/XMLSchema" xmlns:xs="http://www.w3.org/2001/XMLSchema" xmlns:p="http://schemas.microsoft.com/office/2006/metadata/properties" xmlns:ns2="ff969c59-edb7-4b6d-88cf-cfe550144010" targetNamespace="http://schemas.microsoft.com/office/2006/metadata/properties" ma:root="true" ma:fieldsID="1417ab8e0083fcdfd89bcc16b1cc17b3" ns2:_="">
    <xsd:import namespace="ff969c59-edb7-4b6d-88cf-cfe5501440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969c59-edb7-4b6d-88cf-cfe5501440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E0B123-3214-4938-8919-2EF70A37CB16}">
  <ds:schemaRefs>
    <ds:schemaRef ds:uri="ff969c59-edb7-4b6d-88cf-cfe55014401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B397F97-89EA-447D-A0B3-7EA0523C2B9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07FD88-41CA-4DFD-AE42-FD2107D0F3A7}">
  <ds:schemaRefs>
    <ds:schemaRef ds:uri="ff969c59-edb7-4b6d-88cf-cfe55014401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Mall - Powerpoint mörk bakgrund</Template>
  <TotalTime>0</TotalTime>
  <Words>618</Words>
  <Application>Microsoft Office PowerPoint</Application>
  <PresentationFormat>Bildspel på skärmen (16:9)</PresentationFormat>
  <Paragraphs>116</Paragraphs>
  <Slides>7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4" baseType="lpstr">
      <vt:lpstr>Aptos</vt:lpstr>
      <vt:lpstr>Arial</vt:lpstr>
      <vt:lpstr>Arial,Sans-Serif</vt:lpstr>
      <vt:lpstr>Calibri</vt:lpstr>
      <vt:lpstr>Calibri Light</vt:lpstr>
      <vt:lpstr>Symbol,Sans-Serif</vt:lpstr>
      <vt:lpstr>Presentation widescreen</vt:lpstr>
      <vt:lpstr>PowerPoint-presentation</vt:lpstr>
      <vt:lpstr>kort om Västerås</vt:lpstr>
      <vt:lpstr>Västerås resa med Bostad först</vt:lpstr>
      <vt:lpstr>Kraften i synergierna – politik, stadsledning och förvaltning i samspel</vt:lpstr>
      <vt:lpstr>PowerPoint-presentation</vt:lpstr>
      <vt:lpstr>Utmaningar Och Nästa steg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 Awad, Iman</dc:creator>
  <cp:lastModifiedBy>Colucci Dunder, Maria</cp:lastModifiedBy>
  <cp:revision>2</cp:revision>
  <cp:lastPrinted>2018-03-07T09:15:51Z</cp:lastPrinted>
  <dcterms:created xsi:type="dcterms:W3CDTF">2025-08-20T06:26:30Z</dcterms:created>
  <dcterms:modified xsi:type="dcterms:W3CDTF">2025-09-10T15:12:55Z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0x01010019ED1F85CF57524191B3F5A588B562A4</vt:lpwstr>
  </property>
</Properties>
</file>